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xml" ContentType="application/vnd.openxmlformats-officedocument.theme+xml"/>
  <Override PartName="/ppt/theme/theme20.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3" r:id="rId4"/>
    <p:sldMasterId id="2147483685" r:id="rId5"/>
    <p:sldMasterId id="2147483697" r:id="rId6"/>
    <p:sldMasterId id="2147483709" r:id="rId7"/>
    <p:sldMasterId id="2147483721" r:id="rId8"/>
    <p:sldMasterId id="2147483733" r:id="rId9"/>
    <p:sldMasterId id="2147483745" r:id="rId10"/>
    <p:sldMasterId id="2147483757" r:id="rId11"/>
    <p:sldMasterId id="2147483769" r:id="rId12"/>
    <p:sldMasterId id="2147483781" r:id="rId13"/>
    <p:sldMasterId id="2147483794" r:id="rId14"/>
    <p:sldMasterId id="2147483806" r:id="rId15"/>
    <p:sldMasterId id="2147483818" r:id="rId16"/>
    <p:sldMasterId id="2147483830" r:id="rId17"/>
    <p:sldMasterId id="2147483842" r:id="rId18"/>
    <p:sldMasterId id="2147483854" r:id="rId19"/>
    <p:sldMasterId id="2147483866" r:id="rId20"/>
  </p:sldMasterIdLst>
  <p:notesMasterIdLst>
    <p:notesMasterId r:id="rId22"/>
  </p:notesMasterIdLst>
  <p:sldIdLst>
    <p:sldId id="8428" r:id="rId21"/>
    <p:sldId id="7269" r:id="rId23"/>
    <p:sldId id="10523" r:id="rId24"/>
    <p:sldId id="5887" r:id="rId25"/>
    <p:sldId id="5888" r:id="rId26"/>
    <p:sldId id="6213" r:id="rId27"/>
    <p:sldId id="6214" r:id="rId28"/>
    <p:sldId id="11208" r:id="rId29"/>
    <p:sldId id="11213" r:id="rId30"/>
    <p:sldId id="6809" r:id="rId31"/>
    <p:sldId id="6810" r:id="rId32"/>
    <p:sldId id="1604" r:id="rId33"/>
    <p:sldId id="2530" r:id="rId34"/>
    <p:sldId id="2531" r:id="rId35"/>
    <p:sldId id="9327" r:id="rId36"/>
    <p:sldId id="9328" r:id="rId37"/>
    <p:sldId id="9474" r:id="rId38"/>
    <p:sldId id="8783" r:id="rId39"/>
    <p:sldId id="10839" r:id="rId40"/>
    <p:sldId id="10863" r:id="rId41"/>
    <p:sldId id="10862" r:id="rId42"/>
    <p:sldId id="11095" r:id="rId43"/>
    <p:sldId id="10857" r:id="rId44"/>
    <p:sldId id="11344" r:id="rId45"/>
    <p:sldId id="10842" r:id="rId46"/>
    <p:sldId id="10844" r:id="rId47"/>
    <p:sldId id="10845" r:id="rId48"/>
    <p:sldId id="10700" r:id="rId49"/>
    <p:sldId id="10701" r:id="rId50"/>
    <p:sldId id="10698" r:id="rId51"/>
    <p:sldId id="10699" r:id="rId52"/>
    <p:sldId id="11209" r:id="rId53"/>
    <p:sldId id="11210" r:id="rId54"/>
    <p:sldId id="10704" r:id="rId55"/>
    <p:sldId id="11211" r:id="rId56"/>
    <p:sldId id="10866" r:id="rId57"/>
    <p:sldId id="10869" r:id="rId58"/>
    <p:sldId id="10867" r:id="rId59"/>
    <p:sldId id="10868" r:id="rId60"/>
    <p:sldId id="10707" r:id="rId61"/>
    <p:sldId id="10708" r:id="rId62"/>
    <p:sldId id="10709" r:id="rId63"/>
    <p:sldId id="10710" r:id="rId64"/>
    <p:sldId id="10672" r:id="rId65"/>
    <p:sldId id="10673" r:id="rId66"/>
    <p:sldId id="10675" r:id="rId67"/>
    <p:sldId id="10679" r:id="rId68"/>
    <p:sldId id="10681" r:id="rId69"/>
    <p:sldId id="10684" r:id="rId70"/>
    <p:sldId id="10685" r:id="rId71"/>
    <p:sldId id="10686" r:id="rId72"/>
    <p:sldId id="11214" r:id="rId73"/>
    <p:sldId id="11215" r:id="rId74"/>
    <p:sldId id="10687" r:id="rId75"/>
    <p:sldId id="10688" r:id="rId76"/>
    <p:sldId id="10689" r:id="rId77"/>
    <p:sldId id="10690" r:id="rId78"/>
    <p:sldId id="10691" r:id="rId79"/>
    <p:sldId id="10692" r:id="rId80"/>
    <p:sldId id="10693" r:id="rId81"/>
    <p:sldId id="10694" r:id="rId82"/>
    <p:sldId id="11212" r:id="rId83"/>
    <p:sldId id="10696" r:id="rId84"/>
    <p:sldId id="10778" r:id="rId85"/>
    <p:sldId id="10779" r:id="rId86"/>
    <p:sldId id="10780" r:id="rId87"/>
    <p:sldId id="10781" r:id="rId88"/>
    <p:sldId id="10782" r:id="rId89"/>
    <p:sldId id="10697" r:id="rId90"/>
  </p:sldIdLst>
  <p:sldSz cx="12192000" cy="6858000"/>
  <p:notesSz cx="6858000" cy="9144000"/>
  <p:custDataLst>
    <p:tags r:id="rId94"/>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srgbClr val="FF0000"/>
    </p:penClr>
    <p:extLst>
      <p:ext uri="{2FDB2607-1784-4EEB-B798-7EB5836EED8A}">
        <p14:showMediaCtrls xmlns:p14="http://schemas.microsoft.com/office/powerpoint/2010/main" val="1"/>
      </p:ext>
    </p:extLst>
  </p:showPr>
  <p:clrMru>
    <a:srgbClr val="003366"/>
    <a:srgbClr val="0099F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07" d="100"/>
          <a:sy n="107" d="100"/>
        </p:scale>
        <p:origin x="-1086" y="-90"/>
      </p:cViewPr>
      <p:guideLst>
        <p:guide orient="horz" pos="2142"/>
        <p:guide pos="3840"/>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4" Type="http://schemas.openxmlformats.org/officeDocument/2006/relationships/tags" Target="tags/tag28.xml"/><Relationship Id="rId93" Type="http://schemas.openxmlformats.org/officeDocument/2006/relationships/tableStyles" Target="tableStyles.xml"/><Relationship Id="rId92" Type="http://schemas.openxmlformats.org/officeDocument/2006/relationships/viewProps" Target="viewProps.xml"/><Relationship Id="rId91" Type="http://schemas.openxmlformats.org/officeDocument/2006/relationships/presProps" Target="presProps.xml"/><Relationship Id="rId90" Type="http://schemas.openxmlformats.org/officeDocument/2006/relationships/slide" Target="slides/slide69.xml"/><Relationship Id="rId9" Type="http://schemas.openxmlformats.org/officeDocument/2006/relationships/slideMaster" Target="slideMasters/slideMaster8.xml"/><Relationship Id="rId89" Type="http://schemas.openxmlformats.org/officeDocument/2006/relationships/slide" Target="slides/slide68.xml"/><Relationship Id="rId88" Type="http://schemas.openxmlformats.org/officeDocument/2006/relationships/slide" Target="slides/slide67.xml"/><Relationship Id="rId87" Type="http://schemas.openxmlformats.org/officeDocument/2006/relationships/slide" Target="slides/slide66.xml"/><Relationship Id="rId86" Type="http://schemas.openxmlformats.org/officeDocument/2006/relationships/slide" Target="slides/slide65.xml"/><Relationship Id="rId85" Type="http://schemas.openxmlformats.org/officeDocument/2006/relationships/slide" Target="slides/slide64.xml"/><Relationship Id="rId84" Type="http://schemas.openxmlformats.org/officeDocument/2006/relationships/slide" Target="slides/slide63.xml"/><Relationship Id="rId83" Type="http://schemas.openxmlformats.org/officeDocument/2006/relationships/slide" Target="slides/slide62.xml"/><Relationship Id="rId82" Type="http://schemas.openxmlformats.org/officeDocument/2006/relationships/slide" Target="slides/slide61.xml"/><Relationship Id="rId81" Type="http://schemas.openxmlformats.org/officeDocument/2006/relationships/slide" Target="slides/slide60.xml"/><Relationship Id="rId80" Type="http://schemas.openxmlformats.org/officeDocument/2006/relationships/slide" Target="slides/slide59.xml"/><Relationship Id="rId8" Type="http://schemas.openxmlformats.org/officeDocument/2006/relationships/slideMaster" Target="slideMasters/slideMaster7.xml"/><Relationship Id="rId79" Type="http://schemas.openxmlformats.org/officeDocument/2006/relationships/slide" Target="slides/slide58.xml"/><Relationship Id="rId78" Type="http://schemas.openxmlformats.org/officeDocument/2006/relationships/slide" Target="slides/slide57.xml"/><Relationship Id="rId77" Type="http://schemas.openxmlformats.org/officeDocument/2006/relationships/slide" Target="slides/slide56.xml"/><Relationship Id="rId76" Type="http://schemas.openxmlformats.org/officeDocument/2006/relationships/slide" Target="slides/slide55.xml"/><Relationship Id="rId75" Type="http://schemas.openxmlformats.org/officeDocument/2006/relationships/slide" Target="slides/slide54.xml"/><Relationship Id="rId74" Type="http://schemas.openxmlformats.org/officeDocument/2006/relationships/slide" Target="slides/slide53.xml"/><Relationship Id="rId73" Type="http://schemas.openxmlformats.org/officeDocument/2006/relationships/slide" Target="slides/slide52.xml"/><Relationship Id="rId72" Type="http://schemas.openxmlformats.org/officeDocument/2006/relationships/slide" Target="slides/slide51.xml"/><Relationship Id="rId71" Type="http://schemas.openxmlformats.org/officeDocument/2006/relationships/slide" Target="slides/slide50.xml"/><Relationship Id="rId70" Type="http://schemas.openxmlformats.org/officeDocument/2006/relationships/slide" Target="slides/slide49.xml"/><Relationship Id="rId7" Type="http://schemas.openxmlformats.org/officeDocument/2006/relationships/slideMaster" Target="slideMasters/slideMaster6.xml"/><Relationship Id="rId69" Type="http://schemas.openxmlformats.org/officeDocument/2006/relationships/slide" Target="slides/slide48.xml"/><Relationship Id="rId68" Type="http://schemas.openxmlformats.org/officeDocument/2006/relationships/slide" Target="slides/slide47.xml"/><Relationship Id="rId67" Type="http://schemas.openxmlformats.org/officeDocument/2006/relationships/slide" Target="slides/slide46.xml"/><Relationship Id="rId66" Type="http://schemas.openxmlformats.org/officeDocument/2006/relationships/slide" Target="slides/slide45.xml"/><Relationship Id="rId65" Type="http://schemas.openxmlformats.org/officeDocument/2006/relationships/slide" Target="slides/slide44.xml"/><Relationship Id="rId64" Type="http://schemas.openxmlformats.org/officeDocument/2006/relationships/slide" Target="slides/slide43.xml"/><Relationship Id="rId63" Type="http://schemas.openxmlformats.org/officeDocument/2006/relationships/slide" Target="slides/slide42.xml"/><Relationship Id="rId62" Type="http://schemas.openxmlformats.org/officeDocument/2006/relationships/slide" Target="slides/slide41.xml"/><Relationship Id="rId61" Type="http://schemas.openxmlformats.org/officeDocument/2006/relationships/slide" Target="slides/slide40.xml"/><Relationship Id="rId60" Type="http://schemas.openxmlformats.org/officeDocument/2006/relationships/slide" Target="slides/slide39.xml"/><Relationship Id="rId6" Type="http://schemas.openxmlformats.org/officeDocument/2006/relationships/slideMaster" Target="slideMasters/slideMaster5.xml"/><Relationship Id="rId59" Type="http://schemas.openxmlformats.org/officeDocument/2006/relationships/slide" Target="slides/slide38.xml"/><Relationship Id="rId58" Type="http://schemas.openxmlformats.org/officeDocument/2006/relationships/slide" Target="slides/slide37.xml"/><Relationship Id="rId57" Type="http://schemas.openxmlformats.org/officeDocument/2006/relationships/slide" Target="slides/slide36.xml"/><Relationship Id="rId56" Type="http://schemas.openxmlformats.org/officeDocument/2006/relationships/slide" Target="slides/slide35.xml"/><Relationship Id="rId55" Type="http://schemas.openxmlformats.org/officeDocument/2006/relationships/slide" Target="slides/slide34.xml"/><Relationship Id="rId54" Type="http://schemas.openxmlformats.org/officeDocument/2006/relationships/slide" Target="slides/slide33.xml"/><Relationship Id="rId53" Type="http://schemas.openxmlformats.org/officeDocument/2006/relationships/slide" Target="slides/slide32.xml"/><Relationship Id="rId52" Type="http://schemas.openxmlformats.org/officeDocument/2006/relationships/slide" Target="slides/slide31.xml"/><Relationship Id="rId51" Type="http://schemas.openxmlformats.org/officeDocument/2006/relationships/slide" Target="slides/slide30.xml"/><Relationship Id="rId50" Type="http://schemas.openxmlformats.org/officeDocument/2006/relationships/slide" Target="slides/slide29.xml"/><Relationship Id="rId5" Type="http://schemas.openxmlformats.org/officeDocument/2006/relationships/slideMaster" Target="slideMasters/slideMaster4.xml"/><Relationship Id="rId49" Type="http://schemas.openxmlformats.org/officeDocument/2006/relationships/slide" Target="slides/slide28.xml"/><Relationship Id="rId48" Type="http://schemas.openxmlformats.org/officeDocument/2006/relationships/slide" Target="slides/slide27.xml"/><Relationship Id="rId47" Type="http://schemas.openxmlformats.org/officeDocument/2006/relationships/slide" Target="slides/slide26.xml"/><Relationship Id="rId46" Type="http://schemas.openxmlformats.org/officeDocument/2006/relationships/slide" Target="slides/slide25.xml"/><Relationship Id="rId45" Type="http://schemas.openxmlformats.org/officeDocument/2006/relationships/slide" Target="slides/slide24.xml"/><Relationship Id="rId44" Type="http://schemas.openxmlformats.org/officeDocument/2006/relationships/slide" Target="slides/slide23.xml"/><Relationship Id="rId43" Type="http://schemas.openxmlformats.org/officeDocument/2006/relationships/slide" Target="slides/slide22.xml"/><Relationship Id="rId42" Type="http://schemas.openxmlformats.org/officeDocument/2006/relationships/slide" Target="slides/slide21.xml"/><Relationship Id="rId41" Type="http://schemas.openxmlformats.org/officeDocument/2006/relationships/slide" Target="slides/slide20.xml"/><Relationship Id="rId40" Type="http://schemas.openxmlformats.org/officeDocument/2006/relationships/slide" Target="slides/slide19.xml"/><Relationship Id="rId4" Type="http://schemas.openxmlformats.org/officeDocument/2006/relationships/slideMaster" Target="slideMasters/slideMaster3.xml"/><Relationship Id="rId39" Type="http://schemas.openxmlformats.org/officeDocument/2006/relationships/slide" Target="slides/slide18.xml"/><Relationship Id="rId38" Type="http://schemas.openxmlformats.org/officeDocument/2006/relationships/slide" Target="slides/slide17.xml"/><Relationship Id="rId37" Type="http://schemas.openxmlformats.org/officeDocument/2006/relationships/slide" Target="slides/slide16.xml"/><Relationship Id="rId36" Type="http://schemas.openxmlformats.org/officeDocument/2006/relationships/slide" Target="slides/slide15.xml"/><Relationship Id="rId35" Type="http://schemas.openxmlformats.org/officeDocument/2006/relationships/slide" Target="slides/slide14.xml"/><Relationship Id="rId34" Type="http://schemas.openxmlformats.org/officeDocument/2006/relationships/slide" Target="slides/slide13.xml"/><Relationship Id="rId33" Type="http://schemas.openxmlformats.org/officeDocument/2006/relationships/slide" Target="slides/slide12.xml"/><Relationship Id="rId32" Type="http://schemas.openxmlformats.org/officeDocument/2006/relationships/slide" Target="slides/slide11.xml"/><Relationship Id="rId31" Type="http://schemas.openxmlformats.org/officeDocument/2006/relationships/slide" Target="slides/slide10.xml"/><Relationship Id="rId30" Type="http://schemas.openxmlformats.org/officeDocument/2006/relationships/slide" Target="slides/slide9.xml"/><Relationship Id="rId3" Type="http://schemas.openxmlformats.org/officeDocument/2006/relationships/slideMaster" Target="slideMasters/slideMaster2.xml"/><Relationship Id="rId29" Type="http://schemas.openxmlformats.org/officeDocument/2006/relationships/slide" Target="slides/slide8.xml"/><Relationship Id="rId28" Type="http://schemas.openxmlformats.org/officeDocument/2006/relationships/slide" Target="slides/slide7.xml"/><Relationship Id="rId27" Type="http://schemas.openxmlformats.org/officeDocument/2006/relationships/slide" Target="slides/slide6.xml"/><Relationship Id="rId26" Type="http://schemas.openxmlformats.org/officeDocument/2006/relationships/slide" Target="slides/slide5.xml"/><Relationship Id="rId25" Type="http://schemas.openxmlformats.org/officeDocument/2006/relationships/slide" Target="slides/slide4.xml"/><Relationship Id="rId24" Type="http://schemas.openxmlformats.org/officeDocument/2006/relationships/slide" Target="slides/slide3.xml"/><Relationship Id="rId23" Type="http://schemas.openxmlformats.org/officeDocument/2006/relationships/slide" Target="slides/slide2.xml"/><Relationship Id="rId22" Type="http://schemas.openxmlformats.org/officeDocument/2006/relationships/notesMaster" Target="notesMasters/notesMaster1.xml"/><Relationship Id="rId21" Type="http://schemas.openxmlformats.org/officeDocument/2006/relationships/slide" Target="slides/slide1.xml"/><Relationship Id="rId20" Type="http://schemas.openxmlformats.org/officeDocument/2006/relationships/slideMaster" Target="slideMasters/slideMaster19.xml"/><Relationship Id="rId2" Type="http://schemas.openxmlformats.org/officeDocument/2006/relationships/theme" Target="theme/theme1.xml"/><Relationship Id="rId19" Type="http://schemas.openxmlformats.org/officeDocument/2006/relationships/slideMaster" Target="slideMasters/slideMaster18.xml"/><Relationship Id="rId18" Type="http://schemas.openxmlformats.org/officeDocument/2006/relationships/slideMaster" Target="slideMasters/slideMaster17.xml"/><Relationship Id="rId17" Type="http://schemas.openxmlformats.org/officeDocument/2006/relationships/slideMaster" Target="slideMasters/slideMaster16.xml"/><Relationship Id="rId16" Type="http://schemas.openxmlformats.org/officeDocument/2006/relationships/slideMaster" Target="slideMasters/slideMaster15.xml"/><Relationship Id="rId15" Type="http://schemas.openxmlformats.org/officeDocument/2006/relationships/slideMaster" Target="slideMasters/slideMaster14.xml"/><Relationship Id="rId14" Type="http://schemas.openxmlformats.org/officeDocument/2006/relationships/slideMaster" Target="slideMasters/slideMaster13.xml"/><Relationship Id="rId13" Type="http://schemas.openxmlformats.org/officeDocument/2006/relationships/slideMaster" Target="slideMasters/slideMaster12.xml"/><Relationship Id="rId12" Type="http://schemas.openxmlformats.org/officeDocument/2006/relationships/slideMaster" Target="slideMasters/slideMaster1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0_1#1">
  <dgm:title val=""/>
  <dgm:desc val=""/>
  <dgm:catLst>
    <dgm:cat type="mainScheme" pri="10100"/>
  </dgm:catLst>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A883E92-28A5-4403-978A-4EE6FCBEB353}" type="doc">
      <dgm:prSet loTypeId="hierarchy" loCatId="hierarchy" qsTypeId="urn:microsoft.com/office/officeart/2005/8/quickstyle/simple3#1" qsCatId="simple" csTypeId="urn:microsoft.com/office/officeart/2005/8/colors/accent0_1#1" csCatId="mainScheme" phldr="1"/>
      <dgm:spPr/>
      <dgm:t>
        <a:bodyPr/>
        <a:lstStyle/>
        <a:p>
          <a:endParaRPr lang="zh-CN" altLang="en-US"/>
        </a:p>
      </dgm:t>
    </dgm:pt>
    <dgm:pt modelId="{3ACADF5E-C857-455E-86F1-B0BA466B1ACA}">
      <dgm:prSet phldrT="[文本]" phldr="0" custT="0"/>
      <dgm:spPr/>
      <dgm:t>
        <a:bodyPr vert="horz" wrap="square"/>
        <a:p>
          <a:pPr>
            <a:lnSpc>
              <a:spcPct val="100000"/>
            </a:lnSpc>
            <a:spcBef>
              <a:spcPct val="0"/>
            </a:spcBef>
            <a:spcAft>
              <a:spcPct val="35000"/>
            </a:spcAft>
          </a:pPr>
          <a:r>
            <a:rPr lang="zh-CN" altLang="en-US" b="1" dirty="0">
              <a:latin typeface="华文中宋" panose="02010600040101010101" charset="-122"/>
              <a:ea typeface="华文中宋" panose="02010600040101010101" charset="-122"/>
              <a:cs typeface="华文中宋" panose="02010600040101010101" charset="-122"/>
            </a:rPr>
            <a:t>法律</a:t>
          </a:r>
          <a:r>
            <a:rPr b="1"/>
            <a:t/>
          </a:r>
          <a:endParaRPr b="1"/>
        </a:p>
      </dgm:t>
    </dgm:pt>
    <dgm:pt modelId="{00088AB3-E71E-47FB-B956-FA6B439AE10B}" cxnId="{F6BDE938-5927-4238-A09F-DAEC0158E696}" type="parTrans">
      <dgm:prSet/>
      <dgm:spPr/>
      <dgm:t>
        <a:bodyPr/>
        <a:lstStyle/>
        <a:p>
          <a:endParaRPr lang="zh-CN" altLang="en-US"/>
        </a:p>
      </dgm:t>
    </dgm:pt>
    <dgm:pt modelId="{B8A0B193-2317-4F31-B5EF-6D5220B0C894}" cxnId="{F6BDE938-5927-4238-A09F-DAEC0158E696}" type="sibTrans">
      <dgm:prSet/>
      <dgm:spPr/>
      <dgm:t>
        <a:bodyPr/>
        <a:lstStyle/>
        <a:p>
          <a:endParaRPr lang="zh-CN" altLang="en-US"/>
        </a:p>
      </dgm:t>
    </dgm:pt>
    <dgm:pt modelId="{774D1852-769A-42AF-8628-0518D7C719B3}">
      <dgm:prSet phldrT="[文本]" phldr="0" custT="1"/>
      <dgm:spPr/>
      <dgm:t>
        <a:bodyPr vert="horz" wrap="square"/>
        <a:lstStyle/>
        <a:p>
          <a:pPr>
            <a:lnSpc>
              <a:spcPct val="100000"/>
            </a:lnSpc>
            <a:spcBef>
              <a:spcPct val="0"/>
            </a:spcBef>
            <a:spcAft>
              <a:spcPct val="35000"/>
            </a:spcAft>
          </a:pPr>
          <a:r>
            <a:rPr lang="zh-CN" altLang="en-US" sz="1200" dirty="0">
              <a:latin typeface="华文楷体" panose="02010600040101010101" charset="-122"/>
              <a:ea typeface="华文楷体" panose="02010600040101010101" charset="-122"/>
              <a:cs typeface="华文楷体" panose="02010600040101010101" charset="-122"/>
            </a:rPr>
            <a:t>政府采购法</a:t>
          </a:r>
          <a:r>
            <a:rPr lang="en-US" altLang="zh-CN" sz="1200" dirty="0">
              <a:latin typeface="华文楷体" panose="02010600040101010101" charset="-122"/>
              <a:ea typeface="华文楷体" panose="02010600040101010101" charset="-122"/>
              <a:cs typeface="华文楷体" panose="02010600040101010101" charset="-122"/>
            </a:rPr>
            <a:t>(</a:t>
          </a:r>
          <a:r>
            <a:rPr lang="en-US" altLang="zh-CN" sz="1200" dirty="0">
              <a:latin typeface="华文楷体" panose="02010600040101010101" charset="-122"/>
              <a:ea typeface="华文楷体" panose="02010600040101010101" charset="-122"/>
              <a:cs typeface="华文楷体" panose="02010600040101010101" charset="-122"/>
              <a:sym typeface="+mn-ea"/>
            </a:rPr>
            <a:t>2003</a:t>
          </a:r>
          <a:r>
            <a:rPr lang="zh-CN" altLang="en-US" sz="1200" dirty="0">
              <a:latin typeface="华文楷体" panose="02010600040101010101" charset="-122"/>
              <a:ea typeface="华文楷体" panose="02010600040101010101" charset="-122"/>
              <a:cs typeface="华文楷体" panose="02010600040101010101" charset="-122"/>
              <a:sym typeface="+mn-ea"/>
            </a:rPr>
            <a:t>年</a:t>
          </a:r>
          <a:r>
            <a:rPr lang="en-US" altLang="zh-CN" sz="1200" dirty="0">
              <a:latin typeface="华文楷体" panose="02010600040101010101" charset="-122"/>
              <a:ea typeface="华文楷体" panose="02010600040101010101" charset="-122"/>
              <a:cs typeface="华文楷体" panose="02010600040101010101" charset="-122"/>
              <a:sym typeface="+mn-ea"/>
            </a:rPr>
            <a:t>1</a:t>
          </a:r>
          <a:r>
            <a:rPr lang="zh-CN" altLang="en-US" sz="1200" dirty="0">
              <a:latin typeface="华文楷体" panose="02010600040101010101" charset="-122"/>
              <a:ea typeface="华文楷体" panose="02010600040101010101" charset="-122"/>
              <a:cs typeface="华文楷体" panose="02010600040101010101" charset="-122"/>
              <a:sym typeface="+mn-ea"/>
            </a:rPr>
            <a:t>月</a:t>
          </a:r>
          <a:r>
            <a:rPr lang="en-US" altLang="zh-CN" sz="1200" dirty="0">
              <a:latin typeface="华文楷体" panose="02010600040101010101" charset="-122"/>
              <a:ea typeface="华文楷体" panose="02010600040101010101" charset="-122"/>
              <a:cs typeface="华文楷体" panose="02010600040101010101" charset="-122"/>
              <a:sym typeface="+mn-ea"/>
            </a:rPr>
            <a:t>1</a:t>
          </a:r>
          <a:r>
            <a:rPr lang="zh-CN" altLang="en-US" sz="1200" dirty="0">
              <a:latin typeface="华文楷体" panose="02010600040101010101" charset="-122"/>
              <a:ea typeface="华文楷体" panose="02010600040101010101" charset="-122"/>
              <a:cs typeface="华文楷体" panose="02010600040101010101" charset="-122"/>
              <a:sym typeface="+mn-ea"/>
            </a:rPr>
            <a:t>日起施行</a:t>
          </a:r>
          <a:r>
            <a:rPr lang="en-US" altLang="zh-CN" sz="1200" dirty="0">
              <a:latin typeface="华文楷体" panose="02010600040101010101" charset="-122"/>
              <a:ea typeface="华文楷体" panose="02010600040101010101" charset="-122"/>
              <a:cs typeface="华文楷体" panose="02010600040101010101" charset="-122"/>
            </a:rPr>
            <a:t>)</a:t>
          </a:r>
          <a:endParaRPr lang="zh-CN" altLang="en-US" sz="1200" dirty="0">
            <a:latin typeface="华文楷体" panose="02010600040101010101" charset="-122"/>
            <a:ea typeface="华文楷体" panose="02010600040101010101" charset="-122"/>
            <a:cs typeface="华文楷体" panose="02010600040101010101" charset="-122"/>
            <a:sym typeface="+mn-ea"/>
          </a:endParaRPr>
        </a:p>
      </dgm:t>
    </dgm:pt>
    <dgm:pt modelId="{F13E13AC-E81E-46EE-A862-7E22C0B049E5}" cxnId="{58B266D6-3CD6-4814-89B0-4FF184FB8D82}" type="parTrans">
      <dgm:prSet/>
      <dgm:spPr/>
      <dgm:t>
        <a:bodyPr/>
        <a:lstStyle/>
        <a:p>
          <a:endParaRPr lang="zh-CN" altLang="en-US"/>
        </a:p>
      </dgm:t>
    </dgm:pt>
    <dgm:pt modelId="{CA21135A-891C-46AB-930B-8DDD07361BE2}" cxnId="{58B266D6-3CD6-4814-89B0-4FF184FB8D82}" type="sibTrans">
      <dgm:prSet/>
      <dgm:spPr/>
      <dgm:t>
        <a:bodyPr/>
        <a:lstStyle/>
        <a:p>
          <a:endParaRPr lang="zh-CN" altLang="en-US"/>
        </a:p>
      </dgm:t>
    </dgm:pt>
    <dgm:pt modelId="{DC25E303-A557-40B3-B688-D59AE8DB6DBA}">
      <dgm:prSet phldrT="[文本]" phldr="0" custT="0"/>
      <dgm:spPr/>
      <dgm:t>
        <a:bodyPr vert="horz" wrap="square"/>
        <a:p>
          <a:pPr>
            <a:lnSpc>
              <a:spcPct val="100000"/>
            </a:lnSpc>
            <a:spcBef>
              <a:spcPct val="0"/>
            </a:spcBef>
            <a:spcAft>
              <a:spcPct val="35000"/>
            </a:spcAft>
          </a:pPr>
          <a:r>
            <a:rPr lang="zh-CN" altLang="en-US" b="1" dirty="0">
              <a:latin typeface="华文中宋" panose="02010600040101010101" charset="-122"/>
              <a:ea typeface="华文中宋" panose="02010600040101010101" charset="-122"/>
              <a:cs typeface="华文中宋" panose="02010600040101010101" charset="-122"/>
            </a:rPr>
            <a:t>行政法规</a:t>
          </a:r>
          <a:r>
            <a:rPr b="1"/>
            <a:t/>
          </a:r>
          <a:endParaRPr b="1"/>
        </a:p>
      </dgm:t>
    </dgm:pt>
    <dgm:pt modelId="{363ABB2E-AAA0-4AF3-8DEA-B99C97951E11}" cxnId="{724DB5F5-4A77-4245-8D56-479F544E5CF1}" type="parTrans">
      <dgm:prSet/>
      <dgm:spPr/>
      <dgm:t>
        <a:bodyPr/>
        <a:lstStyle/>
        <a:p>
          <a:endParaRPr lang="zh-CN" altLang="en-US"/>
        </a:p>
      </dgm:t>
    </dgm:pt>
    <dgm:pt modelId="{EB9523F9-23FB-45DC-BB8E-80FBF28B7522}" cxnId="{724DB5F5-4A77-4245-8D56-479F544E5CF1}" type="sibTrans">
      <dgm:prSet/>
      <dgm:spPr/>
      <dgm:t>
        <a:bodyPr/>
        <a:lstStyle/>
        <a:p>
          <a:endParaRPr lang="zh-CN" altLang="en-US"/>
        </a:p>
      </dgm:t>
    </dgm:pt>
    <dgm:pt modelId="{75E5B2A3-EBEF-4068-817D-C9DD00E0DD09}">
      <dgm:prSet phldrT="[文本]" phldr="0" custT="1"/>
      <dgm:spPr/>
      <dgm:t>
        <a:bodyPr vert="horz" wrap="square"/>
        <a:p>
          <a:pPr>
            <a:lnSpc>
              <a:spcPct val="100000"/>
            </a:lnSpc>
            <a:spcBef>
              <a:spcPct val="0"/>
            </a:spcBef>
            <a:spcAft>
              <a:spcPct val="35000"/>
            </a:spcAft>
          </a:pPr>
          <a:r>
            <a:rPr lang="zh-CN" altLang="en-US" sz="1200" dirty="0">
              <a:latin typeface="华文楷体" panose="02010600040101010101" charset="-122"/>
              <a:ea typeface="华文楷体" panose="02010600040101010101" charset="-122"/>
              <a:cs typeface="华文楷体" panose="02010600040101010101" charset="-122"/>
            </a:rPr>
            <a:t>政府采购法 实施条例  </a:t>
          </a:r>
          <a:r>
            <a:rPr lang="en-US" altLang="zh-CN" sz="1200" dirty="0">
              <a:latin typeface="华文楷体" panose="02010600040101010101" charset="-122"/>
              <a:ea typeface="华文楷体" panose="02010600040101010101" charset="-122"/>
              <a:cs typeface="华文楷体" panose="02010600040101010101" charset="-122"/>
            </a:rPr>
            <a:t>(2015</a:t>
          </a:r>
          <a:r>
            <a:rPr lang="zh-CN" altLang="en-US" sz="1200" dirty="0">
              <a:latin typeface="华文楷体" panose="02010600040101010101" charset="-122"/>
              <a:ea typeface="华文楷体" panose="02010600040101010101" charset="-122"/>
              <a:cs typeface="华文楷体" panose="02010600040101010101" charset="-122"/>
            </a:rPr>
            <a:t>年</a:t>
          </a:r>
          <a:r>
            <a:rPr lang="en-US" altLang="zh-CN" sz="1200" dirty="0">
              <a:latin typeface="华文楷体" panose="02010600040101010101" charset="-122"/>
              <a:ea typeface="华文楷体" panose="02010600040101010101" charset="-122"/>
              <a:cs typeface="华文楷体" panose="02010600040101010101" charset="-122"/>
            </a:rPr>
            <a:t>3</a:t>
          </a:r>
          <a:r>
            <a:rPr lang="zh-CN" altLang="en-US" sz="1200" dirty="0">
              <a:latin typeface="华文楷体" panose="02010600040101010101" charset="-122"/>
              <a:ea typeface="华文楷体" panose="02010600040101010101" charset="-122"/>
              <a:cs typeface="华文楷体" panose="02010600040101010101" charset="-122"/>
            </a:rPr>
            <a:t>月</a:t>
          </a:r>
          <a:r>
            <a:rPr lang="en-US" altLang="zh-CN" sz="1200" dirty="0">
              <a:latin typeface="华文楷体" panose="02010600040101010101" charset="-122"/>
              <a:ea typeface="华文楷体" panose="02010600040101010101" charset="-122"/>
              <a:cs typeface="华文楷体" panose="02010600040101010101" charset="-122"/>
            </a:rPr>
            <a:t>1</a:t>
          </a:r>
          <a:r>
            <a:rPr lang="zh-CN" altLang="en-US" sz="1200" dirty="0">
              <a:latin typeface="华文楷体" panose="02010600040101010101" charset="-122"/>
              <a:ea typeface="华文楷体" panose="02010600040101010101" charset="-122"/>
              <a:cs typeface="华文楷体" panose="02010600040101010101" charset="-122"/>
            </a:rPr>
            <a:t>日起施行</a:t>
          </a:r>
          <a:r>
            <a:rPr lang="en-US" altLang="zh-CN" sz="1200" dirty="0">
              <a:latin typeface="华文楷体" panose="02010600040101010101" charset="-122"/>
              <a:ea typeface="华文楷体" panose="02010600040101010101" charset="-122"/>
              <a:cs typeface="华文楷体" panose="02010600040101010101" charset="-122"/>
            </a:rPr>
            <a:t>)</a:t>
          </a:r>
          <a:r>
            <a:rPr lang="zh-CN" altLang="en-US" sz="1200" dirty="0">
              <a:latin typeface="华文楷体" panose="02010600040101010101" charset="-122"/>
              <a:ea typeface="华文楷体" panose="02010600040101010101" charset="-122"/>
              <a:cs typeface="华文楷体" panose="02010600040101010101" charset="-122"/>
            </a:rPr>
            <a:t/>
          </a:r>
          <a:endParaRPr lang="zh-CN" altLang="en-US" sz="1200" dirty="0">
            <a:latin typeface="华文楷体" panose="02010600040101010101" charset="-122"/>
            <a:ea typeface="华文楷体" panose="02010600040101010101" charset="-122"/>
            <a:cs typeface="华文楷体" panose="02010600040101010101" charset="-122"/>
          </a:endParaRPr>
        </a:p>
      </dgm:t>
    </dgm:pt>
    <dgm:pt modelId="{66595BCF-CAC1-4C1A-A96F-95B63E186FA3}" cxnId="{83870A99-121B-4B33-A151-2A505E63257C}" type="parTrans">
      <dgm:prSet/>
      <dgm:spPr/>
      <dgm:t>
        <a:bodyPr/>
        <a:lstStyle/>
        <a:p>
          <a:endParaRPr lang="zh-CN" altLang="en-US"/>
        </a:p>
      </dgm:t>
    </dgm:pt>
    <dgm:pt modelId="{B0D8E821-3345-4501-955B-FF29D9F95EFC}" cxnId="{83870A99-121B-4B33-A151-2A505E63257C}" type="sibTrans">
      <dgm:prSet/>
      <dgm:spPr/>
      <dgm:t>
        <a:bodyPr/>
        <a:lstStyle/>
        <a:p>
          <a:endParaRPr lang="zh-CN" altLang="en-US"/>
        </a:p>
      </dgm:t>
    </dgm:pt>
    <dgm:pt modelId="{3C78F141-20D5-48E2-AF72-19BD31721DD7}">
      <dgm:prSet phldr="0" custT="0"/>
      <dgm:spPr/>
      <dgm:t>
        <a:bodyPr vert="horz" wrap="square"/>
        <a:p>
          <a:pPr>
            <a:lnSpc>
              <a:spcPct val="100000"/>
            </a:lnSpc>
            <a:spcBef>
              <a:spcPct val="0"/>
            </a:spcBef>
            <a:spcAft>
              <a:spcPct val="35000"/>
            </a:spcAft>
          </a:pPr>
          <a:r>
            <a:rPr lang="zh-CN" altLang="en-US" b="1" dirty="0">
              <a:latin typeface="华文中宋" panose="02010600040101010101" charset="-122"/>
              <a:ea typeface="华文中宋" panose="02010600040101010101" charset="-122"/>
              <a:cs typeface="华文中宋" panose="02010600040101010101" charset="-122"/>
            </a:rPr>
            <a:t>财政部规章</a:t>
          </a:r>
          <a:r>
            <a:rPr b="1"/>
            <a:t/>
          </a:r>
          <a:endParaRPr b="1"/>
        </a:p>
      </dgm:t>
    </dgm:pt>
    <dgm:pt modelId="{4CA40C25-EB27-4800-81FF-3A249B116335}" cxnId="{A424584F-59D8-4AEC-8F18-3661668A86F0}" type="parTrans">
      <dgm:prSet/>
      <dgm:spPr/>
      <dgm:t>
        <a:bodyPr/>
        <a:lstStyle/>
        <a:p>
          <a:endParaRPr lang="zh-CN" altLang="en-US"/>
        </a:p>
      </dgm:t>
    </dgm:pt>
    <dgm:pt modelId="{9A4E1093-19A6-4D8A-BF52-2722FAB0F653}" cxnId="{A424584F-59D8-4AEC-8F18-3661668A86F0}" type="sibTrans">
      <dgm:prSet/>
      <dgm:spPr/>
      <dgm:t>
        <a:bodyPr/>
        <a:lstStyle/>
        <a:p>
          <a:endParaRPr lang="zh-CN" altLang="en-US"/>
        </a:p>
      </dgm:t>
    </dgm:pt>
    <dgm:pt modelId="{0C887411-CFB9-45C8-A8BF-9E179F9797D1}">
      <dgm:prSet phldr="0" custT="1"/>
      <dgm:spPr/>
      <dgm:t>
        <a:bodyPr vert="horz" wrap="square"/>
        <a:p>
          <a:pPr algn="ctr">
            <a:lnSpc>
              <a:spcPct val="100000"/>
            </a:lnSpc>
            <a:spcBef>
              <a:spcPct val="0"/>
            </a:spcBef>
            <a:spcAft>
              <a:spcPct val="35000"/>
            </a:spcAft>
          </a:pPr>
          <a:r>
            <a:rPr lang="zh-CN" altLang="en-US" sz="1000" dirty="0">
              <a:latin typeface="华文楷体" panose="02010600040101010101" charset="-122"/>
              <a:ea typeface="华文楷体" panose="02010600040101010101" charset="-122"/>
            </a:rPr>
            <a:t>政府</a:t>
          </a:r>
          <a:r>
            <a:rPr lang="zh-CN" altLang="en-US" sz="1000" dirty="0">
              <a:latin typeface="华文楷体" panose="02010600040101010101" charset="-122"/>
              <a:ea typeface="华文楷体" panose="02010600040101010101" charset="-122"/>
              <a:cs typeface="华文楷体" panose="02010600040101010101" charset="-122"/>
            </a:rPr>
            <a:t>采购非招标采购方式      管理办法（</a:t>
          </a:r>
          <a:r>
            <a:rPr lang="en-US" altLang="zh-CN" sz="1000" dirty="0">
              <a:latin typeface="华文楷体" panose="02010600040101010101" charset="-122"/>
              <a:ea typeface="华文楷体" panose="02010600040101010101" charset="-122"/>
              <a:cs typeface="华文楷体" panose="02010600040101010101" charset="-122"/>
              <a:sym typeface="+mn-ea"/>
            </a:rPr>
            <a:t>74</a:t>
          </a:r>
          <a:r>
            <a:rPr lang="zh-CN" altLang="en-US" sz="1000" dirty="0">
              <a:latin typeface="华文楷体" panose="02010600040101010101" charset="-122"/>
              <a:ea typeface="华文楷体" panose="02010600040101010101" charset="-122"/>
              <a:cs typeface="华文楷体" panose="02010600040101010101" charset="-122"/>
              <a:sym typeface="+mn-ea"/>
            </a:rPr>
            <a:t>号令）     </a:t>
          </a:r>
          <a:r>
            <a:rPr lang="en-US" altLang="zh-CN" sz="1000" dirty="0">
              <a:latin typeface="华文楷体" panose="02010600040101010101" charset="-122"/>
              <a:ea typeface="华文楷体" panose="02010600040101010101" charset="-122"/>
              <a:cs typeface="华文楷体" panose="02010600040101010101" charset="-122"/>
            </a:rPr>
            <a:t>(2014</a:t>
          </a:r>
          <a:r>
            <a:rPr lang="zh-CN" altLang="en-US" sz="1000" dirty="0">
              <a:latin typeface="华文楷体" panose="02010600040101010101" charset="-122"/>
              <a:ea typeface="华文楷体" panose="02010600040101010101" charset="-122"/>
              <a:cs typeface="华文楷体" panose="02010600040101010101" charset="-122"/>
            </a:rPr>
            <a:t>年</a:t>
          </a:r>
          <a:r>
            <a:rPr lang="en-US" altLang="zh-CN" sz="1000" dirty="0">
              <a:latin typeface="华文楷体" panose="02010600040101010101" charset="-122"/>
              <a:ea typeface="华文楷体" panose="02010600040101010101" charset="-122"/>
              <a:cs typeface="华文楷体" panose="02010600040101010101" charset="-122"/>
            </a:rPr>
            <a:t>2</a:t>
          </a:r>
          <a:r>
            <a:rPr lang="zh-CN" altLang="en-US" sz="1000" dirty="0">
              <a:latin typeface="华文楷体" panose="02010600040101010101" charset="-122"/>
              <a:ea typeface="华文楷体" panose="02010600040101010101" charset="-122"/>
              <a:cs typeface="华文楷体" panose="02010600040101010101" charset="-122"/>
            </a:rPr>
            <a:t>月</a:t>
          </a:r>
          <a:r>
            <a:rPr lang="en-US" altLang="zh-CN" sz="1000" dirty="0">
              <a:latin typeface="华文楷体" panose="02010600040101010101" charset="-122"/>
              <a:ea typeface="华文楷体" panose="02010600040101010101" charset="-122"/>
              <a:cs typeface="华文楷体" panose="02010600040101010101" charset="-122"/>
            </a:rPr>
            <a:t>1</a:t>
          </a:r>
          <a:r>
            <a:rPr lang="zh-CN" altLang="en-US" sz="1000" dirty="0">
              <a:latin typeface="华文楷体" panose="02010600040101010101" charset="-122"/>
              <a:ea typeface="华文楷体" panose="02010600040101010101" charset="-122"/>
              <a:cs typeface="华文楷体" panose="02010600040101010101" charset="-122"/>
            </a:rPr>
            <a:t>日实施</a:t>
          </a:r>
          <a:r>
            <a:rPr lang="en-US" altLang="zh-CN" sz="1000" dirty="0">
              <a:latin typeface="华文楷体" panose="02010600040101010101" charset="-122"/>
              <a:ea typeface="华文楷体" panose="02010600040101010101" charset="-122"/>
              <a:cs typeface="华文楷体" panose="02010600040101010101" charset="-122"/>
            </a:rPr>
            <a:t>)</a:t>
          </a:r>
          <a:r>
            <a:rPr sz="6500"/>
            <a:t/>
          </a:r>
          <a:endParaRPr sz="6500"/>
        </a:p>
      </dgm:t>
    </dgm:pt>
    <dgm:pt modelId="{006C11ED-C76F-4076-A7B0-55215ABDD802}" cxnId="{C2298483-8816-485D-81B1-DB3E940432A7}" type="parTrans">
      <dgm:prSet/>
      <dgm:spPr/>
      <dgm:t>
        <a:bodyPr/>
        <a:lstStyle/>
        <a:p>
          <a:endParaRPr lang="zh-CN" altLang="en-US"/>
        </a:p>
      </dgm:t>
    </dgm:pt>
    <dgm:pt modelId="{E25AD7C4-4327-4802-BBF1-B0BF1E76CC1D}" cxnId="{C2298483-8816-485D-81B1-DB3E940432A7}" type="sibTrans">
      <dgm:prSet/>
      <dgm:spPr/>
      <dgm:t>
        <a:bodyPr/>
        <a:lstStyle/>
        <a:p>
          <a:endParaRPr lang="zh-CN" altLang="en-US"/>
        </a:p>
      </dgm:t>
    </dgm:pt>
    <dgm:pt modelId="{65BC146C-C8BA-4D43-94E7-BB43349DD7D6}">
      <dgm:prSet phldr="0" custT="1"/>
      <dgm:spPr/>
      <dgm:t>
        <a:bodyPr vert="horz" wrap="square"/>
        <a:lstStyle/>
        <a:p>
          <a:pPr algn="ctr">
            <a:lnSpc>
              <a:spcPct val="100000"/>
            </a:lnSpc>
            <a:spcBef>
              <a:spcPct val="0"/>
            </a:spcBef>
            <a:spcAft>
              <a:spcPct val="35000"/>
            </a:spcAft>
          </a:pPr>
          <a:r>
            <a:rPr lang="zh-CN" altLang="en-US" sz="1000" dirty="0">
              <a:latin typeface="华文楷体" panose="02010600040101010101" charset="-122"/>
              <a:ea typeface="华文楷体" panose="02010600040101010101" charset="-122"/>
              <a:cs typeface="华文楷体" panose="02010600040101010101" charset="-122"/>
            </a:rPr>
            <a:t>政府采购货物和服务招标投标管理办法（</a:t>
          </a:r>
          <a:r>
            <a:rPr lang="en-US" altLang="zh-CN" sz="1000" dirty="0">
              <a:latin typeface="华文楷体" panose="02010600040101010101" charset="-122"/>
              <a:ea typeface="华文楷体" panose="02010600040101010101" charset="-122"/>
              <a:cs typeface="华文楷体" panose="02010600040101010101" charset="-122"/>
              <a:sym typeface="+mn-ea"/>
            </a:rPr>
            <a:t>87</a:t>
          </a:r>
          <a:r>
            <a:rPr lang="zh-CN" altLang="en-US" sz="1000" dirty="0">
              <a:latin typeface="华文楷体" panose="02010600040101010101" charset="-122"/>
              <a:ea typeface="华文楷体" panose="02010600040101010101" charset="-122"/>
              <a:cs typeface="华文楷体" panose="02010600040101010101" charset="-122"/>
              <a:sym typeface="+mn-ea"/>
            </a:rPr>
            <a:t>号令）</a:t>
          </a:r>
          <a:r>
            <a:rPr lang="en-US" altLang="zh-CN" sz="1000" dirty="0">
              <a:latin typeface="华文楷体" panose="02010600040101010101" charset="-122"/>
              <a:ea typeface="华文楷体" panose="02010600040101010101" charset="-122"/>
              <a:cs typeface="华文楷体" panose="02010600040101010101" charset="-122"/>
            </a:rPr>
            <a:t>(2017</a:t>
          </a:r>
          <a:r>
            <a:rPr lang="zh-CN" altLang="en-US" sz="1000" dirty="0">
              <a:latin typeface="华文楷体" panose="02010600040101010101" charset="-122"/>
              <a:ea typeface="华文楷体" panose="02010600040101010101" charset="-122"/>
              <a:cs typeface="华文楷体" panose="02010600040101010101" charset="-122"/>
            </a:rPr>
            <a:t>年</a:t>
          </a:r>
          <a:r>
            <a:rPr lang="en-US" altLang="zh-CN" sz="1000" dirty="0">
              <a:latin typeface="华文楷体" panose="02010600040101010101" charset="-122"/>
              <a:ea typeface="华文楷体" panose="02010600040101010101" charset="-122"/>
              <a:cs typeface="华文楷体" panose="02010600040101010101" charset="-122"/>
            </a:rPr>
            <a:t>10</a:t>
          </a:r>
          <a:r>
            <a:rPr lang="zh-CN" altLang="en-US" sz="1000" dirty="0">
              <a:latin typeface="华文楷体" panose="02010600040101010101" charset="-122"/>
              <a:ea typeface="华文楷体" panose="02010600040101010101" charset="-122"/>
              <a:cs typeface="华文楷体" panose="02010600040101010101" charset="-122"/>
            </a:rPr>
            <a:t>月</a:t>
          </a:r>
          <a:r>
            <a:rPr lang="en-US" altLang="zh-CN" sz="1000" dirty="0">
              <a:latin typeface="华文楷体" panose="02010600040101010101" charset="-122"/>
              <a:ea typeface="华文楷体" panose="02010600040101010101" charset="-122"/>
              <a:cs typeface="华文楷体" panose="02010600040101010101" charset="-122"/>
            </a:rPr>
            <a:t>1</a:t>
          </a:r>
          <a:r>
            <a:rPr lang="zh-CN" altLang="en-US" sz="1000" dirty="0">
              <a:latin typeface="华文楷体" panose="02010600040101010101" charset="-122"/>
              <a:ea typeface="华文楷体" panose="02010600040101010101" charset="-122"/>
              <a:cs typeface="华文楷体" panose="02010600040101010101" charset="-122"/>
            </a:rPr>
            <a:t>日实施</a:t>
          </a:r>
          <a:r>
            <a:rPr lang="en-US" altLang="zh-CN" sz="1000" dirty="0">
              <a:latin typeface="华文楷体" panose="02010600040101010101" charset="-122"/>
              <a:ea typeface="华文楷体" panose="02010600040101010101" charset="-122"/>
              <a:cs typeface="华文楷体" panose="02010600040101010101" charset="-122"/>
            </a:rPr>
            <a:t>)</a:t>
          </a:r>
        </a:p>
      </dgm:t>
    </dgm:pt>
    <dgm:pt modelId="{791050DA-A908-47AC-8AE5-6CB5CD6E08DB}" cxnId="{11D8DADF-9EB8-4EAD-BB34-B0ED59BE95C9}" type="parTrans">
      <dgm:prSet/>
      <dgm:spPr/>
      <dgm:t>
        <a:bodyPr/>
        <a:lstStyle/>
        <a:p>
          <a:endParaRPr lang="zh-CN" altLang="en-US"/>
        </a:p>
      </dgm:t>
    </dgm:pt>
    <dgm:pt modelId="{F9EA4E59-3A42-4432-B067-646E22AE300B}" cxnId="{11D8DADF-9EB8-4EAD-BB34-B0ED59BE95C9}" type="sibTrans">
      <dgm:prSet/>
      <dgm:spPr/>
      <dgm:t>
        <a:bodyPr/>
        <a:lstStyle/>
        <a:p>
          <a:endParaRPr lang="zh-CN" altLang="en-US"/>
        </a:p>
      </dgm:t>
    </dgm:pt>
    <dgm:pt modelId="{5865A85B-2CE2-4BF7-A68E-B616A37ABAC4}">
      <dgm:prSet phldr="0" custT="1"/>
      <dgm:spPr/>
      <dgm:t>
        <a:bodyPr vert="horz" wrap="square"/>
        <a:p>
          <a:pPr algn="ctr">
            <a:lnSpc>
              <a:spcPct val="100000"/>
            </a:lnSpc>
            <a:spcBef>
              <a:spcPct val="0"/>
            </a:spcBef>
            <a:spcAft>
              <a:spcPct val="35000"/>
            </a:spcAft>
          </a:pPr>
          <a:r>
            <a:rPr lang="zh-CN" altLang="en-US" sz="1000" dirty="0">
              <a:latin typeface="华文楷体" panose="02010600040101010101" charset="-122"/>
              <a:ea typeface="华文楷体" panose="02010600040101010101" charset="-122"/>
              <a:cs typeface="华文楷体" panose="02010600040101010101" charset="-122"/>
            </a:rPr>
            <a:t>政府采购质疑和投诉办法（</a:t>
          </a:r>
          <a:r>
            <a:rPr lang="en-US" altLang="zh-CN" sz="1000" dirty="0">
              <a:latin typeface="华文楷体" panose="02010600040101010101" charset="-122"/>
              <a:ea typeface="华文楷体" panose="02010600040101010101" charset="-122"/>
              <a:cs typeface="华文楷体" panose="02010600040101010101" charset="-122"/>
            </a:rPr>
            <a:t>94</a:t>
          </a:r>
          <a:r>
            <a:rPr lang="zh-CN" altLang="en-US" sz="1000" dirty="0">
              <a:latin typeface="华文楷体" panose="02010600040101010101" charset="-122"/>
              <a:ea typeface="华文楷体" panose="02010600040101010101" charset="-122"/>
              <a:cs typeface="华文楷体" panose="02010600040101010101" charset="-122"/>
            </a:rPr>
            <a:t>号令）                      </a:t>
          </a:r>
          <a:r>
            <a:rPr lang="en-US" altLang="zh-CN" sz="1000" dirty="0">
              <a:latin typeface="华文楷体" panose="02010600040101010101" charset="-122"/>
              <a:ea typeface="华文楷体" panose="02010600040101010101" charset="-122"/>
              <a:cs typeface="华文楷体" panose="02010600040101010101" charset="-122"/>
            </a:rPr>
            <a:t>(2018</a:t>
          </a:r>
          <a:r>
            <a:rPr lang="zh-CN" altLang="en-US" sz="1000" dirty="0">
              <a:latin typeface="华文楷体" panose="02010600040101010101" charset="-122"/>
              <a:ea typeface="华文楷体" panose="02010600040101010101" charset="-122"/>
              <a:cs typeface="华文楷体" panose="02010600040101010101" charset="-122"/>
            </a:rPr>
            <a:t>年</a:t>
          </a:r>
          <a:r>
            <a:rPr lang="en-US" altLang="zh-CN" sz="1000" dirty="0">
              <a:latin typeface="华文楷体" panose="02010600040101010101" charset="-122"/>
              <a:ea typeface="华文楷体" panose="02010600040101010101" charset="-122"/>
              <a:cs typeface="华文楷体" panose="02010600040101010101" charset="-122"/>
            </a:rPr>
            <a:t>3</a:t>
          </a:r>
          <a:r>
            <a:rPr lang="zh-CN" altLang="en-US" sz="1000" dirty="0">
              <a:latin typeface="华文楷体" panose="02010600040101010101" charset="-122"/>
              <a:ea typeface="华文楷体" panose="02010600040101010101" charset="-122"/>
              <a:cs typeface="华文楷体" panose="02010600040101010101" charset="-122"/>
            </a:rPr>
            <a:t>月</a:t>
          </a:r>
          <a:r>
            <a:rPr lang="en-US" altLang="zh-CN" sz="1000" dirty="0">
              <a:latin typeface="华文楷体" panose="02010600040101010101" charset="-122"/>
              <a:ea typeface="华文楷体" panose="02010600040101010101" charset="-122"/>
              <a:cs typeface="华文楷体" panose="02010600040101010101" charset="-122"/>
            </a:rPr>
            <a:t>1</a:t>
          </a:r>
          <a:r>
            <a:rPr lang="zh-CN" altLang="en-US" sz="1000" dirty="0">
              <a:latin typeface="华文楷体" panose="02010600040101010101" charset="-122"/>
              <a:ea typeface="华文楷体" panose="02010600040101010101" charset="-122"/>
              <a:cs typeface="华文楷体" panose="02010600040101010101" charset="-122"/>
            </a:rPr>
            <a:t>日实施</a:t>
          </a:r>
          <a:r>
            <a:rPr lang="en-US" altLang="zh-CN" sz="1000" dirty="0">
              <a:latin typeface="华文楷体" panose="02010600040101010101" charset="-122"/>
              <a:ea typeface="华文楷体" panose="02010600040101010101" charset="-122"/>
              <a:cs typeface="华文楷体" panose="02010600040101010101" charset="-122"/>
            </a:rPr>
            <a:t>)</a:t>
          </a:r>
          <a:r>
            <a:rPr sz="6500"/>
            <a:t/>
          </a:r>
          <a:endParaRPr sz="6500"/>
        </a:p>
      </dgm:t>
    </dgm:pt>
    <dgm:pt modelId="{A677FF29-8082-41ED-9018-4F82BAC91AC9}" cxnId="{83819D7D-149C-43FA-9C56-B33F0C54BD37}" type="parTrans">
      <dgm:prSet/>
      <dgm:spPr/>
      <dgm:t>
        <a:bodyPr/>
        <a:lstStyle/>
        <a:p>
          <a:endParaRPr lang="zh-CN" altLang="en-US"/>
        </a:p>
      </dgm:t>
    </dgm:pt>
    <dgm:pt modelId="{F307C707-C5CE-498F-9663-3310661F5BB9}" cxnId="{83819D7D-149C-43FA-9C56-B33F0C54BD37}" type="sibTrans">
      <dgm:prSet/>
      <dgm:spPr/>
      <dgm:t>
        <a:bodyPr/>
        <a:lstStyle/>
        <a:p>
          <a:endParaRPr lang="zh-CN" altLang="en-US"/>
        </a:p>
      </dgm:t>
    </dgm:pt>
    <dgm:pt modelId="{DC47572B-940B-45C9-A9FD-92874C39F7ED}">
      <dgm:prSet phldr="0" custT="1"/>
      <dgm:spPr/>
      <dgm:t>
        <a:bodyPr vert="horz" wrap="square"/>
        <a:p>
          <a:pPr algn="ctr">
            <a:lnSpc>
              <a:spcPct val="100000"/>
            </a:lnSpc>
            <a:spcBef>
              <a:spcPct val="0"/>
            </a:spcBef>
            <a:spcAft>
              <a:spcPct val="35000"/>
            </a:spcAft>
          </a:pPr>
          <a:r>
            <a:rPr lang="zh-CN" altLang="en-US" sz="1000" b="0" i="0" dirty="0">
              <a:latin typeface="华文楷体" panose="02010600040101010101" charset="-122"/>
              <a:ea typeface="华文楷体" panose="02010600040101010101" charset="-122"/>
            </a:rPr>
            <a:t>政府采购信息发布管理办法（</a:t>
          </a:r>
          <a:r>
            <a:rPr lang="en-US" altLang="zh-CN" sz="1000" dirty="0">
              <a:latin typeface="华文楷体" panose="02010600040101010101" charset="-122"/>
              <a:ea typeface="华文楷体" panose="02010600040101010101" charset="-122"/>
              <a:cs typeface="华文楷体" panose="02010600040101010101" charset="-122"/>
            </a:rPr>
            <a:t>101</a:t>
          </a:r>
          <a:r>
            <a:rPr lang="zh-CN" altLang="en-US" sz="1000" dirty="0">
              <a:latin typeface="华文楷体" panose="02010600040101010101" charset="-122"/>
              <a:ea typeface="华文楷体" panose="02010600040101010101" charset="-122"/>
              <a:cs typeface="华文楷体" panose="02010600040101010101" charset="-122"/>
            </a:rPr>
            <a:t>号令）               </a:t>
          </a:r>
          <a:r>
            <a:rPr lang="en-US" altLang="zh-CN" sz="1000" dirty="0">
              <a:latin typeface="华文楷体" panose="02010600040101010101" charset="-122"/>
              <a:ea typeface="华文楷体" panose="02010600040101010101" charset="-122"/>
              <a:cs typeface="华文楷体" panose="02010600040101010101" charset="-122"/>
            </a:rPr>
            <a:t>(2020</a:t>
          </a:r>
          <a:r>
            <a:rPr lang="zh-CN" altLang="en-US" sz="1000" dirty="0">
              <a:latin typeface="华文楷体" panose="02010600040101010101" charset="-122"/>
              <a:ea typeface="华文楷体" panose="02010600040101010101" charset="-122"/>
              <a:cs typeface="华文楷体" panose="02010600040101010101" charset="-122"/>
            </a:rPr>
            <a:t>年</a:t>
          </a:r>
          <a:r>
            <a:rPr lang="en-US" altLang="zh-CN" sz="1000" dirty="0">
              <a:latin typeface="华文楷体" panose="02010600040101010101" charset="-122"/>
              <a:ea typeface="华文楷体" panose="02010600040101010101" charset="-122"/>
              <a:cs typeface="华文楷体" panose="02010600040101010101" charset="-122"/>
            </a:rPr>
            <a:t>3</a:t>
          </a:r>
          <a:r>
            <a:rPr lang="zh-CN" altLang="en-US" sz="1000" dirty="0">
              <a:latin typeface="华文楷体" panose="02010600040101010101" charset="-122"/>
              <a:ea typeface="华文楷体" panose="02010600040101010101" charset="-122"/>
              <a:cs typeface="华文楷体" panose="02010600040101010101" charset="-122"/>
            </a:rPr>
            <a:t>月</a:t>
          </a:r>
          <a:r>
            <a:rPr lang="en-US" altLang="zh-CN" sz="1000" dirty="0">
              <a:latin typeface="华文楷体" panose="02010600040101010101" charset="-122"/>
              <a:ea typeface="华文楷体" panose="02010600040101010101" charset="-122"/>
              <a:cs typeface="华文楷体" panose="02010600040101010101" charset="-122"/>
            </a:rPr>
            <a:t>1</a:t>
          </a:r>
          <a:r>
            <a:rPr lang="zh-CN" altLang="en-US" sz="1000" dirty="0">
              <a:latin typeface="华文楷体" panose="02010600040101010101" charset="-122"/>
              <a:ea typeface="华文楷体" panose="02010600040101010101" charset="-122"/>
              <a:cs typeface="华文楷体" panose="02010600040101010101" charset="-122"/>
            </a:rPr>
            <a:t>日实施</a:t>
          </a:r>
          <a:r>
            <a:rPr lang="en-US" altLang="zh-CN" sz="1000" dirty="0">
              <a:latin typeface="华文楷体" panose="02010600040101010101" charset="-122"/>
              <a:ea typeface="华文楷体" panose="02010600040101010101" charset="-122"/>
              <a:cs typeface="华文楷体" panose="02010600040101010101" charset="-122"/>
            </a:rPr>
            <a:t>)</a:t>
          </a:r>
          <a:r>
            <a:rPr lang="zh-CN" altLang="en-US" sz="1000" dirty="0">
              <a:latin typeface="华文楷体" panose="02010600040101010101" charset="-122"/>
              <a:ea typeface="华文楷体" panose="02010600040101010101" charset="-122"/>
              <a:cs typeface="华文楷体" panose="02010600040101010101" charset="-122"/>
            </a:rPr>
            <a:t/>
          </a:r>
          <a:endParaRPr lang="zh-CN" altLang="en-US" sz="1000" dirty="0">
            <a:latin typeface="华文楷体" panose="02010600040101010101" charset="-122"/>
            <a:ea typeface="华文楷体" panose="02010600040101010101" charset="-122"/>
            <a:cs typeface="华文楷体" panose="02010600040101010101" charset="-122"/>
          </a:endParaRPr>
        </a:p>
      </dgm:t>
    </dgm:pt>
    <dgm:pt modelId="{DBA875A9-ECF2-45A1-B93C-A94A02E7EB2D}" cxnId="{F0A9335D-EEE3-48BB-85A6-771C902BCA3A}" type="parTrans">
      <dgm:prSet/>
      <dgm:spPr/>
      <dgm:t>
        <a:bodyPr/>
        <a:lstStyle/>
        <a:p>
          <a:endParaRPr lang="zh-CN" altLang="en-US"/>
        </a:p>
      </dgm:t>
    </dgm:pt>
    <dgm:pt modelId="{3D40940B-7E0F-4D80-8137-DDE4A5F28264}" cxnId="{F0A9335D-EEE3-48BB-85A6-771C902BCA3A}" type="sibTrans">
      <dgm:prSet/>
      <dgm:spPr/>
      <dgm:t>
        <a:bodyPr/>
        <a:lstStyle/>
        <a:p>
          <a:endParaRPr lang="zh-CN" altLang="en-US"/>
        </a:p>
      </dgm:t>
    </dgm:pt>
    <dgm:pt modelId="{6A21694C-D04F-4C54-87BF-8203A3F3CC29}">
      <dgm:prSet phldr="0" custT="1"/>
      <dgm:spPr/>
      <dgm:t>
        <a:bodyPr vert="horz" wrap="square"/>
        <a:p>
          <a:pPr algn="ctr">
            <a:lnSpc>
              <a:spcPct val="100000"/>
            </a:lnSpc>
            <a:spcBef>
              <a:spcPct val="0"/>
            </a:spcBef>
            <a:spcAft>
              <a:spcPct val="35000"/>
            </a:spcAft>
          </a:pPr>
          <a:r>
            <a:rPr lang="zh-CN" altLang="en-US" sz="1000" b="0" i="0" dirty="0">
              <a:latin typeface="华文楷体" panose="02010600040101010101" charset="-122"/>
              <a:ea typeface="华文楷体" panose="02010600040101010101" charset="-122"/>
            </a:rPr>
            <a:t>政府购买服务管理办法 （</a:t>
          </a:r>
          <a:r>
            <a:rPr lang="en-US" altLang="zh-CN" sz="1000" b="0" i="0" dirty="0">
              <a:latin typeface="华文楷体" panose="02010600040101010101" charset="-122"/>
              <a:ea typeface="华文楷体" panose="02010600040101010101" charset="-122"/>
            </a:rPr>
            <a:t>102</a:t>
          </a:r>
          <a:r>
            <a:rPr lang="zh-CN" altLang="en-US" sz="1000" b="0" i="0" dirty="0">
              <a:latin typeface="华文楷体" panose="02010600040101010101" charset="-122"/>
              <a:ea typeface="华文楷体" panose="02010600040101010101" charset="-122"/>
            </a:rPr>
            <a:t>号令）                   </a:t>
          </a:r>
          <a:r>
            <a:rPr lang="en-US" altLang="zh-CN" sz="1000" dirty="0">
              <a:latin typeface="华文楷体" panose="02010600040101010101" charset="-122"/>
              <a:ea typeface="华文楷体" panose="02010600040101010101" charset="-122"/>
              <a:cs typeface="华文楷体" panose="02010600040101010101" charset="-122"/>
              <a:sym typeface="+mn-ea"/>
            </a:rPr>
            <a:t>(2020</a:t>
          </a:r>
          <a:r>
            <a:rPr lang="zh-CN" altLang="en-US" sz="1000" dirty="0">
              <a:latin typeface="华文楷体" panose="02010600040101010101" charset="-122"/>
              <a:ea typeface="华文楷体" panose="02010600040101010101" charset="-122"/>
              <a:cs typeface="华文楷体" panose="02010600040101010101" charset="-122"/>
              <a:sym typeface="+mn-ea"/>
            </a:rPr>
            <a:t>年</a:t>
          </a:r>
          <a:r>
            <a:rPr lang="en-US" altLang="zh-CN" sz="1000" dirty="0">
              <a:latin typeface="华文楷体" panose="02010600040101010101" charset="-122"/>
              <a:ea typeface="华文楷体" panose="02010600040101010101" charset="-122"/>
              <a:cs typeface="华文楷体" panose="02010600040101010101" charset="-122"/>
              <a:sym typeface="+mn-ea"/>
            </a:rPr>
            <a:t>3</a:t>
          </a:r>
          <a:r>
            <a:rPr lang="zh-CN" altLang="en-US" sz="1000" dirty="0">
              <a:latin typeface="华文楷体" panose="02010600040101010101" charset="-122"/>
              <a:ea typeface="华文楷体" panose="02010600040101010101" charset="-122"/>
              <a:cs typeface="华文楷体" panose="02010600040101010101" charset="-122"/>
              <a:sym typeface="+mn-ea"/>
            </a:rPr>
            <a:t>月</a:t>
          </a:r>
          <a:r>
            <a:rPr lang="en-US" altLang="zh-CN" sz="1000" dirty="0">
              <a:latin typeface="华文楷体" panose="02010600040101010101" charset="-122"/>
              <a:ea typeface="华文楷体" panose="02010600040101010101" charset="-122"/>
              <a:cs typeface="华文楷体" panose="02010600040101010101" charset="-122"/>
              <a:sym typeface="+mn-ea"/>
            </a:rPr>
            <a:t>1</a:t>
          </a:r>
          <a:r>
            <a:rPr lang="zh-CN" altLang="en-US" sz="1000" dirty="0">
              <a:latin typeface="华文楷体" panose="02010600040101010101" charset="-122"/>
              <a:ea typeface="华文楷体" panose="02010600040101010101" charset="-122"/>
              <a:cs typeface="华文楷体" panose="02010600040101010101" charset="-122"/>
              <a:sym typeface="+mn-ea"/>
            </a:rPr>
            <a:t>日实施</a:t>
          </a:r>
          <a:r>
            <a:rPr lang="en-US" altLang="zh-CN" sz="1000" dirty="0">
              <a:latin typeface="华文楷体" panose="02010600040101010101" charset="-122"/>
              <a:ea typeface="华文楷体" panose="02010600040101010101" charset="-122"/>
              <a:cs typeface="华文楷体" panose="02010600040101010101" charset="-122"/>
              <a:sym typeface="+mn-ea"/>
            </a:rPr>
            <a:t>)</a:t>
          </a:r>
          <a:r>
            <a:rPr lang="zh-CN" altLang="en-US" sz="1000" b="0" dirty="0">
              <a:latin typeface="华文楷体" panose="02010600040101010101" charset="-122"/>
              <a:ea typeface="华文楷体" panose="02010600040101010101" charset="-122"/>
            </a:rPr>
            <a:t/>
          </a:r>
          <a:endParaRPr lang="zh-CN" altLang="en-US" sz="1000" b="0" dirty="0">
            <a:latin typeface="华文楷体" panose="02010600040101010101" charset="-122"/>
            <a:ea typeface="华文楷体" panose="02010600040101010101" charset="-122"/>
          </a:endParaRPr>
        </a:p>
      </dgm:t>
    </dgm:pt>
    <dgm:pt modelId="{32C34547-8613-417B-ABA3-FBC00FD1BE18}" cxnId="{2274C47C-E702-42D7-99DB-4D79E6DDCB69}" type="parTrans">
      <dgm:prSet/>
      <dgm:spPr/>
      <dgm:t>
        <a:bodyPr/>
        <a:lstStyle/>
        <a:p>
          <a:endParaRPr lang="zh-CN" altLang="en-US"/>
        </a:p>
      </dgm:t>
    </dgm:pt>
    <dgm:pt modelId="{704B59E9-3AC3-4192-825B-CCCE97C491FE}" cxnId="{2274C47C-E702-42D7-99DB-4D79E6DDCB69}" type="sibTrans">
      <dgm:prSet/>
      <dgm:spPr/>
      <dgm:t>
        <a:bodyPr/>
        <a:lstStyle/>
        <a:p>
          <a:endParaRPr lang="zh-CN" altLang="en-US"/>
        </a:p>
      </dgm:t>
    </dgm:pt>
    <dgm:pt modelId="{4B976B79-6A69-4FD0-A769-591F750A75CF}">
      <dgm:prSet phldr="0" custT="1"/>
      <dgm:spPr/>
      <dgm:t>
        <a:bodyPr vert="horz" wrap="square"/>
        <a:p>
          <a:pPr algn="ctr" defTabSz="444500">
            <a:lnSpc>
              <a:spcPct val="100000"/>
            </a:lnSpc>
            <a:spcBef>
              <a:spcPct val="0"/>
            </a:spcBef>
            <a:spcAft>
              <a:spcPct val="35000"/>
            </a:spcAft>
          </a:pPr>
          <a:r>
            <a:rPr 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政府采购框架协议管理    暂行办法</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a:t>
          </a:r>
          <a:r>
            <a:rPr lang="en-US" alt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110</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号令）    （</a:t>
          </a:r>
          <a:r>
            <a:rPr lang="en-US" alt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2022</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年</a:t>
          </a:r>
          <a:r>
            <a:rPr lang="en-US" alt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3</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月</a:t>
          </a:r>
          <a:r>
            <a:rPr lang="en-US" alt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1</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日实施）</a:t>
          </a:r>
          <a:r>
            <a:rPr sz="6500"/>
            <a:t/>
          </a:r>
          <a:endParaRPr sz="6500"/>
        </a:p>
      </dgm:t>
    </dgm:pt>
    <dgm:pt modelId="{3743D733-50A5-4EC8-BEC4-73B8B589A0B5}" cxnId="{5F9A66C8-08D9-46B9-B671-D657F9C92C95}" type="parTrans">
      <dgm:prSet/>
      <dgm:spPr/>
      <dgm:t>
        <a:bodyPr/>
        <a:lstStyle/>
        <a:p>
          <a:endParaRPr lang="zh-CN" altLang="en-US"/>
        </a:p>
      </dgm:t>
    </dgm:pt>
    <dgm:pt modelId="{79300060-75A5-46C9-B58D-350039E81A5A}" cxnId="{5F9A66C8-08D9-46B9-B671-D657F9C92C95}" type="sibTrans">
      <dgm:prSet/>
      <dgm:spPr/>
      <dgm:t>
        <a:bodyPr/>
        <a:lstStyle/>
        <a:p>
          <a:endParaRPr lang="zh-CN" altLang="en-US"/>
        </a:p>
      </dgm:t>
    </dgm:pt>
    <dgm:pt modelId="{5DEFF243-7029-46F0-ADAE-618C3DE71FBA}">
      <dgm:prSet phldr="0" custT="0"/>
      <dgm:spPr/>
      <dgm:t>
        <a:bodyPr vert="horz" wrap="square"/>
        <a:p>
          <a:pPr>
            <a:lnSpc>
              <a:spcPct val="100000"/>
            </a:lnSpc>
            <a:spcBef>
              <a:spcPct val="0"/>
            </a:spcBef>
            <a:spcAft>
              <a:spcPct val="35000"/>
            </a:spcAft>
          </a:pPr>
          <a:r>
            <a:rPr lang="zh-CN" altLang="en-US" b="1" dirty="0">
              <a:latin typeface="华文中宋" panose="02010600040101010101" charset="-122"/>
              <a:ea typeface="华文中宋" panose="02010600040101010101" charset="-122"/>
              <a:cs typeface="华文中宋" panose="02010600040101010101" charset="-122"/>
            </a:rPr>
            <a:t>规范性文件</a:t>
          </a:r>
          <a:r>
            <a:rPr b="1"/>
            <a:t/>
          </a:r>
          <a:endParaRPr b="1"/>
        </a:p>
      </dgm:t>
    </dgm:pt>
    <dgm:pt modelId="{49272BE1-A113-4FD2-8EBF-B07D2F350D85}" cxnId="{9CFDC827-5414-4381-94E9-2588CF839A1A}" type="parTrans">
      <dgm:prSet/>
      <dgm:spPr/>
      <dgm:t>
        <a:bodyPr/>
        <a:lstStyle/>
        <a:p>
          <a:endParaRPr lang="zh-CN" altLang="en-US"/>
        </a:p>
      </dgm:t>
    </dgm:pt>
    <dgm:pt modelId="{EB0E52AD-A841-44EA-A19C-4037904BA29D}" cxnId="{9CFDC827-5414-4381-94E9-2588CF839A1A}" type="sibTrans">
      <dgm:prSet/>
      <dgm:spPr/>
      <dgm:t>
        <a:bodyPr/>
        <a:lstStyle/>
        <a:p>
          <a:endParaRPr lang="zh-CN" altLang="en-US"/>
        </a:p>
      </dgm:t>
    </dgm:pt>
    <dgm:pt modelId="{4DA20B09-7F9E-473F-B579-4B14B5628E77}">
      <dgm:prSet phldr="0" custT="1"/>
      <dgm:spPr/>
      <dgm:t>
        <a:bodyPr vert="horz" wrap="square"/>
        <a:p>
          <a:pPr algn="l" eaLnBrk="1" fontAlgn="auto" latinLnBrk="0" hangingPunct="1">
            <a:lnSpc>
              <a:spcPts val="1300"/>
            </a:lnSpc>
            <a:spcBef>
              <a:spcPct val="0"/>
            </a:spcBef>
            <a:spcAft>
              <a:spcPts val="0"/>
            </a:spcAft>
          </a:pPr>
          <a:r>
            <a:rPr lang="en-US" altLang="zh-CN" sz="900" dirty="0">
              <a:latin typeface="华文中宋" panose="02010600040101010101" charset="-122"/>
              <a:ea typeface="华文中宋" panose="02010600040101010101" charset="-122"/>
              <a:cs typeface="华文中宋" panose="02010600040101010101" charset="-122"/>
            </a:rPr>
            <a:t/>
          </a:r>
          <a:endParaRPr lang="en-US" altLang="zh-CN"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en-US" altLang="zh-CN" sz="900" dirty="0">
              <a:latin typeface="华文中宋" panose="02010600040101010101" charset="-122"/>
              <a:ea typeface="华文中宋" panose="02010600040101010101" charset="-122"/>
              <a:cs typeface="华文中宋" panose="02010600040101010101" charset="-122"/>
            </a:rPr>
            <a:t/>
          </a:r>
          <a:endParaRPr lang="en-US" altLang="zh-CN"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en-US" altLang="zh-CN" sz="900" dirty="0">
              <a:latin typeface="华文中宋" panose="02010600040101010101" charset="-122"/>
              <a:ea typeface="华文中宋" panose="02010600040101010101" charset="-122"/>
              <a:cs typeface="华文中宋" panose="02010600040101010101" charset="-122"/>
            </a:rPr>
            <a:t/>
          </a:r>
          <a:endParaRPr lang="en-US" altLang="zh-CN"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en-US" altLang="zh-CN" sz="900" dirty="0">
              <a:latin typeface="华文中宋" panose="02010600040101010101" charset="-122"/>
              <a:ea typeface="华文中宋" panose="02010600040101010101" charset="-122"/>
              <a:cs typeface="华文中宋" panose="02010600040101010101" charset="-122"/>
            </a:rPr>
            <a:t/>
          </a:r>
          <a:endParaRPr lang="en-US" altLang="zh-CN"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en-US" altLang="zh-CN" sz="900" dirty="0">
              <a:latin typeface="华文中宋" panose="02010600040101010101" charset="-122"/>
              <a:ea typeface="华文中宋" panose="02010600040101010101" charset="-122"/>
              <a:cs typeface="华文中宋" panose="02010600040101010101" charset="-122"/>
            </a:rPr>
            <a:t/>
          </a:r>
          <a:endParaRPr lang="en-US" altLang="zh-CN"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en-US" altLang="zh-CN" sz="900" b="1" dirty="0">
              <a:latin typeface="华文中宋" panose="02010600040101010101" charset="-122"/>
              <a:ea typeface="华文中宋" panose="02010600040101010101" charset="-122"/>
              <a:cs typeface="华文中宋" panose="02010600040101010101" charset="-122"/>
            </a:rPr>
            <a:t>1.</a:t>
          </a:r>
          <a:r>
            <a:rPr lang="zh-CN" altLang="en-US" sz="900" b="1" dirty="0">
              <a:latin typeface="华文中宋" panose="02010600040101010101" charset="-122"/>
              <a:ea typeface="华文中宋" panose="02010600040101010101" charset="-122"/>
              <a:cs typeface="华文中宋" panose="02010600040101010101" charset="-122"/>
            </a:rPr>
            <a:t>采购目录及标准</a:t>
          </a:r>
          <a:r>
            <a:rPr lang="en-US" altLang="zh-CN" sz="900" dirty="0">
              <a:latin typeface="华文中宋" panose="02010600040101010101" charset="-122"/>
              <a:ea typeface="华文中宋" panose="02010600040101010101" charset="-122"/>
              <a:cs typeface="华文中宋" panose="02010600040101010101" charset="-122"/>
            </a:rPr>
            <a:t/>
          </a:r>
          <a:endParaRPr lang="en-US" altLang="zh-CN"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en-US" altLang="zh-CN" sz="900" b="1" dirty="0">
              <a:latin typeface="华文中宋" panose="02010600040101010101" charset="-122"/>
              <a:ea typeface="华文中宋" panose="02010600040101010101" charset="-122"/>
              <a:cs typeface="华文中宋" panose="02010600040101010101" charset="-122"/>
            </a:rPr>
            <a:t>2.</a:t>
          </a:r>
          <a:r>
            <a:rPr lang="zh-CN" altLang="en-US" sz="900" b="1" dirty="0">
              <a:latin typeface="华文中宋" panose="02010600040101010101" charset="-122"/>
              <a:ea typeface="华文中宋" panose="02010600040101010101" charset="-122"/>
              <a:cs typeface="华文中宋" panose="02010600040101010101" charset="-122"/>
            </a:rPr>
            <a:t>采购当事人管理</a:t>
          </a:r>
          <a:r>
            <a:rPr lang="zh-CN" altLang="en-US" sz="900" dirty="0">
              <a:latin typeface="华文中宋" panose="02010600040101010101" charset="-122"/>
              <a:ea typeface="华文中宋" panose="02010600040101010101" charset="-122"/>
              <a:cs typeface="华文中宋" panose="02010600040101010101" charset="-122"/>
            </a:rPr>
            <a:t>：</a:t>
          </a:r>
          <a:r>
            <a:rPr lang="en-US" altLang="zh-CN" sz="900" dirty="0">
              <a:latin typeface="华文中宋" panose="02010600040101010101" charset="-122"/>
              <a:ea typeface="华文中宋" panose="02010600040101010101" charset="-122"/>
              <a:cs typeface="华文中宋" panose="02010600040101010101" charset="-122"/>
            </a:rPr>
            <a:t/>
          </a:r>
          <a:endParaRPr lang="en-US" altLang="zh-CN"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zh-CN" altLang="en-US" sz="900" dirty="0">
              <a:latin typeface="华文楷体" panose="02010600040101010101" charset="-122"/>
              <a:ea typeface="华文楷体" panose="02010600040101010101" charset="-122"/>
              <a:cs typeface="华文楷体" panose="02010600040101010101" charset="-122"/>
            </a:rPr>
            <a:t>   集中采购机构监督考核管理办法</a:t>
          </a:r>
          <a:r>
            <a:rPr lang="en-US" altLang="zh-CN" sz="900" dirty="0">
              <a:latin typeface="华文楷体" panose="02010600040101010101" charset="-122"/>
              <a:ea typeface="华文楷体" panose="02010600040101010101" charset="-122"/>
              <a:cs typeface="华文楷体" panose="02010600040101010101" charset="-122"/>
            </a:rPr>
            <a:t/>
          </a:r>
          <a:endParaRPr lang="en-US" altLang="zh-CN" sz="900" dirty="0">
            <a:latin typeface="华文楷体" panose="02010600040101010101" charset="-122"/>
            <a:ea typeface="华文楷体" panose="02010600040101010101" charset="-122"/>
            <a:cs typeface="华文楷体" panose="02010600040101010101" charset="-122"/>
          </a:endParaRPr>
        </a:p>
        <a:p>
          <a:pPr algn="l" eaLnBrk="1" fontAlgn="auto" latinLnBrk="0" hangingPunct="1">
            <a:lnSpc>
              <a:spcPts val="1300"/>
            </a:lnSpc>
            <a:spcBef>
              <a:spcPct val="0"/>
            </a:spcBef>
            <a:spcAft>
              <a:spcPts val="0"/>
            </a:spcAft>
          </a:pPr>
          <a:r>
            <a:rPr lang="zh-CN" altLang="en-US" sz="900" dirty="0">
              <a:latin typeface="华文楷体" panose="02010600040101010101" charset="-122"/>
              <a:ea typeface="华文楷体" panose="02010600040101010101" charset="-122"/>
              <a:cs typeface="华文楷体" panose="02010600040101010101" charset="-122"/>
            </a:rPr>
            <a:t>   评审专家管理办法</a:t>
          </a:r>
          <a:r>
            <a:rPr lang="en-US" altLang="zh-CN" sz="900" dirty="0">
              <a:latin typeface="华文楷体" panose="02010600040101010101" charset="-122"/>
              <a:ea typeface="华文楷体" panose="02010600040101010101" charset="-122"/>
              <a:cs typeface="华文楷体" panose="02010600040101010101" charset="-122"/>
            </a:rPr>
            <a:t>(</a:t>
          </a:r>
          <a:r>
            <a:rPr lang="zh-CN" altLang="en-US" sz="900" dirty="0">
              <a:latin typeface="华文楷体" panose="02010600040101010101" charset="-122"/>
              <a:ea typeface="华文楷体" panose="02010600040101010101" charset="-122"/>
              <a:cs typeface="华文楷体" panose="02010600040101010101" charset="-122"/>
            </a:rPr>
            <a:t>财库[2016]198号</a:t>
          </a:r>
          <a:r>
            <a:rPr lang="en-US" altLang="zh-CN" sz="900" dirty="0">
              <a:latin typeface="华文楷体" panose="02010600040101010101" charset="-122"/>
              <a:ea typeface="华文楷体" panose="02010600040101010101" charset="-122"/>
              <a:cs typeface="华文楷体" panose="02010600040101010101" charset="-122"/>
            </a:rPr>
            <a:t>)</a:t>
          </a:r>
          <a:r>
            <a:rPr lang="zh-CN" altLang="en-US" sz="900" dirty="0">
              <a:latin typeface="华文楷体" panose="02010600040101010101" charset="-122"/>
              <a:ea typeface="华文楷体" panose="02010600040101010101" charset="-122"/>
              <a:cs typeface="华文楷体" panose="02010600040101010101" charset="-122"/>
            </a:rPr>
            <a:t/>
          </a:r>
          <a:endParaRPr lang="zh-CN" altLang="en-US" sz="900" dirty="0">
            <a:latin typeface="华文楷体" panose="02010600040101010101" charset="-122"/>
            <a:ea typeface="华文楷体" panose="02010600040101010101" charset="-122"/>
            <a:cs typeface="华文楷体" panose="02010600040101010101" charset="-122"/>
          </a:endParaRPr>
        </a:p>
        <a:p>
          <a:pPr algn="l" eaLnBrk="1" fontAlgn="auto" latinLnBrk="0" hangingPunct="1">
            <a:lnSpc>
              <a:spcPts val="1300"/>
            </a:lnSpc>
            <a:spcBef>
              <a:spcPct val="0"/>
            </a:spcBef>
            <a:spcAft>
              <a:spcPts val="0"/>
            </a:spcAft>
          </a:pPr>
          <a:r>
            <a:rPr lang="zh-CN" altLang="en-US" sz="900" dirty="0">
              <a:latin typeface="华文楷体" panose="02010600040101010101" charset="-122"/>
              <a:ea typeface="华文楷体" panose="02010600040101010101" charset="-122"/>
              <a:cs typeface="华文楷体" panose="02010600040101010101" charset="-122"/>
            </a:rPr>
            <a:t>   政府采购代理机构管理暂行办法</a:t>
          </a:r>
          <a:r>
            <a:rPr lang="en-US" altLang="zh-CN" sz="900" dirty="0">
              <a:latin typeface="华文楷体" panose="02010600040101010101" charset="-122"/>
              <a:ea typeface="华文楷体" panose="02010600040101010101" charset="-122"/>
              <a:cs typeface="华文楷体" panose="02010600040101010101" charset="-122"/>
            </a:rPr>
            <a:t>(</a:t>
          </a:r>
          <a:r>
            <a:rPr lang="zh-CN" altLang="en-US" sz="900" dirty="0">
              <a:latin typeface="华文楷体" panose="02010600040101010101" charset="-122"/>
              <a:ea typeface="华文楷体" panose="02010600040101010101" charset="-122"/>
              <a:cs typeface="华文楷体" panose="02010600040101010101" charset="-122"/>
            </a:rPr>
            <a:t>财库[2018]2号</a:t>
          </a:r>
          <a:r>
            <a:rPr lang="en-US" altLang="zh-CN" sz="900" dirty="0">
              <a:latin typeface="华文楷体" panose="02010600040101010101" charset="-122"/>
              <a:ea typeface="华文楷体" panose="02010600040101010101" charset="-122"/>
              <a:cs typeface="华文楷体" panose="02010600040101010101" charset="-122"/>
            </a:rPr>
            <a:t>)</a:t>
          </a:r>
          <a:r>
            <a:rPr lang="zh-CN" altLang="en-US" sz="900" dirty="0">
              <a:latin typeface="华文楷体" panose="02010600040101010101" charset="-122"/>
              <a:ea typeface="华文楷体" panose="02010600040101010101" charset="-122"/>
              <a:cs typeface="华文楷体" panose="02010600040101010101" charset="-122"/>
            </a:rPr>
            <a:t/>
          </a:r>
          <a:endParaRPr lang="zh-CN" altLang="en-US" sz="900" dirty="0">
            <a:latin typeface="华文楷体" panose="02010600040101010101" charset="-122"/>
            <a:ea typeface="华文楷体" panose="02010600040101010101" charset="-122"/>
            <a:cs typeface="华文楷体" panose="02010600040101010101" charset="-122"/>
          </a:endParaRPr>
        </a:p>
        <a:p>
          <a:pPr algn="l" eaLnBrk="1" fontAlgn="auto" latinLnBrk="0" hangingPunct="1">
            <a:lnSpc>
              <a:spcPts val="1300"/>
            </a:lnSpc>
            <a:spcBef>
              <a:spcPct val="0"/>
            </a:spcBef>
            <a:spcAft>
              <a:spcPts val="0"/>
            </a:spcAft>
          </a:pPr>
          <a:r>
            <a:rPr lang="en-US" altLang="zh-CN" sz="900" b="1" dirty="0">
              <a:latin typeface="华文中宋" panose="02010600040101010101" charset="-122"/>
              <a:ea typeface="华文中宋" panose="02010600040101010101" charset="-122"/>
              <a:cs typeface="华文中宋" panose="02010600040101010101" charset="-122"/>
            </a:rPr>
            <a:t>3.</a:t>
          </a:r>
          <a:r>
            <a:rPr lang="zh-CN" altLang="en-US" sz="900" b="1" dirty="0">
              <a:latin typeface="华文中宋" panose="02010600040101010101" charset="-122"/>
              <a:ea typeface="华文中宋" panose="02010600040101010101" charset="-122"/>
              <a:cs typeface="华文中宋" panose="02010600040101010101" charset="-122"/>
            </a:rPr>
            <a:t>规范采购活动和程序</a:t>
          </a:r>
          <a:r>
            <a:rPr lang="en-US" altLang="zh-CN" sz="900" b="1" dirty="0">
              <a:latin typeface="华文中宋" panose="02010600040101010101" charset="-122"/>
              <a:ea typeface="华文中宋" panose="02010600040101010101" charset="-122"/>
              <a:cs typeface="华文中宋" panose="02010600040101010101" charset="-122"/>
            </a:rPr>
            <a:t>:</a:t>
          </a:r>
          <a:r>
            <a:rPr lang="en-US" altLang="zh-CN" sz="900" dirty="0">
              <a:latin typeface="华文中宋" panose="02010600040101010101" charset="-122"/>
              <a:ea typeface="华文中宋" panose="02010600040101010101" charset="-122"/>
              <a:cs typeface="华文中宋" panose="02010600040101010101" charset="-122"/>
            </a:rPr>
            <a:t/>
          </a:r>
          <a:endParaRPr lang="en-US" altLang="zh-CN"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rPr>
            <a:t> </a:t>
          </a:r>
          <a:r>
            <a:rPr lang="en-US" altLang="zh-CN" sz="900" dirty="0">
              <a:latin typeface="华文楷体" panose="02010600040101010101" charset="-122"/>
              <a:ea typeface="华文楷体" panose="02010600040101010101" charset="-122"/>
              <a:cs typeface="华文楷体" panose="02010600040101010101" charset="-122"/>
              <a:sym typeface="+mn-ea"/>
            </a:rPr>
            <a:t> 政府采购竞争性磋商管理暂行办法(财库[2014]214</a:t>
          </a: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加强采购需求履约验收管理意见(财</a:t>
          </a:r>
          <a:r>
            <a:rPr lang="zh-CN" altLang="en-US" sz="900" dirty="0">
              <a:latin typeface="华文楷体" panose="02010600040101010101" charset="-122"/>
              <a:ea typeface="华文楷体" panose="02010600040101010101" charset="-122"/>
              <a:cs typeface="华文楷体" panose="02010600040101010101" charset="-122"/>
              <a:sym typeface="+mn-ea"/>
            </a:rPr>
            <a:t>库</a:t>
          </a:r>
          <a:r>
            <a:rPr lang="en-US" altLang="zh-CN" sz="900" dirty="0">
              <a:latin typeface="华文楷体" panose="02010600040101010101" charset="-122"/>
              <a:ea typeface="华文楷体" panose="02010600040101010101" charset="-122"/>
              <a:cs typeface="华文楷体" panose="02010600040101010101" charset="-122"/>
              <a:sym typeface="+mn-ea"/>
            </a:rPr>
            <a:t>[2016]205号)</a:t>
          </a:r>
          <a:r>
            <a:rPr lang="en-US" altLang="zh-CN" sz="900" dirty="0">
              <a:latin typeface="华文楷体" panose="02010600040101010101" charset="-122"/>
              <a:ea typeface="华文楷体" panose="02010600040101010101" charset="-122"/>
              <a:cs typeface="华文楷体" panose="02010600040101010101" charset="-122"/>
            </a:rPr>
            <a:t/>
          </a:r>
          <a:endParaRPr lang="en-US" altLang="zh-CN" sz="900" dirty="0">
            <a:latin typeface="华文楷体" panose="02010600040101010101" charset="-122"/>
            <a:ea typeface="华文楷体" panose="02010600040101010101" charset="-122"/>
            <a:cs typeface="华文楷体" panose="02010600040101010101" charset="-122"/>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rPr>
            <a:t> 加强内部控制管理指导意见(财库[2016]99)</a:t>
          </a:r>
          <a:r>
            <a:rPr lang="en-US" altLang="zh-CN" sz="900" dirty="0">
              <a:latin typeface="华文楷体" panose="02010600040101010101" charset="-122"/>
              <a:ea typeface="华文楷体" panose="02010600040101010101" charset="-122"/>
              <a:cs typeface="华文楷体" panose="02010600040101010101" charset="-122"/>
            </a:rPr>
            <a:t/>
          </a:r>
          <a:endParaRPr lang="en-US" altLang="zh-CN" sz="900" dirty="0">
            <a:latin typeface="华文楷体" panose="02010600040101010101" charset="-122"/>
            <a:ea typeface="华文楷体" panose="02010600040101010101" charset="-122"/>
            <a:cs typeface="华文楷体" panose="02010600040101010101" charset="-122"/>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rPr>
            <a:t> 使用和查询信用记录(财库[2016]125号)</a:t>
          </a:r>
          <a:r>
            <a:rPr lang="en-US" altLang="zh-CN" sz="900" dirty="0">
              <a:latin typeface="华文楷体" panose="02010600040101010101" charset="-122"/>
              <a:ea typeface="华文楷体" panose="02010600040101010101" charset="-122"/>
              <a:cs typeface="华文楷体" panose="02010600040101010101" charset="-122"/>
            </a:rPr>
            <a:t/>
          </a:r>
          <a:endParaRPr lang="en-US" altLang="zh-CN" sz="900" dirty="0">
            <a:latin typeface="华文楷体" panose="02010600040101010101" charset="-122"/>
            <a:ea typeface="华文楷体" panose="02010600040101010101" charset="-122"/>
            <a:cs typeface="华文楷体" panose="02010600040101010101" charset="-122"/>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t>
          </a:r>
          <a:r>
            <a:rPr lang="en-US" altLang="zh-CN" sz="900" dirty="0">
              <a:latin typeface="华文楷体" panose="02010600040101010101" charset="-122"/>
              <a:ea typeface="华文楷体" panose="02010600040101010101" charset="-122"/>
              <a:cs typeface="华文楷体" panose="02010600040101010101" charset="-122"/>
              <a:sym typeface="+mn-ea"/>
            </a:rPr>
            <a:t>促进政府采购公平竞争优化营商环境(财库[2019]38号)</a:t>
          </a:r>
          <a:r>
            <a:rPr lang="zh-CN" altLang="en-US" sz="900" dirty="0">
              <a:latin typeface="华文楷体" panose="02010600040101010101" charset="-122"/>
              <a:ea typeface="华文楷体" panose="02010600040101010101" charset="-122"/>
              <a:cs typeface="华文楷体" panose="02010600040101010101" charset="-122"/>
              <a:sym typeface="+mn-ea"/>
            </a:rPr>
            <a:t> </a:t>
          </a:r>
          <a:r>
            <a:rPr lang="en-US" altLang="zh-CN" sz="900" dirty="0">
              <a:latin typeface="华文楷体" panose="02010600040101010101" charset="-122"/>
              <a:ea typeface="华文楷体" panose="02010600040101010101" charset="-122"/>
              <a:cs typeface="华文楷体" panose="02010600040101010101" charset="-122"/>
            </a:rPr>
            <a:t/>
          </a:r>
          <a:endParaRPr lang="en-US" altLang="zh-CN" sz="900" dirty="0">
            <a:latin typeface="华文楷体" panose="02010600040101010101" charset="-122"/>
            <a:ea typeface="华文楷体" panose="02010600040101010101" charset="-122"/>
            <a:cs typeface="华文楷体" panose="02010600040101010101" charset="-122"/>
          </a:endParaRPr>
        </a:p>
        <a:p>
          <a:pPr algn="l" eaLnBrk="1" fontAlgn="auto" latinLnBrk="0" hangingPunct="1">
            <a:lnSpc>
              <a:spcPts val="1300"/>
            </a:lnSpc>
            <a:spcBef>
              <a:spcPct val="0"/>
            </a:spcBef>
            <a:spcAft>
              <a:spcPts val="0"/>
            </a:spcAft>
          </a:pPr>
          <a:r>
            <a:rPr lang="zh-CN" sz="900" dirty="0">
              <a:latin typeface="华文楷体" panose="02010600040101010101" charset="-122"/>
              <a:ea typeface="华文楷体" panose="02010600040101010101" charset="-122"/>
              <a:cs typeface="华文楷体" panose="02010600040101010101" charset="-122"/>
              <a:sym typeface="+mn-ea"/>
            </a:rPr>
            <a:t> </a:t>
          </a:r>
          <a:r>
            <a:rPr lang="zh-CN" sz="900" dirty="0">
              <a:latin typeface="华文楷体" panose="02010600040101010101" charset="-122"/>
              <a:ea typeface="华文楷体" panose="02010600040101010101" charset="-122"/>
              <a:cs typeface="华文楷体" panose="02010600040101010101" charset="-122"/>
              <a:sym typeface="+mn-ea"/>
            </a:rPr>
            <a:t>开展政府采购意向公开工作的通知</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sz="900" dirty="0">
              <a:latin typeface="华文楷体" panose="02010600040101010101" charset="-122"/>
              <a:ea typeface="华文楷体" panose="02010600040101010101" charset="-122"/>
              <a:cs typeface="华文楷体" panose="02010600040101010101" charset="-122"/>
              <a:sym typeface="+mn-ea"/>
            </a:rPr>
            <a:t>财库[2020]10号</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sz="900" dirty="0">
              <a:latin typeface="华文楷体" panose="02010600040101010101" charset="-122"/>
              <a:ea typeface="华文楷体" panose="02010600040101010101" charset="-122"/>
              <a:cs typeface="华文楷体" panose="02010600040101010101" charset="-122"/>
            </a:rPr>
            <a:t> </a:t>
          </a:r>
          <a:r>
            <a:rPr lang="zh-CN" sz="900" dirty="0">
              <a:latin typeface="华文楷体" panose="02010600040101010101" charset="-122"/>
              <a:ea typeface="华文楷体" panose="02010600040101010101" charset="-122"/>
              <a:cs typeface="华文楷体" panose="02010600040101010101" charset="-122"/>
            </a:rPr>
            <a:t/>
          </a:r>
          <a:endParaRPr lang="zh-CN" sz="900" dirty="0">
            <a:latin typeface="华文楷体" panose="02010600040101010101" charset="-122"/>
            <a:ea typeface="华文楷体" panose="02010600040101010101" charset="-122"/>
            <a:cs typeface="华文楷体" panose="02010600040101010101" charset="-122"/>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t>
          </a:r>
          <a:r>
            <a:rPr lang="en-US" altLang="zh-CN" sz="900" dirty="0">
              <a:latin typeface="华文楷体" panose="02010600040101010101" charset="-122"/>
              <a:ea typeface="华文楷体" panose="02010600040101010101" charset="-122"/>
              <a:cs typeface="华文楷体" panose="02010600040101010101" charset="-122"/>
              <a:sym typeface="+mn-ea"/>
            </a:rPr>
            <a:t>政府采购公告和公示信息</a:t>
          </a:r>
          <a:r>
            <a:rPr lang="zh-CN" sz="900" dirty="0">
              <a:latin typeface="华文楷体" panose="02010600040101010101" charset="-122"/>
              <a:ea typeface="华文楷体" panose="02010600040101010101" charset="-122"/>
              <a:cs typeface="华文楷体" panose="02010600040101010101" charset="-122"/>
              <a:sym typeface="+mn-ea"/>
            </a:rPr>
            <a:t>格式规范</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sz="900" dirty="0">
              <a:latin typeface="华文楷体" panose="02010600040101010101" charset="-122"/>
              <a:ea typeface="华文楷体" panose="02010600040101010101" charset="-122"/>
              <a:cs typeface="华文楷体" panose="02010600040101010101" charset="-122"/>
              <a:sym typeface="+mn-ea"/>
            </a:rPr>
            <a:t>财办库</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en-US" altLang="zh-CN" sz="900" dirty="0">
              <a:latin typeface="华文楷体" panose="02010600040101010101" charset="-122"/>
              <a:ea typeface="华文楷体" panose="02010600040101010101" charset="-122"/>
              <a:cs typeface="华文楷体" panose="02010600040101010101" charset="-122"/>
              <a:sym typeface="+mn-ea"/>
            </a:rPr>
            <a:t>2020]</a:t>
          </a:r>
          <a:r>
            <a:rPr lang="zh-CN" sz="900" dirty="0">
              <a:latin typeface="华文楷体" panose="02010600040101010101" charset="-122"/>
              <a:ea typeface="华文楷体" panose="02010600040101010101" charset="-122"/>
              <a:cs typeface="华文楷体" panose="02010600040101010101" charset="-122"/>
              <a:sym typeface="+mn-ea"/>
            </a:rPr>
            <a:t>50号</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t>
          </a:r>
          <a:r>
            <a:rPr lang="en-US" altLang="zh-CN" sz="900" dirty="0">
              <a:latin typeface="华文楷体" panose="02010600040101010101" charset="-122"/>
              <a:ea typeface="华文楷体" panose="02010600040101010101" charset="-122"/>
              <a:cs typeface="华文楷体" panose="02010600040101010101" charset="-122"/>
              <a:sym typeface="+mn-ea"/>
            </a:rPr>
            <a:t>政府采购</a:t>
          </a:r>
          <a:r>
            <a:rPr lang="en-US" altLang="zh-CN" sz="900" dirty="0">
              <a:latin typeface="华文楷体" panose="02010600040101010101" charset="-122"/>
              <a:ea typeface="华文楷体" panose="02010600040101010101" charset="-122"/>
              <a:cs typeface="华文楷体" panose="02010600040101010101" charset="-122"/>
              <a:sym typeface="+mn-ea"/>
            </a:rPr>
            <a:t>需求管理</a:t>
          </a:r>
          <a:r>
            <a:rPr lang="en-US" altLang="zh-CN" sz="900" dirty="0">
              <a:latin typeface="华文楷体" panose="02010600040101010101" charset="-122"/>
              <a:ea typeface="华文楷体" panose="02010600040101010101" charset="-122"/>
              <a:cs typeface="华文楷体" panose="02010600040101010101" charset="-122"/>
              <a:sym typeface="+mn-ea"/>
            </a:rPr>
            <a:t>办法</a:t>
          </a:r>
          <a:r>
            <a:rPr lang="zh-CN" altLang="en-US" sz="900" dirty="0">
              <a:latin typeface="华文楷体" panose="02010600040101010101" charset="-122"/>
              <a:ea typeface="华文楷体" panose="02010600040101010101" charset="-122"/>
              <a:cs typeface="华文楷体" panose="02010600040101010101" charset="-122"/>
              <a:sym typeface="+mn-ea"/>
            </a:rPr>
            <a:t>  </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altLang="en-US" sz="900" dirty="0">
              <a:latin typeface="华文楷体" panose="02010600040101010101" charset="-122"/>
              <a:ea typeface="华文楷体" panose="02010600040101010101" charset="-122"/>
              <a:cs typeface="华文楷体" panose="02010600040101010101" charset="-122"/>
              <a:sym typeface="+mn-ea"/>
            </a:rPr>
            <a:t>财库</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altLang="en-US" sz="900" dirty="0">
              <a:latin typeface="华文楷体" panose="02010600040101010101" charset="-122"/>
              <a:ea typeface="华文楷体" panose="02010600040101010101" charset="-122"/>
              <a:cs typeface="华文楷体" panose="02010600040101010101" charset="-122"/>
              <a:sym typeface="+mn-ea"/>
            </a:rPr>
            <a:t>2021</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altLang="en-US" sz="900" dirty="0">
              <a:latin typeface="华文楷体" panose="02010600040101010101" charset="-122"/>
              <a:ea typeface="华文楷体" panose="02010600040101010101" charset="-122"/>
              <a:cs typeface="华文楷体" panose="02010600040101010101" charset="-122"/>
              <a:sym typeface="+mn-ea"/>
            </a:rPr>
            <a:t>22号</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sz="900" dirty="0">
              <a:latin typeface="华文楷体" panose="02010600040101010101" charset="-122"/>
              <a:ea typeface="华文楷体" panose="02010600040101010101" charset="-122"/>
              <a:cs typeface="华文楷体" panose="02010600040101010101" charset="-122"/>
            </a:rPr>
            <a:t/>
          </a:r>
          <a:endParaRPr lang="zh-CN" sz="900" dirty="0">
            <a:latin typeface="华文楷体" panose="02010600040101010101" charset="-122"/>
            <a:ea typeface="华文楷体" panose="02010600040101010101" charset="-122"/>
            <a:cs typeface="华文楷体" panose="02010600040101010101" charset="-122"/>
          </a:endParaRPr>
        </a:p>
        <a:p>
          <a:pPr algn="l" eaLnBrk="1" fontAlgn="auto" latinLnBrk="0" hangingPunct="1">
            <a:lnSpc>
              <a:spcPts val="1300"/>
            </a:lnSpc>
            <a:spcBef>
              <a:spcPct val="0"/>
            </a:spcBef>
            <a:spcAft>
              <a:spcPts val="0"/>
            </a:spcAft>
          </a:pPr>
          <a:r>
            <a:rPr lang="en-US" altLang="zh-CN" sz="900" b="1" dirty="0">
              <a:latin typeface="华文中宋" panose="02010600040101010101" charset="-122"/>
              <a:ea typeface="华文中宋" panose="02010600040101010101" charset="-122"/>
              <a:cs typeface="华文中宋" panose="02010600040101010101" charset="-122"/>
            </a:rPr>
            <a:t>4.</a:t>
          </a:r>
          <a:r>
            <a:rPr lang="zh-CN" altLang="en-US" sz="900" b="1" dirty="0">
              <a:latin typeface="华文中宋" panose="02010600040101010101" charset="-122"/>
              <a:ea typeface="华文中宋" panose="02010600040101010101" charset="-122"/>
              <a:cs typeface="华文中宋" panose="02010600040101010101" charset="-122"/>
            </a:rPr>
            <a:t>采购政策：</a:t>
          </a:r>
          <a:r>
            <a:rPr lang="en-US" altLang="zh-CN" sz="900" dirty="0">
              <a:latin typeface="华文中宋" panose="02010600040101010101" charset="-122"/>
              <a:ea typeface="华文中宋" panose="02010600040101010101" charset="-122"/>
              <a:cs typeface="华文中宋" panose="02010600040101010101" charset="-122"/>
            </a:rPr>
            <a:t/>
          </a:r>
          <a:endParaRPr lang="en-US" altLang="zh-CN"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rPr>
            <a:t> </a:t>
          </a:r>
          <a:r>
            <a:rPr lang="zh-CN" altLang="en-US" sz="900" dirty="0">
              <a:latin typeface="华文楷体" panose="02010600040101010101" charset="-122"/>
              <a:ea typeface="华文楷体" panose="02010600040101010101" charset="-122"/>
              <a:cs typeface="华文楷体" panose="02010600040101010101" charset="-122"/>
            </a:rPr>
            <a:t>中小企业、节能产品、环境标志产品、进口产品等  </a:t>
          </a:r>
          <a:r>
            <a:rPr lang="zh-CN" altLang="en-US" sz="900" dirty="0">
              <a:latin typeface="华文中宋" panose="02010600040101010101" charset="-122"/>
              <a:ea typeface="华文中宋" panose="02010600040101010101" charset="-122"/>
              <a:cs typeface="华文中宋" panose="02010600040101010101" charset="-122"/>
            </a:rPr>
            <a:t/>
          </a:r>
          <a:endParaRPr lang="zh-CN" altLang="en-US" sz="900" dirty="0">
            <a:latin typeface="华文中宋" panose="02010600040101010101" charset="-122"/>
            <a:ea typeface="华文中宋" panose="02010600040101010101" charset="-122"/>
            <a:cs typeface="华文中宋" panose="02010600040101010101" charset="-122"/>
          </a:endParaRPr>
        </a:p>
        <a:p>
          <a:pPr algn="l" eaLnBrk="1" fontAlgn="auto" latinLnBrk="0" hangingPunct="1">
            <a:lnSpc>
              <a:spcPts val="1300"/>
            </a:lnSpc>
            <a:spcBef>
              <a:spcPct val="0"/>
            </a:spcBef>
            <a:spcAft>
              <a:spcPts val="0"/>
            </a:spcAft>
          </a:pPr>
          <a:r>
            <a:rPr lang="zh-CN" altLang="en-US" sz="900" dirty="0">
              <a:latin typeface="华文楷体" panose="02010600040101010101" charset="-122"/>
              <a:ea typeface="华文楷体" panose="02010600040101010101" charset="-122"/>
              <a:cs typeface="华文楷体" panose="02010600040101010101" charset="-122"/>
              <a:sym typeface="+mn-ea"/>
            </a:rPr>
            <a:t> </a:t>
          </a:r>
          <a:r>
            <a:rPr lang="zh-CN" altLang="en-US" sz="900" dirty="0">
              <a:latin typeface="华文楷体" panose="02010600040101010101" charset="-122"/>
              <a:ea typeface="华文楷体" panose="02010600040101010101" charset="-122"/>
              <a:cs typeface="华文楷体" panose="02010600040101010101" charset="-122"/>
              <a:sym typeface="+mn-ea"/>
            </a:rPr>
            <a:t>政府采购进口产品管理办法</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altLang="en-US" sz="900" dirty="0">
              <a:latin typeface="华文楷体" panose="02010600040101010101" charset="-122"/>
              <a:ea typeface="华文楷体" panose="02010600040101010101" charset="-122"/>
              <a:cs typeface="华文楷体" panose="02010600040101010101" charset="-122"/>
              <a:sym typeface="+mn-ea"/>
            </a:rPr>
            <a:t>财库[2007]119号 </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zh-CN" altLang="en-US" sz="900" dirty="0">
              <a:latin typeface="华文楷体" panose="02010600040101010101" charset="-122"/>
              <a:ea typeface="华文楷体" panose="02010600040101010101" charset="-122"/>
              <a:cs typeface="华文楷体" panose="02010600040101010101" charset="-122"/>
              <a:sym typeface="+mn-ea"/>
            </a:rPr>
            <a:t> </a:t>
          </a:r>
          <a:r>
            <a:rPr lang="zh-CN" altLang="en-US" sz="900" dirty="0">
              <a:latin typeface="华文楷体" panose="02010600040101010101" charset="-122"/>
              <a:ea typeface="华文楷体" panose="02010600040101010101" charset="-122"/>
              <a:cs typeface="华文楷体" panose="02010600040101010101" charset="-122"/>
              <a:sym typeface="+mn-ea"/>
            </a:rPr>
            <a:t>政府采购促进中小企业发展管理办法</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altLang="en-US" sz="900" dirty="0">
              <a:latin typeface="华文楷体" panose="02010600040101010101" charset="-122"/>
              <a:ea typeface="华文楷体" panose="02010600040101010101" charset="-122"/>
              <a:cs typeface="华文楷体" panose="02010600040101010101" charset="-122"/>
              <a:sym typeface="+mn-ea"/>
            </a:rPr>
            <a:t>财库</a:t>
          </a:r>
          <a:r>
            <a:rPr lang="en-US" altLang="zh-CN" sz="900" dirty="0">
              <a:latin typeface="华文楷体" panose="02010600040101010101" charset="-122"/>
              <a:ea typeface="华文楷体" panose="02010600040101010101" charset="-122"/>
              <a:cs typeface="华文楷体" panose="02010600040101010101" charset="-122"/>
              <a:sym typeface="+mn-ea"/>
            </a:rPr>
            <a:t>[2020]46</a:t>
          </a:r>
          <a:r>
            <a:rPr lang="zh-CN" altLang="en-US" sz="900" dirty="0">
              <a:latin typeface="华文楷体" panose="02010600040101010101" charset="-122"/>
              <a:ea typeface="华文楷体" panose="02010600040101010101" charset="-122"/>
              <a:cs typeface="华文楷体" panose="02010600040101010101" charset="-122"/>
              <a:sym typeface="+mn-ea"/>
            </a:rPr>
            <a:t>号</a:t>
          </a:r>
          <a:r>
            <a:rPr lang="en-US" altLang="zh-CN" sz="900" dirty="0">
              <a:latin typeface="华文楷体" panose="02010600040101010101" charset="-122"/>
              <a:ea typeface="华文楷体" panose="02010600040101010101" charset="-122"/>
              <a:cs typeface="华文楷体" panose="02010600040101010101" charset="-122"/>
              <a:sym typeface="+mn-ea"/>
            </a:rPr>
            <a:t>)   </a:t>
          </a:r>
          <a:r>
            <a:rPr lang="zh-CN" altLang="en-US" sz="900" dirty="0">
              <a:latin typeface="华文楷体" panose="02010600040101010101" charset="-122"/>
              <a:ea typeface="华文楷体" panose="02010600040101010101" charset="-122"/>
              <a:cs typeface="华文楷体" panose="02010600040101010101" charset="-122"/>
              <a:sym typeface="+mn-ea"/>
            </a:rPr>
            <a:t>关于进一步加大政府采购支持中小企业力度的通知</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altLang="en-US" sz="900" dirty="0">
              <a:latin typeface="华文楷体" panose="02010600040101010101" charset="-122"/>
              <a:ea typeface="华文楷体" panose="02010600040101010101" charset="-122"/>
              <a:cs typeface="华文楷体" panose="02010600040101010101" charset="-122"/>
              <a:sym typeface="+mn-ea"/>
            </a:rPr>
            <a:t>财库</a:t>
          </a:r>
          <a:r>
            <a:rPr lang="en-US" altLang="zh-CN" sz="900" dirty="0">
              <a:latin typeface="华文楷体" panose="02010600040101010101" charset="-122"/>
              <a:ea typeface="华文楷体" panose="02010600040101010101" charset="-122"/>
              <a:cs typeface="华文楷体" panose="02010600040101010101" charset="-122"/>
              <a:sym typeface="+mn-ea"/>
            </a:rPr>
            <a:t>[2022]19</a:t>
          </a:r>
          <a:r>
            <a:rPr lang="zh-CN" altLang="en-US" sz="900" dirty="0">
              <a:latin typeface="华文楷体" panose="02010600040101010101" charset="-122"/>
              <a:ea typeface="华文楷体" panose="02010600040101010101" charset="-122"/>
              <a:cs typeface="华文楷体" panose="02010600040101010101" charset="-122"/>
              <a:sym typeface="+mn-ea"/>
            </a:rPr>
            <a:t>号</a:t>
          </a:r>
          <a:r>
            <a:rPr lang="en-US" altLang="zh-CN" sz="900" dirty="0">
              <a:latin typeface="华文楷体" panose="02010600040101010101" charset="-122"/>
              <a:ea typeface="华文楷体" panose="02010600040101010101" charset="-122"/>
              <a:cs typeface="华文楷体" panose="02010600040101010101" charset="-122"/>
              <a:sym typeface="+mn-ea"/>
            </a:rPr>
            <a:t>)</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zh-CN" altLang="en-US" sz="900" dirty="0">
              <a:latin typeface="华文楷体" panose="02010600040101010101" charset="-122"/>
              <a:ea typeface="华文楷体" panose="02010600040101010101" charset="-122"/>
              <a:cs typeface="华文楷体" panose="02010600040101010101" charset="-122"/>
              <a:sym typeface="+mn-ea"/>
            </a:rPr>
            <a:t> </a:t>
          </a:r>
          <a:r>
            <a:rPr lang="zh-CN" altLang="en-US" sz="900" dirty="0">
              <a:latin typeface="华文楷体" panose="02010600040101010101" charset="-122"/>
              <a:ea typeface="华文楷体" panose="02010600040101010101" charset="-122"/>
              <a:cs typeface="华文楷体" panose="02010600040101010101" charset="-122"/>
              <a:sym typeface="+mn-ea"/>
            </a:rPr>
            <a:t>促进残疾人就业政府采购政策</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altLang="en-US" sz="900" dirty="0">
              <a:latin typeface="华文楷体" panose="02010600040101010101" charset="-122"/>
              <a:ea typeface="华文楷体" panose="02010600040101010101" charset="-122"/>
              <a:cs typeface="华文楷体" panose="02010600040101010101" charset="-122"/>
              <a:sym typeface="+mn-ea"/>
            </a:rPr>
            <a:t>财库[2017]141号</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t>
          </a:r>
          <a:r>
            <a:rPr lang="en-US" altLang="zh-CN" sz="900" dirty="0">
              <a:latin typeface="华文楷体" panose="02010600040101010101" charset="-122"/>
              <a:ea typeface="华文楷体" panose="02010600040101010101" charset="-122"/>
              <a:cs typeface="华文楷体" panose="02010600040101010101" charset="-122"/>
              <a:sym typeface="+mn-ea"/>
            </a:rPr>
            <a:t>运用政府采购政策支持脱贫攻坚(财库[2019]27号)</a:t>
          </a: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zh-CN" altLang="en-US" sz="900" dirty="0">
              <a:latin typeface="华文楷体" panose="02010600040101010101" charset="-122"/>
              <a:ea typeface="华文楷体" panose="02010600040101010101" charset="-122"/>
              <a:cs typeface="华文楷体" panose="02010600040101010101" charset="-122"/>
              <a:sym typeface="+mn-ea"/>
            </a:rPr>
            <a:t> </a:t>
          </a:r>
          <a:r>
            <a:rPr lang="zh-CN" altLang="en-US" sz="900" dirty="0">
              <a:latin typeface="华文楷体" panose="02010600040101010101" charset="-122"/>
              <a:ea typeface="华文楷体" panose="02010600040101010101" charset="-122"/>
              <a:cs typeface="华文楷体" panose="02010600040101010101" charset="-122"/>
              <a:sym typeface="+mn-ea"/>
            </a:rPr>
            <a:t>政府采购贫困地区农副产品实施方案</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altLang="en-US" sz="900" dirty="0">
              <a:latin typeface="华文楷体" panose="02010600040101010101" charset="-122"/>
              <a:ea typeface="华文楷体" panose="02010600040101010101" charset="-122"/>
              <a:cs typeface="华文楷体" panose="02010600040101010101" charset="-122"/>
              <a:sym typeface="+mn-ea"/>
            </a:rPr>
            <a:t>财库[2019]41号</a:t>
          </a:r>
          <a:r>
            <a:rPr lang="en-US" altLang="zh-CN" sz="900" dirty="0">
              <a:latin typeface="华文楷体" panose="02010600040101010101" charset="-122"/>
              <a:ea typeface="华文楷体" panose="02010600040101010101" charset="-122"/>
              <a:cs typeface="华文楷体" panose="02010600040101010101" charset="-122"/>
              <a:sym typeface="+mn-ea"/>
            </a:rPr>
            <a:t>)</a:t>
          </a:r>
          <a:r>
            <a:rPr lang="zh-CN" altLang="zh-CN" sz="900" dirty="0">
              <a:latin typeface="宋体" panose="02010600030101010101" pitchFamily="2" charset="-122"/>
              <a:ea typeface="宋体" panose="02010600030101010101" pitchFamily="2" charset="-122"/>
              <a:cs typeface="宋体" panose="02010600030101010101" pitchFamily="2" charset="-122"/>
              <a:sym typeface="+mn-ea"/>
            </a:rPr>
            <a:t/>
          </a:r>
          <a:endParaRPr lang="zh-CN" altLang="zh-CN" sz="900" dirty="0">
            <a:latin typeface="宋体" panose="02010600030101010101" pitchFamily="2" charset="-122"/>
            <a:ea typeface="宋体" panose="02010600030101010101" pitchFamily="2" charset="-122"/>
            <a:cs typeface="宋体" panose="02010600030101010101" pitchFamily="2"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r>
          <a:endParaRPr lang="en-US" altLang="zh-CN" sz="900" dirty="0">
            <a:latin typeface="华文楷体" panose="02010600040101010101" charset="-122"/>
            <a:ea typeface="华文楷体" panose="02010600040101010101" charset="-122"/>
            <a:cs typeface="华文楷体" panose="02010600040101010101" charset="-122"/>
            <a:sym typeface="+mn-ea"/>
          </a:endParaRPr>
        </a:p>
        <a:p>
          <a:pPr algn="l" eaLnBrk="1" fontAlgn="auto" latinLnBrk="0" hangingPunct="1">
            <a:lnSpc>
              <a:spcPts val="1300"/>
            </a:lnSpc>
            <a:spcBef>
              <a:spcPct val="0"/>
            </a:spcBef>
            <a:spcAft>
              <a:spcPts val="0"/>
            </a:spcAft>
          </a:pPr>
          <a:r>
            <a:rPr lang="en-US" altLang="zh-CN" sz="900" dirty="0">
              <a:latin typeface="华文楷体" panose="02010600040101010101" charset="-122"/>
              <a:ea typeface="华文楷体" panose="02010600040101010101" charset="-122"/>
              <a:cs typeface="华文楷体" panose="02010600040101010101" charset="-122"/>
              <a:sym typeface="+mn-ea"/>
            </a:rPr>
            <a:t> </a:t>
          </a:r>
          <a:r>
            <a:rPr sz="6500"/>
            <a:t/>
          </a:r>
          <a:endParaRPr sz="6500"/>
        </a:p>
      </dgm:t>
    </dgm:pt>
    <dgm:pt modelId="{E78E3A0D-DD94-4210-BC8D-2B7424864B56}" cxnId="{4D190D67-3291-49B2-826D-FC906CF74456}" type="parTrans">
      <dgm:prSet/>
      <dgm:spPr/>
      <dgm:t>
        <a:bodyPr/>
        <a:lstStyle/>
        <a:p>
          <a:endParaRPr lang="zh-CN" altLang="en-US"/>
        </a:p>
      </dgm:t>
    </dgm:pt>
    <dgm:pt modelId="{558483D7-3659-420E-BCDF-03DC2309CC64}" cxnId="{4D190D67-3291-49B2-826D-FC906CF74456}" type="sibTrans">
      <dgm:prSet/>
      <dgm:spPr/>
      <dgm:t>
        <a:bodyPr/>
        <a:lstStyle/>
        <a:p>
          <a:endParaRPr lang="zh-CN" altLang="en-US"/>
        </a:p>
      </dgm:t>
    </dgm:pt>
    <dgm:pt modelId="{CA5F50B0-C7A5-489A-AAA0-147F37DEFE07}" type="pres">
      <dgm:prSet presAssocID="{AA883E92-28A5-4403-978A-4EE6FCBEB353}" presName="diagram" presStyleCnt="0">
        <dgm:presLayoutVars>
          <dgm:chPref val="1"/>
          <dgm:dir/>
          <dgm:animOne val="branch"/>
          <dgm:animLvl val="lvl"/>
          <dgm:resizeHandles/>
        </dgm:presLayoutVars>
      </dgm:prSet>
      <dgm:spPr/>
    </dgm:pt>
    <dgm:pt modelId="{96576C27-97DC-4C91-844F-E85E264FB1BF}" type="pres">
      <dgm:prSet presAssocID="{3ACADF5E-C857-455E-86F1-B0BA466B1ACA}" presName="root" presStyleCnt="0"/>
      <dgm:spPr/>
    </dgm:pt>
    <dgm:pt modelId="{3215F36C-CA5F-4CE9-B223-732F3F69E3CD}" type="pres">
      <dgm:prSet presAssocID="{3ACADF5E-C857-455E-86F1-B0BA466B1ACA}" presName="rootComposite" presStyleCnt="0"/>
      <dgm:spPr/>
    </dgm:pt>
    <dgm:pt modelId="{2C0A4FFC-31BB-4DB7-8BFA-3907BB21BDD2}" type="pres">
      <dgm:prSet presAssocID="{3ACADF5E-C857-455E-86F1-B0BA466B1ACA}" presName="rootText" presStyleLbl="node1" presStyleIdx="0" presStyleCnt="4" custScaleX="74224" custLinFactNeighborX="-33331" custLinFactNeighborY="-193"/>
      <dgm:spPr/>
    </dgm:pt>
    <dgm:pt modelId="{96437CDA-B679-4039-B329-524D16A5C23F}" type="pres">
      <dgm:prSet presAssocID="{3ACADF5E-C857-455E-86F1-B0BA466B1ACA}" presName="rootConnector" presStyleCnt="0"/>
      <dgm:spPr/>
    </dgm:pt>
    <dgm:pt modelId="{DCDB60FE-B8A3-42E4-A4FE-085ADB331F0C}" type="pres">
      <dgm:prSet presAssocID="{3ACADF5E-C857-455E-86F1-B0BA466B1ACA}" presName="childShape" presStyleCnt="0"/>
      <dgm:spPr/>
    </dgm:pt>
    <dgm:pt modelId="{B027A5AE-D49A-4006-AEE5-415AB2E963F6}" type="pres">
      <dgm:prSet presAssocID="{F13E13AC-E81E-46EE-A862-7E22C0B049E5}" presName="Name13" presStyleLbl="parChTrans1D2" presStyleIdx="0" presStyleCnt="9"/>
      <dgm:spPr/>
    </dgm:pt>
    <dgm:pt modelId="{FF9F545A-B1D9-48BA-9377-2D2B6E173A4C}" type="pres">
      <dgm:prSet presAssocID="{774D1852-769A-42AF-8628-0518D7C719B3}" presName="childText" presStyleLbl="bgAcc1" presStyleIdx="0" presStyleCnt="9" custScaleX="99224" custScaleY="175913" custLinFactNeighborX="-12040" custLinFactNeighborY="18581">
        <dgm:presLayoutVars>
          <dgm:bulletEnabled val="1"/>
        </dgm:presLayoutVars>
      </dgm:prSet>
      <dgm:spPr/>
    </dgm:pt>
    <dgm:pt modelId="{BA040241-60BF-4154-B1E9-FBF14010D77F}" type="pres">
      <dgm:prSet presAssocID="{DC25E303-A557-40B3-B688-D59AE8DB6DBA}" presName="root" presStyleCnt="0"/>
      <dgm:spPr/>
    </dgm:pt>
    <dgm:pt modelId="{455B651B-A907-43A3-BE7A-2D0D8B21E20F}" type="pres">
      <dgm:prSet presAssocID="{DC25E303-A557-40B3-B688-D59AE8DB6DBA}" presName="rootComposite" presStyleCnt="0"/>
      <dgm:spPr/>
    </dgm:pt>
    <dgm:pt modelId="{426C90B0-D16D-447A-A476-F41B2FC75A0E}" type="pres">
      <dgm:prSet presAssocID="{DC25E303-A557-40B3-B688-D59AE8DB6DBA}" presName="rootText" presStyleLbl="node1" presStyleIdx="1" presStyleCnt="4" custLinFactNeighborX="-17741" custLinFactNeighborY="-2172"/>
      <dgm:spPr/>
    </dgm:pt>
    <dgm:pt modelId="{4D90A84F-19AC-4091-A25C-A4C46E437706}" type="pres">
      <dgm:prSet presAssocID="{DC25E303-A557-40B3-B688-D59AE8DB6DBA}" presName="rootConnector" presStyleCnt="0"/>
      <dgm:spPr/>
    </dgm:pt>
    <dgm:pt modelId="{F167C2AB-798E-490D-888A-2A4F7C2DEACE}" type="pres">
      <dgm:prSet presAssocID="{DC25E303-A557-40B3-B688-D59AE8DB6DBA}" presName="childShape" presStyleCnt="0"/>
      <dgm:spPr/>
    </dgm:pt>
    <dgm:pt modelId="{B56D5300-9C83-497D-A65E-E152774AAA5C}" type="pres">
      <dgm:prSet presAssocID="{66595BCF-CAC1-4C1A-A96F-95B63E186FA3}" presName="Name13" presStyleLbl="parChTrans1D2" presStyleIdx="1" presStyleCnt="9"/>
      <dgm:spPr/>
    </dgm:pt>
    <dgm:pt modelId="{0868D1ED-A546-46AD-B1E5-08FB07284D67}" type="pres">
      <dgm:prSet presAssocID="{75E5B2A3-EBEF-4068-817D-C9DD00E0DD09}" presName="childText" presStyleLbl="bgAcc1" presStyleIdx="1" presStyleCnt="9" custScaleX="115100" custScaleY="189838" custLinFactNeighborX="-26156" custLinFactNeighborY="18581">
        <dgm:presLayoutVars>
          <dgm:bulletEnabled val="1"/>
        </dgm:presLayoutVars>
      </dgm:prSet>
      <dgm:spPr/>
    </dgm:pt>
    <dgm:pt modelId="{2E59CFEC-340F-45C8-A57E-7536D539FA1B}" type="pres">
      <dgm:prSet presAssocID="{3C78F141-20D5-48E2-AF72-19BD31721DD7}" presName="root" presStyleCnt="0"/>
      <dgm:spPr/>
    </dgm:pt>
    <dgm:pt modelId="{2CBA123A-D6A3-49EF-B478-91CB03B3DEB3}" type="pres">
      <dgm:prSet presAssocID="{3C78F141-20D5-48E2-AF72-19BD31721DD7}" presName="rootComposite" presStyleCnt="0"/>
      <dgm:spPr/>
    </dgm:pt>
    <dgm:pt modelId="{4DB567A4-B333-4688-8866-24F39EAEC9AE}" type="pres">
      <dgm:prSet presAssocID="{3C78F141-20D5-48E2-AF72-19BD31721DD7}" presName="rootText" presStyleLbl="node1" presStyleIdx="2" presStyleCnt="4" custScaleX="148128" custLinFactNeighborX="-31404" custLinFactNeighborY="-247"/>
      <dgm:spPr/>
    </dgm:pt>
    <dgm:pt modelId="{4CC46A85-FD7B-476E-BF35-874BC2742118}" type="pres">
      <dgm:prSet presAssocID="{3C78F141-20D5-48E2-AF72-19BD31721DD7}" presName="rootConnector" presStyleCnt="0"/>
      <dgm:spPr/>
    </dgm:pt>
    <dgm:pt modelId="{7B6BC169-EB34-4492-93E5-5CE87B6B3093}" type="pres">
      <dgm:prSet presAssocID="{3C78F141-20D5-48E2-AF72-19BD31721DD7}" presName="childShape" presStyleCnt="0"/>
      <dgm:spPr/>
    </dgm:pt>
    <dgm:pt modelId="{4233DBFC-781A-424D-9461-33D63B7D0247}" type="pres">
      <dgm:prSet presAssocID="{006C11ED-C76F-4076-A7B0-55215ABDD802}" presName="Name13" presStyleLbl="parChTrans1D2" presStyleIdx="2" presStyleCnt="9"/>
      <dgm:spPr/>
    </dgm:pt>
    <dgm:pt modelId="{3F5417C5-7F6D-4EF7-AB6E-8D706308A59A}" type="pres">
      <dgm:prSet presAssocID="{0C887411-CFB9-45C8-A8BF-9E179F9797D1}" presName="childText" presStyleLbl="bgAcc1" presStyleIdx="2" presStyleCnt="9" custScaleX="174059" custLinFactNeighborX="-36361" custLinFactNeighborY="-2517">
        <dgm:presLayoutVars>
          <dgm:bulletEnabled val="1"/>
        </dgm:presLayoutVars>
      </dgm:prSet>
      <dgm:spPr/>
    </dgm:pt>
    <dgm:pt modelId="{AB0BFACF-2047-4432-A6D8-FF5F92332F7B}" type="pres">
      <dgm:prSet presAssocID="{791050DA-A908-47AC-8AE5-6CB5CD6E08DB}" presName="Name13" presStyleLbl="parChTrans1D2" presStyleIdx="3" presStyleCnt="9"/>
      <dgm:spPr/>
    </dgm:pt>
    <dgm:pt modelId="{A6E96D9F-F959-41E4-89A9-0BDB7AADE728}" type="pres">
      <dgm:prSet presAssocID="{65BC146C-C8BA-4D43-94E7-BB43349DD7D6}" presName="childText" presStyleLbl="bgAcc1" presStyleIdx="3" presStyleCnt="9" custScaleX="171581" custLinFactNeighborX="-36361" custLinFactNeighborY="-4787">
        <dgm:presLayoutVars>
          <dgm:bulletEnabled val="1"/>
        </dgm:presLayoutVars>
      </dgm:prSet>
      <dgm:spPr/>
    </dgm:pt>
    <dgm:pt modelId="{3E91AB18-ADD9-43DB-BB7E-CCA145184BE6}" type="pres">
      <dgm:prSet presAssocID="{A677FF29-8082-41ED-9018-4F82BAC91AC9}" presName="Name13" presStyleLbl="parChTrans1D2" presStyleIdx="4" presStyleCnt="9"/>
      <dgm:spPr/>
    </dgm:pt>
    <dgm:pt modelId="{04E85234-4588-46AF-91EB-2961F915D2A1}" type="pres">
      <dgm:prSet presAssocID="{5865A85B-2CE2-4BF7-A68E-B616A37ABAC4}" presName="childText" presStyleLbl="bgAcc1" presStyleIdx="4" presStyleCnt="9" custScaleX="178927" custScaleY="101248" custLinFactNeighborX="-36361" custLinFactNeighborY="-7058">
        <dgm:presLayoutVars>
          <dgm:bulletEnabled val="1"/>
        </dgm:presLayoutVars>
      </dgm:prSet>
      <dgm:spPr/>
    </dgm:pt>
    <dgm:pt modelId="{7CC08B65-C4C7-481A-8395-5C78EA4A3247}" type="pres">
      <dgm:prSet presAssocID="{DBA875A9-ECF2-45A1-B93C-A94A02E7EB2D}" presName="Name13" presStyleLbl="parChTrans1D2" presStyleIdx="5" presStyleCnt="9"/>
      <dgm:spPr/>
    </dgm:pt>
    <dgm:pt modelId="{4C31E1F3-AA47-419E-B39A-42A71E9FE29B}" type="pres">
      <dgm:prSet presAssocID="{DC47572B-940B-45C9-A9FD-92874C39F7ED}" presName="childText" presStyleLbl="bgAcc1" presStyleIdx="5" presStyleCnt="9" custScaleX="180283" custLinFactNeighborX="-36361" custLinFactNeighborY="-440">
        <dgm:presLayoutVars>
          <dgm:bulletEnabled val="1"/>
        </dgm:presLayoutVars>
      </dgm:prSet>
      <dgm:spPr/>
    </dgm:pt>
    <dgm:pt modelId="{CF9BEF9C-973D-4379-A34F-6C72A2CB3644}" type="pres">
      <dgm:prSet presAssocID="{32C34547-8613-417B-ABA3-FBC00FD1BE18}" presName="Name13" presStyleLbl="parChTrans1D2" presStyleIdx="6" presStyleCnt="9"/>
      <dgm:spPr/>
    </dgm:pt>
    <dgm:pt modelId="{7F36F7B7-3832-48BF-AAB1-538061C76BBE}" type="pres">
      <dgm:prSet presAssocID="{6A21694C-D04F-4C54-87BF-8203A3F3CC29}" presName="childText" presStyleLbl="bgAcc1" presStyleIdx="6" presStyleCnt="9" custScaleX="172947" custScaleY="107214" custLinFactNeighborX="-34247" custLinFactNeighborY="-3941">
        <dgm:presLayoutVars>
          <dgm:bulletEnabled val="1"/>
        </dgm:presLayoutVars>
      </dgm:prSet>
      <dgm:spPr/>
    </dgm:pt>
    <dgm:pt modelId="{0FEB3539-F13A-4CC1-931C-1C18DDF85699}" type="pres">
      <dgm:prSet presAssocID="{3743D733-50A5-4EC8-BEC4-73B8B589A0B5}" presName="Name13" presStyleLbl="parChTrans1D2" presStyleIdx="7" presStyleCnt="9"/>
      <dgm:spPr/>
    </dgm:pt>
    <dgm:pt modelId="{F069D6FC-886E-4435-A8E6-A756F1C8949F}" type="pres">
      <dgm:prSet presAssocID="{4B976B79-6A69-4FD0-A769-591F750A75CF}" presName="childText" presStyleLbl="bgAcc1" presStyleIdx="7" presStyleCnt="9" custScaleX="174050" custScaleY="118156" custLinFactNeighborX="-32285" custLinFactNeighborY="-8144">
        <dgm:presLayoutVars>
          <dgm:bulletEnabled val="1"/>
        </dgm:presLayoutVars>
      </dgm:prSet>
      <dgm:spPr/>
    </dgm:pt>
    <dgm:pt modelId="{ADD84F5B-547D-4E18-900C-B4205D71B8F6}" type="pres">
      <dgm:prSet presAssocID="{5DEFF243-7029-46F0-ADAE-618C3DE71FBA}" presName="root" presStyleCnt="0"/>
      <dgm:spPr/>
    </dgm:pt>
    <dgm:pt modelId="{4069C4B5-4A18-406C-AB3B-F33F641D7ACB}" type="pres">
      <dgm:prSet presAssocID="{5DEFF243-7029-46F0-ADAE-618C3DE71FBA}" presName="rootComposite" presStyleCnt="0"/>
      <dgm:spPr/>
    </dgm:pt>
    <dgm:pt modelId="{4026EB88-D1FB-4585-9695-D75482A3928B}" type="pres">
      <dgm:prSet presAssocID="{5DEFF243-7029-46F0-ADAE-618C3DE71FBA}" presName="rootText" presStyleLbl="node1" presStyleIdx="3" presStyleCnt="4" custScaleX="225419" custLinFactNeighborX="-30374" custLinFactNeighborY="-3221"/>
      <dgm:spPr/>
    </dgm:pt>
    <dgm:pt modelId="{9DC8F181-8C71-49DC-AF2B-B091B21FEED6}" type="pres">
      <dgm:prSet presAssocID="{5DEFF243-7029-46F0-ADAE-618C3DE71FBA}" presName="rootConnector" presStyleCnt="0"/>
      <dgm:spPr/>
    </dgm:pt>
    <dgm:pt modelId="{F6ED9E3F-348B-4AE4-AFBB-87F962FF9C7A}" type="pres">
      <dgm:prSet presAssocID="{5DEFF243-7029-46F0-ADAE-618C3DE71FBA}" presName="childShape" presStyleCnt="0"/>
      <dgm:spPr/>
    </dgm:pt>
    <dgm:pt modelId="{55BB23DB-5496-4E93-8EFA-6EB169C6B67D}" type="pres">
      <dgm:prSet presAssocID="{E78E3A0D-DD94-4210-BC8D-2B7424864B56}" presName="Name13" presStyleLbl="parChTrans1D2" presStyleIdx="8" presStyleCnt="9"/>
      <dgm:spPr/>
    </dgm:pt>
    <dgm:pt modelId="{746A6576-94CC-43D8-82C2-D08B4336361A}" type="pres">
      <dgm:prSet presAssocID="{4DA20B09-7F9E-473F-B579-4B14B5628E77}" presName="childText" presStyleLbl="bgAcc1" presStyleIdx="8" presStyleCnt="9" custScaleX="345899" custScaleY="751618" custLinFactNeighborX="-29429" custLinFactNeighborY="8117">
        <dgm:presLayoutVars>
          <dgm:bulletEnabled val="1"/>
        </dgm:presLayoutVars>
      </dgm:prSet>
      <dgm:spPr/>
    </dgm:pt>
  </dgm:ptLst>
  <dgm:cxnLst>
    <dgm:cxn modelId="{F6BDE938-5927-4238-A09F-DAEC0158E696}" srcId="{AA883E92-28A5-4403-978A-4EE6FCBEB353}" destId="{3ACADF5E-C857-455E-86F1-B0BA466B1ACA}" srcOrd="0" destOrd="0" parTransId="{00088AB3-E71E-47FB-B956-FA6B439AE10B}" sibTransId="{B8A0B193-2317-4F31-B5EF-6D5220B0C894}"/>
    <dgm:cxn modelId="{58B266D6-3CD6-4814-89B0-4FF184FB8D82}" srcId="{3ACADF5E-C857-455E-86F1-B0BA466B1ACA}" destId="{774D1852-769A-42AF-8628-0518D7C719B3}" srcOrd="0" destOrd="0" parTransId="{F13E13AC-E81E-46EE-A862-7E22C0B049E5}" sibTransId="{CA21135A-891C-46AB-930B-8DDD07361BE2}"/>
    <dgm:cxn modelId="{724DB5F5-4A77-4245-8D56-479F544E5CF1}" srcId="{AA883E92-28A5-4403-978A-4EE6FCBEB353}" destId="{DC25E303-A557-40B3-B688-D59AE8DB6DBA}" srcOrd="1" destOrd="0" parTransId="{363ABB2E-AAA0-4AF3-8DEA-B99C97951E11}" sibTransId="{EB9523F9-23FB-45DC-BB8E-80FBF28B7522}"/>
    <dgm:cxn modelId="{83870A99-121B-4B33-A151-2A505E63257C}" srcId="{DC25E303-A557-40B3-B688-D59AE8DB6DBA}" destId="{75E5B2A3-EBEF-4068-817D-C9DD00E0DD09}" srcOrd="0" destOrd="1" parTransId="{66595BCF-CAC1-4C1A-A96F-95B63E186FA3}" sibTransId="{B0D8E821-3345-4501-955B-FF29D9F95EFC}"/>
    <dgm:cxn modelId="{A424584F-59D8-4AEC-8F18-3661668A86F0}" srcId="{AA883E92-28A5-4403-978A-4EE6FCBEB353}" destId="{3C78F141-20D5-48E2-AF72-19BD31721DD7}" srcOrd="2" destOrd="0" parTransId="{4CA40C25-EB27-4800-81FF-3A249B116335}" sibTransId="{9A4E1093-19A6-4D8A-BF52-2722FAB0F653}"/>
    <dgm:cxn modelId="{C2298483-8816-485D-81B1-DB3E940432A7}" srcId="{3C78F141-20D5-48E2-AF72-19BD31721DD7}" destId="{0C887411-CFB9-45C8-A8BF-9E179F9797D1}" srcOrd="0" destOrd="2" parTransId="{006C11ED-C76F-4076-A7B0-55215ABDD802}" sibTransId="{E25AD7C4-4327-4802-BBF1-B0BF1E76CC1D}"/>
    <dgm:cxn modelId="{11D8DADF-9EB8-4EAD-BB34-B0ED59BE95C9}" srcId="{3C78F141-20D5-48E2-AF72-19BD31721DD7}" destId="{65BC146C-C8BA-4D43-94E7-BB43349DD7D6}" srcOrd="1" destOrd="2" parTransId="{791050DA-A908-47AC-8AE5-6CB5CD6E08DB}" sibTransId="{F9EA4E59-3A42-4432-B067-646E22AE300B}"/>
    <dgm:cxn modelId="{83819D7D-149C-43FA-9C56-B33F0C54BD37}" srcId="{3C78F141-20D5-48E2-AF72-19BD31721DD7}" destId="{5865A85B-2CE2-4BF7-A68E-B616A37ABAC4}" srcOrd="2" destOrd="2" parTransId="{A677FF29-8082-41ED-9018-4F82BAC91AC9}" sibTransId="{F307C707-C5CE-498F-9663-3310661F5BB9}"/>
    <dgm:cxn modelId="{F0A9335D-EEE3-48BB-85A6-771C902BCA3A}" srcId="{3C78F141-20D5-48E2-AF72-19BD31721DD7}" destId="{DC47572B-940B-45C9-A9FD-92874C39F7ED}" srcOrd="3" destOrd="2" parTransId="{DBA875A9-ECF2-45A1-B93C-A94A02E7EB2D}" sibTransId="{3D40940B-7E0F-4D80-8137-DDE4A5F28264}"/>
    <dgm:cxn modelId="{2274C47C-E702-42D7-99DB-4D79E6DDCB69}" srcId="{3C78F141-20D5-48E2-AF72-19BD31721DD7}" destId="{6A21694C-D04F-4C54-87BF-8203A3F3CC29}" srcOrd="4" destOrd="2" parTransId="{32C34547-8613-417B-ABA3-FBC00FD1BE18}" sibTransId="{704B59E9-3AC3-4192-825B-CCCE97C491FE}"/>
    <dgm:cxn modelId="{5F9A66C8-08D9-46B9-B671-D657F9C92C95}" srcId="{3C78F141-20D5-48E2-AF72-19BD31721DD7}" destId="{4B976B79-6A69-4FD0-A769-591F750A75CF}" srcOrd="5" destOrd="2" parTransId="{3743D733-50A5-4EC8-BEC4-73B8B589A0B5}" sibTransId="{79300060-75A5-46C9-B58D-350039E81A5A}"/>
    <dgm:cxn modelId="{9CFDC827-5414-4381-94E9-2588CF839A1A}" srcId="{AA883E92-28A5-4403-978A-4EE6FCBEB353}" destId="{5DEFF243-7029-46F0-ADAE-618C3DE71FBA}" srcOrd="3" destOrd="0" parTransId="{49272BE1-A113-4FD2-8EBF-B07D2F350D85}" sibTransId="{EB0E52AD-A841-44EA-A19C-4037904BA29D}"/>
    <dgm:cxn modelId="{4D190D67-3291-49B2-826D-FC906CF74456}" srcId="{5DEFF243-7029-46F0-ADAE-618C3DE71FBA}" destId="{4DA20B09-7F9E-473F-B579-4B14B5628E77}" srcOrd="0" destOrd="3" parTransId="{E78E3A0D-DD94-4210-BC8D-2B7424864B56}" sibTransId="{558483D7-3659-420E-BCDF-03DC2309CC64}"/>
    <dgm:cxn modelId="{EE9984D1-6875-4BBE-B2FA-05558C73A671}" type="presOf" srcId="{AA883E92-28A5-4403-978A-4EE6FCBEB353}" destId="{CA5F50B0-C7A5-489A-AAA0-147F37DEFE07}" srcOrd="0" destOrd="0" presId="urn:microsoft.com/office/officeart/2005/8/layout/hierarchy3#1"/>
    <dgm:cxn modelId="{645B3B8A-4881-453E-BC10-E4EAC593074B}" type="presParOf" srcId="{CA5F50B0-C7A5-489A-AAA0-147F37DEFE07}" destId="{96576C27-97DC-4C91-844F-E85E264FB1BF}" srcOrd="0" destOrd="0" presId="urn:microsoft.com/office/officeart/2005/8/layout/hierarchy3#1"/>
    <dgm:cxn modelId="{9EB8E879-F5EA-42F9-A84F-C83010E5C220}" type="presParOf" srcId="{96576C27-97DC-4C91-844F-E85E264FB1BF}" destId="{3215F36C-CA5F-4CE9-B223-732F3F69E3CD}" srcOrd="0" destOrd="0" presId="urn:microsoft.com/office/officeart/2005/8/layout/hierarchy3#1"/>
    <dgm:cxn modelId="{FAC6D710-DBBD-423A-8418-FDAC5528479B}" type="presOf" srcId="{3ACADF5E-C857-455E-86F1-B0BA466B1ACA}" destId="{3215F36C-CA5F-4CE9-B223-732F3F69E3CD}" srcOrd="0" destOrd="0" presId="urn:microsoft.com/office/officeart/2005/8/layout/hierarchy3#1"/>
    <dgm:cxn modelId="{69A23E36-2885-4258-AA86-712CF3479975}" type="presParOf" srcId="{3215F36C-CA5F-4CE9-B223-732F3F69E3CD}" destId="{2C0A4FFC-31BB-4DB7-8BFA-3907BB21BDD2}" srcOrd="0" destOrd="0" presId="urn:microsoft.com/office/officeart/2005/8/layout/hierarchy3#1"/>
    <dgm:cxn modelId="{2AAEF4D9-676E-4234-8444-1CBD9D73C6D9}" type="presOf" srcId="{3ACADF5E-C857-455E-86F1-B0BA466B1ACA}" destId="{2C0A4FFC-31BB-4DB7-8BFA-3907BB21BDD2}" srcOrd="0" destOrd="0" presId="urn:microsoft.com/office/officeart/2005/8/layout/hierarchy3#1"/>
    <dgm:cxn modelId="{DF5B2804-1D9E-47EF-B840-E58BF604E8D8}" type="presParOf" srcId="{3215F36C-CA5F-4CE9-B223-732F3F69E3CD}" destId="{96437CDA-B679-4039-B329-524D16A5C23F}" srcOrd="1" destOrd="0" presId="urn:microsoft.com/office/officeart/2005/8/layout/hierarchy3#1"/>
    <dgm:cxn modelId="{F6A89E1E-9FFE-48A3-8805-8936D15E4CC7}" type="presOf" srcId="{3ACADF5E-C857-455E-86F1-B0BA466B1ACA}" destId="{96437CDA-B679-4039-B329-524D16A5C23F}" srcOrd="0" destOrd="0" presId="urn:microsoft.com/office/officeart/2005/8/layout/hierarchy3#1"/>
    <dgm:cxn modelId="{0D90A7C5-BBD2-4513-99EC-8984C78E5405}" type="presParOf" srcId="{96576C27-97DC-4C91-844F-E85E264FB1BF}" destId="{DCDB60FE-B8A3-42E4-A4FE-085ADB331F0C}" srcOrd="1" destOrd="0" presId="urn:microsoft.com/office/officeart/2005/8/layout/hierarchy3#1"/>
    <dgm:cxn modelId="{AD0EC324-CC64-4674-A13C-1E29E88F653C}" type="presParOf" srcId="{DCDB60FE-B8A3-42E4-A4FE-085ADB331F0C}" destId="{B027A5AE-D49A-4006-AEE5-415AB2E963F6}" srcOrd="0" destOrd="1" presId="urn:microsoft.com/office/officeart/2005/8/layout/hierarchy3#1"/>
    <dgm:cxn modelId="{53A25BA6-DBDD-4A68-BAFC-16484F0303B4}" type="presOf" srcId="{F13E13AC-E81E-46EE-A862-7E22C0B049E5}" destId="{B027A5AE-D49A-4006-AEE5-415AB2E963F6}" srcOrd="0" destOrd="0" presId="urn:microsoft.com/office/officeart/2005/8/layout/hierarchy3#1"/>
    <dgm:cxn modelId="{1118AF5B-C506-4DB1-9220-A56553B751CC}" type="presParOf" srcId="{DCDB60FE-B8A3-42E4-A4FE-085ADB331F0C}" destId="{FF9F545A-B1D9-48BA-9377-2D2B6E173A4C}" srcOrd="1" destOrd="1" presId="urn:microsoft.com/office/officeart/2005/8/layout/hierarchy3#1"/>
    <dgm:cxn modelId="{BD0AAF24-267C-44D6-B373-F3E5FBC9E2F7}" type="presOf" srcId="{774D1852-769A-42AF-8628-0518D7C719B3}" destId="{FF9F545A-B1D9-48BA-9377-2D2B6E173A4C}" srcOrd="0" destOrd="0" presId="urn:microsoft.com/office/officeart/2005/8/layout/hierarchy3#1"/>
    <dgm:cxn modelId="{99982781-E07F-430A-8DF6-E132C5C4BD3D}" type="presParOf" srcId="{CA5F50B0-C7A5-489A-AAA0-147F37DEFE07}" destId="{BA040241-60BF-4154-B1E9-FBF14010D77F}" srcOrd="1" destOrd="0" presId="urn:microsoft.com/office/officeart/2005/8/layout/hierarchy3#1"/>
    <dgm:cxn modelId="{E70F438A-F80F-4C53-911F-F0194F400BAD}" type="presParOf" srcId="{BA040241-60BF-4154-B1E9-FBF14010D77F}" destId="{455B651B-A907-43A3-BE7A-2D0D8B21E20F}" srcOrd="0" destOrd="1" presId="urn:microsoft.com/office/officeart/2005/8/layout/hierarchy3#1"/>
    <dgm:cxn modelId="{FA29D141-2562-430C-B2D5-5D7E2CB62179}" type="presOf" srcId="{DC25E303-A557-40B3-B688-D59AE8DB6DBA}" destId="{455B651B-A907-43A3-BE7A-2D0D8B21E20F}" srcOrd="0" destOrd="0" presId="urn:microsoft.com/office/officeart/2005/8/layout/hierarchy3#1"/>
    <dgm:cxn modelId="{80AC6539-3759-4FC4-BFE0-4CFF86B5B01E}" type="presParOf" srcId="{455B651B-A907-43A3-BE7A-2D0D8B21E20F}" destId="{426C90B0-D16D-447A-A476-F41B2FC75A0E}" srcOrd="0" destOrd="0" presId="urn:microsoft.com/office/officeart/2005/8/layout/hierarchy3#1"/>
    <dgm:cxn modelId="{8C225443-2F51-4068-82DB-4F588FC4DF1E}" type="presOf" srcId="{DC25E303-A557-40B3-B688-D59AE8DB6DBA}" destId="{426C90B0-D16D-447A-A476-F41B2FC75A0E}" srcOrd="0" destOrd="0" presId="urn:microsoft.com/office/officeart/2005/8/layout/hierarchy3#1"/>
    <dgm:cxn modelId="{B090924C-ED41-467E-BB6D-0CFB3FD700AB}" type="presParOf" srcId="{455B651B-A907-43A3-BE7A-2D0D8B21E20F}" destId="{4D90A84F-19AC-4091-A25C-A4C46E437706}" srcOrd="1" destOrd="0" presId="urn:microsoft.com/office/officeart/2005/8/layout/hierarchy3#1"/>
    <dgm:cxn modelId="{2AAA0A97-884B-42FF-A9E6-F62E62B15B65}" type="presOf" srcId="{DC25E303-A557-40B3-B688-D59AE8DB6DBA}" destId="{4D90A84F-19AC-4091-A25C-A4C46E437706}" srcOrd="0" destOrd="0" presId="urn:microsoft.com/office/officeart/2005/8/layout/hierarchy3#1"/>
    <dgm:cxn modelId="{6555E857-45F1-40D4-8353-B9321772FB78}" type="presParOf" srcId="{BA040241-60BF-4154-B1E9-FBF14010D77F}" destId="{F167C2AB-798E-490D-888A-2A4F7C2DEACE}" srcOrd="1" destOrd="1" presId="urn:microsoft.com/office/officeart/2005/8/layout/hierarchy3#1"/>
    <dgm:cxn modelId="{619858BB-885F-475F-BECD-264662969D8F}" type="presParOf" srcId="{F167C2AB-798E-490D-888A-2A4F7C2DEACE}" destId="{B56D5300-9C83-497D-A65E-E152774AAA5C}" srcOrd="0" destOrd="1" presId="urn:microsoft.com/office/officeart/2005/8/layout/hierarchy3#1"/>
    <dgm:cxn modelId="{E278AB2E-EABB-456E-9F04-114E3563D7C7}" type="presOf" srcId="{66595BCF-CAC1-4C1A-A96F-95B63E186FA3}" destId="{B56D5300-9C83-497D-A65E-E152774AAA5C}" srcOrd="0" destOrd="0" presId="urn:microsoft.com/office/officeart/2005/8/layout/hierarchy3#1"/>
    <dgm:cxn modelId="{95531C95-D489-44CF-A3D6-D54C087E86A8}" type="presParOf" srcId="{F167C2AB-798E-490D-888A-2A4F7C2DEACE}" destId="{0868D1ED-A546-46AD-B1E5-08FB07284D67}" srcOrd="1" destOrd="1" presId="urn:microsoft.com/office/officeart/2005/8/layout/hierarchy3#1"/>
    <dgm:cxn modelId="{E0782EA2-52CD-4406-823F-DA24890AF548}" type="presOf" srcId="{75E5B2A3-EBEF-4068-817D-C9DD00E0DD09}" destId="{0868D1ED-A546-46AD-B1E5-08FB07284D67}" srcOrd="0" destOrd="0" presId="urn:microsoft.com/office/officeart/2005/8/layout/hierarchy3#1"/>
    <dgm:cxn modelId="{2DA3FE9B-3D89-46CF-AEBD-A7C7814C3EDB}" type="presParOf" srcId="{CA5F50B0-C7A5-489A-AAA0-147F37DEFE07}" destId="{2E59CFEC-340F-45C8-A57E-7536D539FA1B}" srcOrd="2" destOrd="0" presId="urn:microsoft.com/office/officeart/2005/8/layout/hierarchy3#1"/>
    <dgm:cxn modelId="{EADB9160-85CC-462D-B5B4-F3533E7ACE2C}" type="presParOf" srcId="{2E59CFEC-340F-45C8-A57E-7536D539FA1B}" destId="{2CBA123A-D6A3-49EF-B478-91CB03B3DEB3}" srcOrd="0" destOrd="2" presId="urn:microsoft.com/office/officeart/2005/8/layout/hierarchy3#1"/>
    <dgm:cxn modelId="{FBA08B51-745C-4A6C-821D-977124AE1AF7}" type="presOf" srcId="{3C78F141-20D5-48E2-AF72-19BD31721DD7}" destId="{2CBA123A-D6A3-49EF-B478-91CB03B3DEB3}" srcOrd="0" destOrd="0" presId="urn:microsoft.com/office/officeart/2005/8/layout/hierarchy3#1"/>
    <dgm:cxn modelId="{998CBDA0-8D65-4905-A880-F287D9E36FA3}" type="presParOf" srcId="{2CBA123A-D6A3-49EF-B478-91CB03B3DEB3}" destId="{4DB567A4-B333-4688-8866-24F39EAEC9AE}" srcOrd="0" destOrd="0" presId="urn:microsoft.com/office/officeart/2005/8/layout/hierarchy3#1"/>
    <dgm:cxn modelId="{64CE45DD-6A59-4E77-9468-074676078CDE}" type="presOf" srcId="{3C78F141-20D5-48E2-AF72-19BD31721DD7}" destId="{4DB567A4-B333-4688-8866-24F39EAEC9AE}" srcOrd="0" destOrd="0" presId="urn:microsoft.com/office/officeart/2005/8/layout/hierarchy3#1"/>
    <dgm:cxn modelId="{14730806-E394-4928-A9F6-05790E5ABAC8}" type="presParOf" srcId="{2CBA123A-D6A3-49EF-B478-91CB03B3DEB3}" destId="{4CC46A85-FD7B-476E-BF35-874BC2742118}" srcOrd="1" destOrd="0" presId="urn:microsoft.com/office/officeart/2005/8/layout/hierarchy3#1"/>
    <dgm:cxn modelId="{1073C72B-886C-4B59-A15B-45062219B431}" type="presOf" srcId="{3C78F141-20D5-48E2-AF72-19BD31721DD7}" destId="{4CC46A85-FD7B-476E-BF35-874BC2742118}" srcOrd="0" destOrd="0" presId="urn:microsoft.com/office/officeart/2005/8/layout/hierarchy3#1"/>
    <dgm:cxn modelId="{B5E08C51-8C36-4339-8A6E-0FC64A950E3F}" type="presParOf" srcId="{2E59CFEC-340F-45C8-A57E-7536D539FA1B}" destId="{7B6BC169-EB34-4492-93E5-5CE87B6B3093}" srcOrd="1" destOrd="2" presId="urn:microsoft.com/office/officeart/2005/8/layout/hierarchy3#1"/>
    <dgm:cxn modelId="{DA2F2308-6D78-439C-81E5-93526CBEDCA9}" type="presParOf" srcId="{7B6BC169-EB34-4492-93E5-5CE87B6B3093}" destId="{4233DBFC-781A-424D-9461-33D63B7D0247}" srcOrd="0" destOrd="1" presId="urn:microsoft.com/office/officeart/2005/8/layout/hierarchy3#1"/>
    <dgm:cxn modelId="{489B48F9-6EA4-4E6E-96CD-B823454A982E}" type="presOf" srcId="{006C11ED-C76F-4076-A7B0-55215ABDD802}" destId="{4233DBFC-781A-424D-9461-33D63B7D0247}" srcOrd="0" destOrd="0" presId="urn:microsoft.com/office/officeart/2005/8/layout/hierarchy3#1"/>
    <dgm:cxn modelId="{D03061A5-FCC4-442B-90EE-1AAEAB4E8FF2}" type="presParOf" srcId="{7B6BC169-EB34-4492-93E5-5CE87B6B3093}" destId="{3F5417C5-7F6D-4EF7-AB6E-8D706308A59A}" srcOrd="1" destOrd="1" presId="urn:microsoft.com/office/officeart/2005/8/layout/hierarchy3#1"/>
    <dgm:cxn modelId="{61423C5D-D1FB-4705-BF0B-D3C6FA0EBD97}" type="presOf" srcId="{0C887411-CFB9-45C8-A8BF-9E179F9797D1}" destId="{3F5417C5-7F6D-4EF7-AB6E-8D706308A59A}" srcOrd="0" destOrd="0" presId="urn:microsoft.com/office/officeart/2005/8/layout/hierarchy3#1"/>
    <dgm:cxn modelId="{3D93BDAA-0A10-42AB-9B84-66BA70F73747}" type="presParOf" srcId="{7B6BC169-EB34-4492-93E5-5CE87B6B3093}" destId="{AB0BFACF-2047-4432-A6D8-FF5F92332F7B}" srcOrd="2" destOrd="1" presId="urn:microsoft.com/office/officeart/2005/8/layout/hierarchy3#1"/>
    <dgm:cxn modelId="{343DAF92-0AB1-4CC8-B6C6-84AE4C31DFDD}" type="presOf" srcId="{791050DA-A908-47AC-8AE5-6CB5CD6E08DB}" destId="{AB0BFACF-2047-4432-A6D8-FF5F92332F7B}" srcOrd="0" destOrd="0" presId="urn:microsoft.com/office/officeart/2005/8/layout/hierarchy3#1"/>
    <dgm:cxn modelId="{B3621C0D-B870-453B-BDB4-DA42D3E0809D}" type="presParOf" srcId="{7B6BC169-EB34-4492-93E5-5CE87B6B3093}" destId="{A6E96D9F-F959-41E4-89A9-0BDB7AADE728}" srcOrd="3" destOrd="1" presId="urn:microsoft.com/office/officeart/2005/8/layout/hierarchy3#1"/>
    <dgm:cxn modelId="{0C9B3A41-8696-4654-B077-849866E482B4}" type="presOf" srcId="{65BC146C-C8BA-4D43-94E7-BB43349DD7D6}" destId="{A6E96D9F-F959-41E4-89A9-0BDB7AADE728}" srcOrd="0" destOrd="0" presId="urn:microsoft.com/office/officeart/2005/8/layout/hierarchy3#1"/>
    <dgm:cxn modelId="{51889CAB-2DB6-433B-B797-7FA683ED03CA}" type="presParOf" srcId="{7B6BC169-EB34-4492-93E5-5CE87B6B3093}" destId="{3E91AB18-ADD9-43DB-BB7E-CCA145184BE6}" srcOrd="4" destOrd="1" presId="urn:microsoft.com/office/officeart/2005/8/layout/hierarchy3#1"/>
    <dgm:cxn modelId="{5966F494-3FF7-4BC3-BFBC-F0378FC896DA}" type="presOf" srcId="{A677FF29-8082-41ED-9018-4F82BAC91AC9}" destId="{3E91AB18-ADD9-43DB-BB7E-CCA145184BE6}" srcOrd="0" destOrd="0" presId="urn:microsoft.com/office/officeart/2005/8/layout/hierarchy3#1"/>
    <dgm:cxn modelId="{FAB51738-2E12-4426-B3DE-6B08F2A562FC}" type="presParOf" srcId="{7B6BC169-EB34-4492-93E5-5CE87B6B3093}" destId="{04E85234-4588-46AF-91EB-2961F915D2A1}" srcOrd="5" destOrd="1" presId="urn:microsoft.com/office/officeart/2005/8/layout/hierarchy3#1"/>
    <dgm:cxn modelId="{F25E1CBB-9665-41C9-832B-A6F32B929C83}" type="presOf" srcId="{5865A85B-2CE2-4BF7-A68E-B616A37ABAC4}" destId="{04E85234-4588-46AF-91EB-2961F915D2A1}" srcOrd="0" destOrd="0" presId="urn:microsoft.com/office/officeart/2005/8/layout/hierarchy3#1"/>
    <dgm:cxn modelId="{70C3F76A-2417-4814-8308-D7065D379074}" type="presParOf" srcId="{7B6BC169-EB34-4492-93E5-5CE87B6B3093}" destId="{7CC08B65-C4C7-481A-8395-5C78EA4A3247}" srcOrd="6" destOrd="1" presId="urn:microsoft.com/office/officeart/2005/8/layout/hierarchy3#1"/>
    <dgm:cxn modelId="{D5E3ABDF-43C9-49C0-93CF-BF270A35B1F9}" type="presOf" srcId="{DBA875A9-ECF2-45A1-B93C-A94A02E7EB2D}" destId="{7CC08B65-C4C7-481A-8395-5C78EA4A3247}" srcOrd="0" destOrd="0" presId="urn:microsoft.com/office/officeart/2005/8/layout/hierarchy3#1"/>
    <dgm:cxn modelId="{D3E36E73-0815-4E2D-A649-9657D7990BD9}" type="presParOf" srcId="{7B6BC169-EB34-4492-93E5-5CE87B6B3093}" destId="{4C31E1F3-AA47-419E-B39A-42A71E9FE29B}" srcOrd="7" destOrd="1" presId="urn:microsoft.com/office/officeart/2005/8/layout/hierarchy3#1"/>
    <dgm:cxn modelId="{134D35AC-7FEB-487C-8094-8F8CB9AB6CB3}" type="presOf" srcId="{DC47572B-940B-45C9-A9FD-92874C39F7ED}" destId="{4C31E1F3-AA47-419E-B39A-42A71E9FE29B}" srcOrd="0" destOrd="0" presId="urn:microsoft.com/office/officeart/2005/8/layout/hierarchy3#1"/>
    <dgm:cxn modelId="{54332C71-7B11-4529-92F7-904934AC4420}" type="presParOf" srcId="{7B6BC169-EB34-4492-93E5-5CE87B6B3093}" destId="{CF9BEF9C-973D-4379-A34F-6C72A2CB3644}" srcOrd="8" destOrd="1" presId="urn:microsoft.com/office/officeart/2005/8/layout/hierarchy3#1"/>
    <dgm:cxn modelId="{80E8D527-742A-49E8-BCD9-A7C50BC87769}" type="presOf" srcId="{32C34547-8613-417B-ABA3-FBC00FD1BE18}" destId="{CF9BEF9C-973D-4379-A34F-6C72A2CB3644}" srcOrd="0" destOrd="0" presId="urn:microsoft.com/office/officeart/2005/8/layout/hierarchy3#1"/>
    <dgm:cxn modelId="{330AA663-B88F-4FD1-B758-73FF63BA05AD}" type="presParOf" srcId="{7B6BC169-EB34-4492-93E5-5CE87B6B3093}" destId="{7F36F7B7-3832-48BF-AAB1-538061C76BBE}" srcOrd="9" destOrd="1" presId="urn:microsoft.com/office/officeart/2005/8/layout/hierarchy3#1"/>
    <dgm:cxn modelId="{7EFA6006-CA07-4AFF-A494-2FDA2322E80E}" type="presOf" srcId="{6A21694C-D04F-4C54-87BF-8203A3F3CC29}" destId="{7F36F7B7-3832-48BF-AAB1-538061C76BBE}" srcOrd="0" destOrd="0" presId="urn:microsoft.com/office/officeart/2005/8/layout/hierarchy3#1"/>
    <dgm:cxn modelId="{1FC3CF1B-A0E9-4640-B04C-979908CC0092}" type="presParOf" srcId="{7B6BC169-EB34-4492-93E5-5CE87B6B3093}" destId="{0FEB3539-F13A-4CC1-931C-1C18DDF85699}" srcOrd="10" destOrd="1" presId="urn:microsoft.com/office/officeart/2005/8/layout/hierarchy3#1"/>
    <dgm:cxn modelId="{05F41226-4F44-4F7D-B8F6-E77D73E5917D}" type="presOf" srcId="{3743D733-50A5-4EC8-BEC4-73B8B589A0B5}" destId="{0FEB3539-F13A-4CC1-931C-1C18DDF85699}" srcOrd="0" destOrd="0" presId="urn:microsoft.com/office/officeart/2005/8/layout/hierarchy3#1"/>
    <dgm:cxn modelId="{F5D13EFB-995F-4653-8FB8-133D3F7CC0E5}" type="presParOf" srcId="{7B6BC169-EB34-4492-93E5-5CE87B6B3093}" destId="{F069D6FC-886E-4435-A8E6-A756F1C8949F}" srcOrd="11" destOrd="1" presId="urn:microsoft.com/office/officeart/2005/8/layout/hierarchy3#1"/>
    <dgm:cxn modelId="{D7904A0D-EDBF-4A3E-97C8-2DE54516C4FE}" type="presOf" srcId="{4B976B79-6A69-4FD0-A769-591F750A75CF}" destId="{F069D6FC-886E-4435-A8E6-A756F1C8949F}" srcOrd="0" destOrd="0" presId="urn:microsoft.com/office/officeart/2005/8/layout/hierarchy3#1"/>
    <dgm:cxn modelId="{AC5EC421-F51B-46E0-BDF7-6DD4E671903F}" type="presParOf" srcId="{CA5F50B0-C7A5-489A-AAA0-147F37DEFE07}" destId="{ADD84F5B-547D-4E18-900C-B4205D71B8F6}" srcOrd="3" destOrd="0" presId="urn:microsoft.com/office/officeart/2005/8/layout/hierarchy3#1"/>
    <dgm:cxn modelId="{25B8E051-1D65-4DBD-8A0B-4788F65FF7C1}" type="presParOf" srcId="{ADD84F5B-547D-4E18-900C-B4205D71B8F6}" destId="{4069C4B5-4A18-406C-AB3B-F33F641D7ACB}" srcOrd="0" destOrd="3" presId="urn:microsoft.com/office/officeart/2005/8/layout/hierarchy3#1"/>
    <dgm:cxn modelId="{3D146C46-061E-406E-8EE0-8B7F153FA1C0}" type="presOf" srcId="{5DEFF243-7029-46F0-ADAE-618C3DE71FBA}" destId="{4069C4B5-4A18-406C-AB3B-F33F641D7ACB}" srcOrd="0" destOrd="0" presId="urn:microsoft.com/office/officeart/2005/8/layout/hierarchy3#1"/>
    <dgm:cxn modelId="{0560F783-F9AB-4253-A376-6E1DDAC07257}" type="presParOf" srcId="{4069C4B5-4A18-406C-AB3B-F33F641D7ACB}" destId="{4026EB88-D1FB-4585-9695-D75482A3928B}" srcOrd="0" destOrd="0" presId="urn:microsoft.com/office/officeart/2005/8/layout/hierarchy3#1"/>
    <dgm:cxn modelId="{3FA67C25-2BF3-462F-86D8-BB9F005104CB}" type="presOf" srcId="{5DEFF243-7029-46F0-ADAE-618C3DE71FBA}" destId="{4026EB88-D1FB-4585-9695-D75482A3928B}" srcOrd="0" destOrd="0" presId="urn:microsoft.com/office/officeart/2005/8/layout/hierarchy3#1"/>
    <dgm:cxn modelId="{F0D206DB-C856-4B98-9AAB-2722D3D4B074}" type="presParOf" srcId="{4069C4B5-4A18-406C-AB3B-F33F641D7ACB}" destId="{9DC8F181-8C71-49DC-AF2B-B091B21FEED6}" srcOrd="1" destOrd="0" presId="urn:microsoft.com/office/officeart/2005/8/layout/hierarchy3#1"/>
    <dgm:cxn modelId="{F90D1988-241A-4282-9DD7-A54926965065}" type="presOf" srcId="{5DEFF243-7029-46F0-ADAE-618C3DE71FBA}" destId="{9DC8F181-8C71-49DC-AF2B-B091B21FEED6}" srcOrd="0" destOrd="0" presId="urn:microsoft.com/office/officeart/2005/8/layout/hierarchy3#1"/>
    <dgm:cxn modelId="{D5E4E5AE-2E71-48B7-8DE8-A7527EC1AAAB}" type="presParOf" srcId="{ADD84F5B-547D-4E18-900C-B4205D71B8F6}" destId="{F6ED9E3F-348B-4AE4-AFBB-87F962FF9C7A}" srcOrd="1" destOrd="3" presId="urn:microsoft.com/office/officeart/2005/8/layout/hierarchy3#1"/>
    <dgm:cxn modelId="{8347349C-9EF1-49D7-8E47-76FC4448EBEB}" type="presParOf" srcId="{F6ED9E3F-348B-4AE4-AFBB-87F962FF9C7A}" destId="{55BB23DB-5496-4E93-8EFA-6EB169C6B67D}" srcOrd="0" destOrd="1" presId="urn:microsoft.com/office/officeart/2005/8/layout/hierarchy3#1"/>
    <dgm:cxn modelId="{5454FC72-DDE3-4D53-9D98-E8AAC75B3E4A}" type="presOf" srcId="{E78E3A0D-DD94-4210-BC8D-2B7424864B56}" destId="{55BB23DB-5496-4E93-8EFA-6EB169C6B67D}" srcOrd="0" destOrd="0" presId="urn:microsoft.com/office/officeart/2005/8/layout/hierarchy3#1"/>
    <dgm:cxn modelId="{C38AAB8F-6219-4E06-B53E-14951B8056D7}" type="presParOf" srcId="{F6ED9E3F-348B-4AE4-AFBB-87F962FF9C7A}" destId="{746A6576-94CC-43D8-82C2-D08B4336361A}" srcOrd="1" destOrd="1" presId="urn:microsoft.com/office/officeart/2005/8/layout/hierarchy3#1"/>
    <dgm:cxn modelId="{FD1E8416-147B-4AC6-A392-7803EB8C2F25}" type="presOf" srcId="{4DA20B09-7F9E-473F-B579-4B14B5628E77}" destId="{746A6576-94CC-43D8-82C2-D08B4336361A}" srcOrd="0" destOrd="0" presId="urn:microsoft.com/office/officeart/2005/8/layout/hierarchy3#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08000" cy="5364000"/>
        <a:chOff x="0" y="0"/>
        <a:chExt cx="8208000" cy="5364000"/>
      </a:xfrm>
    </dsp:grpSpPr>
    <dsp:sp modelId="{2C0A4FFC-31BB-4DB7-8BFA-3907BB21BDD2}">
      <dsp:nvSpPr>
        <dsp:cNvPr id="3" name="圆角矩形 2"/>
        <dsp:cNvSpPr/>
      </dsp:nvSpPr>
      <dsp:spPr bwMode="white">
        <a:xfrm>
          <a:off x="0" y="179602"/>
          <a:ext cx="847148" cy="570670"/>
        </a:xfrm>
        <a:prstGeom prst="roundRect">
          <a:avLst>
            <a:gd name="adj" fmla="val 10000"/>
          </a:avLst>
        </a:prstGeom>
        <a:sp3d prstMaterial="dkEdge">
          <a:bevelT w="8200" h="38100"/>
        </a:sp3d>
      </dsp:spPr>
      <dsp:style>
        <a:lnRef idx="0">
          <a:schemeClr val="dk1">
            <a:shade val="80000"/>
          </a:schemeClr>
        </a:lnRef>
        <a:fillRef idx="2">
          <a:schemeClr val="lt1"/>
        </a:fillRef>
        <a:effectRef idx="1">
          <a:scrgbClr r="0" g="0" b="0"/>
        </a:effectRef>
        <a:fontRef idx="minor">
          <a:schemeClr val="dk1"/>
        </a:fontRef>
      </dsp:style>
      <dsp:txBody>
        <a:bodyPr vert="horz" wrap="square" lIns="38100" tIns="25400" rIns="38100" bIns="254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zh-CN" altLang="en-US" b="1" dirty="0">
              <a:solidFill>
                <a:schemeClr val="dk1"/>
              </a:solidFill>
              <a:latin typeface="华文中宋" panose="02010600040101010101" charset="-122"/>
              <a:ea typeface="华文中宋" panose="02010600040101010101" charset="-122"/>
              <a:cs typeface="华文中宋" panose="02010600040101010101" charset="-122"/>
            </a:rPr>
            <a:t>法律</a:t>
          </a:r>
          <a:endParaRPr b="1">
            <a:solidFill>
              <a:schemeClr val="dk1"/>
            </a:solidFill>
          </a:endParaRPr>
        </a:p>
      </dsp:txBody>
      <dsp:txXfrm>
        <a:off x="0" y="179602"/>
        <a:ext cx="847148" cy="570670"/>
      </dsp:txXfrm>
    </dsp:sp>
    <dsp:sp modelId="{B027A5AE-D49A-4006-AEE5-415AB2E963F6}">
      <dsp:nvSpPr>
        <dsp:cNvPr id="5" name="任意多边形 4"/>
        <dsp:cNvSpPr/>
      </dsp:nvSpPr>
      <dsp:spPr bwMode="white">
        <a:xfrm>
          <a:off x="59496" y="750272"/>
          <a:ext cx="25219" cy="751746"/>
        </a:xfrm>
        <a:custGeom>
          <a:avLst/>
          <a:gdLst/>
          <a:ahLst/>
          <a:cxnLst/>
          <a:pathLst>
            <a:path w="40" h="1184">
              <a:moveTo>
                <a:pt x="40" y="0"/>
              </a:moveTo>
              <a:lnTo>
                <a:pt x="0" y="1184"/>
              </a:lnTo>
            </a:path>
          </a:pathLst>
        </a:custGeom>
      </dsp:spPr>
      <dsp:style>
        <a:lnRef idx="2">
          <a:schemeClr val="dk1">
            <a:shade val="60000"/>
          </a:schemeClr>
        </a:lnRef>
        <a:fillRef idx="0">
          <a:schemeClr val="dk1"/>
        </a:fillRef>
        <a:effectRef idx="0">
          <a:scrgbClr r="0" g="0" b="0"/>
        </a:effectRef>
        <a:fontRef idx="minor"/>
      </dsp:style>
      <dsp:txXfrm>
        <a:off x="59496" y="750272"/>
        <a:ext cx="25219" cy="751746"/>
      </dsp:txXfrm>
    </dsp:sp>
    <dsp:sp modelId="{FF9F545A-B1D9-48BA-9377-2D2B6E173A4C}">
      <dsp:nvSpPr>
        <dsp:cNvPr id="6" name="圆角矩形 5"/>
        <dsp:cNvSpPr/>
      </dsp:nvSpPr>
      <dsp:spPr bwMode="white">
        <a:xfrm>
          <a:off x="59496" y="1000076"/>
          <a:ext cx="905986" cy="1003882"/>
        </a:xfrm>
        <a:prstGeom prst="roundRect">
          <a:avLst>
            <a:gd name="adj" fmla="val 10000"/>
          </a:avLst>
        </a:prstGeom>
      </dsp:spPr>
      <dsp:style>
        <a:lnRef idx="1">
          <a:schemeClr val="dk1"/>
        </a:lnRef>
        <a:fillRef idx="1">
          <a:schemeClr val="dk1">
            <a:alpha val="90000"/>
            <a:tint val="40000"/>
          </a:schemeClr>
        </a:fillRef>
        <a:effectRef idx="0">
          <a:scrgbClr r="0" g="0" b="0"/>
        </a:effectRef>
        <a:fontRef idx="minor"/>
      </dsp:style>
      <dsp:txBody>
        <a:bodyPr vert="horz" wrap="square" lIns="22859" tIns="15240" rIns="22859"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200" dirty="0">
              <a:solidFill>
                <a:schemeClr val="dk1"/>
              </a:solidFill>
              <a:latin typeface="华文楷体" panose="02010600040101010101" charset="-122"/>
              <a:ea typeface="华文楷体" panose="02010600040101010101" charset="-122"/>
              <a:cs typeface="华文楷体" panose="02010600040101010101" charset="-122"/>
            </a:rPr>
            <a:t>政府采购法</a:t>
          </a:r>
          <a:r>
            <a:rPr lang="en-US" altLang="zh-CN" sz="1200" dirty="0">
              <a:solidFill>
                <a:schemeClr val="dk1"/>
              </a:solidFill>
              <a:latin typeface="华文楷体" panose="02010600040101010101" charset="-122"/>
              <a:ea typeface="华文楷体" panose="02010600040101010101" charset="-122"/>
              <a:cs typeface="华文楷体" panose="02010600040101010101" charset="-122"/>
            </a:rPr>
            <a:t>(</a:t>
          </a:r>
          <a:r>
            <a:rPr lang="en-US" altLang="zh-CN" sz="1200" dirty="0">
              <a:solidFill>
                <a:schemeClr val="dk1"/>
              </a:solidFill>
              <a:latin typeface="华文楷体" panose="02010600040101010101" charset="-122"/>
              <a:ea typeface="华文楷体" panose="02010600040101010101" charset="-122"/>
              <a:cs typeface="华文楷体" panose="02010600040101010101" charset="-122"/>
              <a:sym typeface="+mn-ea"/>
            </a:rPr>
            <a:t>2003</a:t>
          </a:r>
          <a:r>
            <a:rPr lang="zh-CN" altLang="en-US" sz="1200" dirty="0">
              <a:solidFill>
                <a:schemeClr val="dk1"/>
              </a:solidFill>
              <a:latin typeface="华文楷体" panose="02010600040101010101" charset="-122"/>
              <a:ea typeface="华文楷体" panose="02010600040101010101" charset="-122"/>
              <a:cs typeface="华文楷体" panose="02010600040101010101" charset="-122"/>
              <a:sym typeface="+mn-ea"/>
            </a:rPr>
            <a:t>年</a:t>
          </a:r>
          <a:r>
            <a:rPr lang="en-US" altLang="zh-CN" sz="1200" dirty="0">
              <a:solidFill>
                <a:schemeClr val="dk1"/>
              </a:solidFill>
              <a:latin typeface="华文楷体" panose="02010600040101010101" charset="-122"/>
              <a:ea typeface="华文楷体" panose="02010600040101010101" charset="-122"/>
              <a:cs typeface="华文楷体" panose="02010600040101010101" charset="-122"/>
              <a:sym typeface="+mn-ea"/>
            </a:rPr>
            <a:t>1</a:t>
          </a:r>
          <a:r>
            <a:rPr lang="zh-CN" altLang="en-US" sz="1200" dirty="0">
              <a:solidFill>
                <a:schemeClr val="dk1"/>
              </a:solidFill>
              <a:latin typeface="华文楷体" panose="02010600040101010101" charset="-122"/>
              <a:ea typeface="华文楷体" panose="02010600040101010101" charset="-122"/>
              <a:cs typeface="华文楷体" panose="02010600040101010101" charset="-122"/>
              <a:sym typeface="+mn-ea"/>
            </a:rPr>
            <a:t>月</a:t>
          </a:r>
          <a:r>
            <a:rPr lang="en-US" altLang="zh-CN" sz="1200" dirty="0">
              <a:solidFill>
                <a:schemeClr val="dk1"/>
              </a:solidFill>
              <a:latin typeface="华文楷体" panose="02010600040101010101" charset="-122"/>
              <a:ea typeface="华文楷体" panose="02010600040101010101" charset="-122"/>
              <a:cs typeface="华文楷体" panose="02010600040101010101" charset="-122"/>
              <a:sym typeface="+mn-ea"/>
            </a:rPr>
            <a:t>1</a:t>
          </a:r>
          <a:r>
            <a:rPr lang="zh-CN" altLang="en-US" sz="1200" dirty="0">
              <a:solidFill>
                <a:schemeClr val="dk1"/>
              </a:solidFill>
              <a:latin typeface="华文楷体" panose="02010600040101010101" charset="-122"/>
              <a:ea typeface="华文楷体" panose="02010600040101010101" charset="-122"/>
              <a:cs typeface="华文楷体" panose="02010600040101010101" charset="-122"/>
              <a:sym typeface="+mn-ea"/>
            </a:rPr>
            <a:t>日起施行</a:t>
          </a:r>
          <a:r>
            <a:rPr lang="en-US" altLang="zh-CN" sz="1200" dirty="0">
              <a:solidFill>
                <a:schemeClr val="dk1"/>
              </a:solidFill>
              <a:latin typeface="华文楷体" panose="02010600040101010101" charset="-122"/>
              <a:ea typeface="华文楷体" panose="02010600040101010101" charset="-122"/>
              <a:cs typeface="华文楷体" panose="02010600040101010101" charset="-122"/>
            </a:rPr>
            <a:t>)</a:t>
          </a:r>
          <a:endParaRPr lang="zh-CN" altLang="en-US" sz="1200" dirty="0">
            <a:solidFill>
              <a:schemeClr val="dk1"/>
            </a:solidFill>
            <a:latin typeface="华文楷体" panose="02010600040101010101" charset="-122"/>
            <a:ea typeface="华文楷体" panose="02010600040101010101" charset="-122"/>
            <a:cs typeface="华文楷体" panose="02010600040101010101" charset="-122"/>
            <a:sym typeface="+mn-ea"/>
          </a:endParaRPr>
        </a:p>
      </dsp:txBody>
      <dsp:txXfrm>
        <a:off x="59496" y="1000076"/>
        <a:ext cx="905986" cy="1003882"/>
      </dsp:txXfrm>
    </dsp:sp>
    <dsp:sp modelId="{426C90B0-D16D-447A-A476-F41B2FC75A0E}">
      <dsp:nvSpPr>
        <dsp:cNvPr id="7" name="圆角矩形 6"/>
        <dsp:cNvSpPr/>
      </dsp:nvSpPr>
      <dsp:spPr bwMode="white">
        <a:xfrm>
          <a:off x="929998" y="168308"/>
          <a:ext cx="1141339" cy="570670"/>
        </a:xfrm>
        <a:prstGeom prst="roundRect">
          <a:avLst>
            <a:gd name="adj" fmla="val 10000"/>
          </a:avLst>
        </a:prstGeom>
        <a:sp3d prstMaterial="dkEdge">
          <a:bevelT w="8200" h="38100"/>
        </a:sp3d>
      </dsp:spPr>
      <dsp:style>
        <a:lnRef idx="0">
          <a:schemeClr val="dk1">
            <a:shade val="80000"/>
          </a:schemeClr>
        </a:lnRef>
        <a:fillRef idx="2">
          <a:schemeClr val="lt1"/>
        </a:fillRef>
        <a:effectRef idx="1">
          <a:scrgbClr r="0" g="0" b="0"/>
        </a:effectRef>
        <a:fontRef idx="minor">
          <a:schemeClr val="dk1"/>
        </a:fontRef>
      </dsp:style>
      <dsp:txBody>
        <a:bodyPr vert="horz" wrap="square" lIns="38100" tIns="25400" rIns="38100" bIns="254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zh-CN" altLang="en-US" b="1" dirty="0">
              <a:solidFill>
                <a:schemeClr val="dk1"/>
              </a:solidFill>
              <a:latin typeface="华文中宋" panose="02010600040101010101" charset="-122"/>
              <a:ea typeface="华文中宋" panose="02010600040101010101" charset="-122"/>
              <a:cs typeface="华文中宋" panose="02010600040101010101" charset="-122"/>
            </a:rPr>
            <a:t>行政法规</a:t>
          </a:r>
          <a:endParaRPr b="1">
            <a:solidFill>
              <a:schemeClr val="dk1"/>
            </a:solidFill>
          </a:endParaRPr>
        </a:p>
      </dsp:txBody>
      <dsp:txXfrm>
        <a:off x="929998" y="168308"/>
        <a:ext cx="1141339" cy="570670"/>
      </dsp:txXfrm>
    </dsp:sp>
    <dsp:sp modelId="{B56D5300-9C83-497D-A65E-E152774AAA5C}">
      <dsp:nvSpPr>
        <dsp:cNvPr id="9" name="任意多边形 8"/>
        <dsp:cNvSpPr/>
      </dsp:nvSpPr>
      <dsp:spPr bwMode="white">
        <a:xfrm>
          <a:off x="1044132" y="738978"/>
          <a:ext cx="77796" cy="802773"/>
        </a:xfrm>
        <a:custGeom>
          <a:avLst/>
          <a:gdLst/>
          <a:ahLst/>
          <a:cxnLst/>
          <a:pathLst>
            <a:path w="123" h="1264">
              <a:moveTo>
                <a:pt x="0" y="0"/>
              </a:moveTo>
              <a:lnTo>
                <a:pt x="0" y="1264"/>
              </a:lnTo>
              <a:lnTo>
                <a:pt x="123" y="1264"/>
              </a:lnTo>
            </a:path>
          </a:pathLst>
        </a:custGeom>
      </dsp:spPr>
      <dsp:style>
        <a:lnRef idx="2">
          <a:schemeClr val="dk1">
            <a:shade val="60000"/>
          </a:schemeClr>
        </a:lnRef>
        <a:fillRef idx="0">
          <a:schemeClr val="dk1"/>
        </a:fillRef>
        <a:effectRef idx="0">
          <a:scrgbClr r="0" g="0" b="0"/>
        </a:effectRef>
        <a:fontRef idx="minor"/>
      </dsp:style>
      <dsp:txXfrm>
        <a:off x="1044132" y="738978"/>
        <a:ext cx="77796" cy="802773"/>
      </dsp:txXfrm>
    </dsp:sp>
    <dsp:sp modelId="{0868D1ED-A546-46AD-B1E5-08FB07284D67}">
      <dsp:nvSpPr>
        <dsp:cNvPr id="10" name="圆角矩形 9"/>
        <dsp:cNvSpPr/>
      </dsp:nvSpPr>
      <dsp:spPr bwMode="white">
        <a:xfrm>
          <a:off x="1121928" y="1000076"/>
          <a:ext cx="1050945" cy="1083348"/>
        </a:xfrm>
        <a:prstGeom prst="roundRect">
          <a:avLst>
            <a:gd name="adj" fmla="val 10000"/>
          </a:avLst>
        </a:prstGeom>
      </dsp:spPr>
      <dsp:style>
        <a:lnRef idx="1">
          <a:schemeClr val="dk1"/>
        </a:lnRef>
        <a:fillRef idx="1">
          <a:schemeClr val="dk1">
            <a:alpha val="90000"/>
            <a:tint val="40000"/>
          </a:schemeClr>
        </a:fillRef>
        <a:effectRef idx="0">
          <a:scrgbClr r="0" g="0" b="0"/>
        </a:effectRef>
        <a:fontRef idx="minor"/>
      </dsp:style>
      <dsp:txBody>
        <a:bodyPr vert="horz" wrap="square" lIns="22859" tIns="15240" rIns="22859"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200" dirty="0">
              <a:solidFill>
                <a:schemeClr val="dk1"/>
              </a:solidFill>
              <a:latin typeface="华文楷体" panose="02010600040101010101" charset="-122"/>
              <a:ea typeface="华文楷体" panose="02010600040101010101" charset="-122"/>
              <a:cs typeface="华文楷体" panose="02010600040101010101" charset="-122"/>
            </a:rPr>
            <a:t>政府采购法 实施条例  </a:t>
          </a:r>
          <a:r>
            <a:rPr lang="en-US" altLang="zh-CN" sz="1200" dirty="0">
              <a:solidFill>
                <a:schemeClr val="dk1"/>
              </a:solidFill>
              <a:latin typeface="华文楷体" panose="02010600040101010101" charset="-122"/>
              <a:ea typeface="华文楷体" panose="02010600040101010101" charset="-122"/>
              <a:cs typeface="华文楷体" panose="02010600040101010101" charset="-122"/>
            </a:rPr>
            <a:t>(2015</a:t>
          </a:r>
          <a:r>
            <a:rPr lang="zh-CN" altLang="en-US" sz="1200" dirty="0">
              <a:solidFill>
                <a:schemeClr val="dk1"/>
              </a:solidFill>
              <a:latin typeface="华文楷体" panose="02010600040101010101" charset="-122"/>
              <a:ea typeface="华文楷体" panose="02010600040101010101" charset="-122"/>
              <a:cs typeface="华文楷体" panose="02010600040101010101" charset="-122"/>
            </a:rPr>
            <a:t>年</a:t>
          </a:r>
          <a:r>
            <a:rPr lang="en-US" altLang="zh-CN" sz="1200" dirty="0">
              <a:solidFill>
                <a:schemeClr val="dk1"/>
              </a:solidFill>
              <a:latin typeface="华文楷体" panose="02010600040101010101" charset="-122"/>
              <a:ea typeface="华文楷体" panose="02010600040101010101" charset="-122"/>
              <a:cs typeface="华文楷体" panose="02010600040101010101" charset="-122"/>
            </a:rPr>
            <a:t>3</a:t>
          </a:r>
          <a:r>
            <a:rPr lang="zh-CN" altLang="en-US" sz="1200" dirty="0">
              <a:solidFill>
                <a:schemeClr val="dk1"/>
              </a:solidFill>
              <a:latin typeface="华文楷体" panose="02010600040101010101" charset="-122"/>
              <a:ea typeface="华文楷体" panose="02010600040101010101" charset="-122"/>
              <a:cs typeface="华文楷体" panose="02010600040101010101" charset="-122"/>
            </a:rPr>
            <a:t>月</a:t>
          </a:r>
          <a:r>
            <a:rPr lang="en-US" altLang="zh-CN" sz="1200" dirty="0">
              <a:solidFill>
                <a:schemeClr val="dk1"/>
              </a:solidFill>
              <a:latin typeface="华文楷体" panose="02010600040101010101" charset="-122"/>
              <a:ea typeface="华文楷体" panose="02010600040101010101" charset="-122"/>
              <a:cs typeface="华文楷体" panose="02010600040101010101" charset="-122"/>
            </a:rPr>
            <a:t>1</a:t>
          </a:r>
          <a:r>
            <a:rPr lang="zh-CN" altLang="en-US" sz="1200" dirty="0">
              <a:solidFill>
                <a:schemeClr val="dk1"/>
              </a:solidFill>
              <a:latin typeface="华文楷体" panose="02010600040101010101" charset="-122"/>
              <a:ea typeface="华文楷体" panose="02010600040101010101" charset="-122"/>
              <a:cs typeface="华文楷体" panose="02010600040101010101" charset="-122"/>
            </a:rPr>
            <a:t>日起施行</a:t>
          </a:r>
          <a:r>
            <a:rPr lang="en-US" altLang="zh-CN" sz="1200" dirty="0">
              <a:solidFill>
                <a:schemeClr val="dk1"/>
              </a:solidFill>
              <a:latin typeface="华文楷体" panose="02010600040101010101" charset="-122"/>
              <a:ea typeface="华文楷体" panose="02010600040101010101" charset="-122"/>
              <a:cs typeface="华文楷体" panose="02010600040101010101" charset="-122"/>
            </a:rPr>
            <a:t>)</a:t>
          </a:r>
          <a:endParaRPr lang="zh-CN" altLang="en-US" sz="1200" dirty="0">
            <a:solidFill>
              <a:schemeClr val="dk1"/>
            </a:solidFill>
            <a:latin typeface="华文楷体" panose="02010600040101010101" charset="-122"/>
            <a:ea typeface="华文楷体" panose="02010600040101010101" charset="-122"/>
            <a:cs typeface="华文楷体" panose="02010600040101010101" charset="-122"/>
          </a:endParaRPr>
        </a:p>
      </dsp:txBody>
      <dsp:txXfrm>
        <a:off x="1121928" y="1000076"/>
        <a:ext cx="1050945" cy="1083348"/>
      </dsp:txXfrm>
    </dsp:sp>
    <dsp:sp modelId="{4DB567A4-B333-4688-8866-24F39EAEC9AE}">
      <dsp:nvSpPr>
        <dsp:cNvPr id="11" name="圆角矩形 10"/>
        <dsp:cNvSpPr/>
      </dsp:nvSpPr>
      <dsp:spPr bwMode="white">
        <a:xfrm>
          <a:off x="2200731" y="179294"/>
          <a:ext cx="1690643" cy="570670"/>
        </a:xfrm>
        <a:prstGeom prst="roundRect">
          <a:avLst>
            <a:gd name="adj" fmla="val 10000"/>
          </a:avLst>
        </a:prstGeom>
        <a:sp3d prstMaterial="dkEdge">
          <a:bevelT w="8200" h="38100"/>
        </a:sp3d>
      </dsp:spPr>
      <dsp:style>
        <a:lnRef idx="0">
          <a:schemeClr val="dk1">
            <a:shade val="80000"/>
          </a:schemeClr>
        </a:lnRef>
        <a:fillRef idx="2">
          <a:schemeClr val="lt1"/>
        </a:fillRef>
        <a:effectRef idx="1">
          <a:scrgbClr r="0" g="0" b="0"/>
        </a:effectRef>
        <a:fontRef idx="minor">
          <a:schemeClr val="dk1"/>
        </a:fontRef>
      </dsp:style>
      <dsp:txBody>
        <a:bodyPr vert="horz" wrap="square" lIns="38100" tIns="25400" rIns="38100" bIns="254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zh-CN" altLang="en-US" b="1" dirty="0">
              <a:solidFill>
                <a:schemeClr val="dk1"/>
              </a:solidFill>
              <a:latin typeface="华文中宋" panose="02010600040101010101" charset="-122"/>
              <a:ea typeface="华文中宋" panose="02010600040101010101" charset="-122"/>
              <a:cs typeface="华文中宋" panose="02010600040101010101" charset="-122"/>
            </a:rPr>
            <a:t>财政部规章</a:t>
          </a:r>
          <a:endParaRPr b="1">
            <a:solidFill>
              <a:schemeClr val="dk1"/>
            </a:solidFill>
          </a:endParaRPr>
        </a:p>
      </dsp:txBody>
      <dsp:txXfrm>
        <a:off x="2200731" y="179294"/>
        <a:ext cx="1690643" cy="570670"/>
      </dsp:txXfrm>
    </dsp:sp>
    <dsp:sp modelId="{4233DBFC-781A-424D-9461-33D63B7D0247}">
      <dsp:nvSpPr>
        <dsp:cNvPr id="13" name="任意多边形 12"/>
        <dsp:cNvSpPr/>
      </dsp:nvSpPr>
      <dsp:spPr bwMode="white">
        <a:xfrm>
          <a:off x="2369795" y="749963"/>
          <a:ext cx="195489" cy="415048"/>
        </a:xfrm>
        <a:custGeom>
          <a:avLst/>
          <a:gdLst/>
          <a:ahLst/>
          <a:cxnLst/>
          <a:pathLst>
            <a:path w="308" h="654">
              <a:moveTo>
                <a:pt x="0" y="0"/>
              </a:moveTo>
              <a:lnTo>
                <a:pt x="0" y="654"/>
              </a:lnTo>
              <a:lnTo>
                <a:pt x="308" y="654"/>
              </a:lnTo>
            </a:path>
          </a:pathLst>
        </a:custGeom>
      </dsp:spPr>
      <dsp:style>
        <a:lnRef idx="2">
          <a:schemeClr val="dk1">
            <a:shade val="60000"/>
          </a:schemeClr>
        </a:lnRef>
        <a:fillRef idx="0">
          <a:schemeClr val="dk1"/>
        </a:fillRef>
        <a:effectRef idx="0">
          <a:scrgbClr r="0" g="0" b="0"/>
        </a:effectRef>
        <a:fontRef idx="minor"/>
      </dsp:style>
      <dsp:txXfrm>
        <a:off x="2369795" y="749963"/>
        <a:ext cx="195489" cy="415048"/>
      </dsp:txXfrm>
    </dsp:sp>
    <dsp:sp modelId="{3F5417C5-7F6D-4EF7-AB6E-8D706308A59A}">
      <dsp:nvSpPr>
        <dsp:cNvPr id="14" name="圆角矩形 13"/>
        <dsp:cNvSpPr/>
      </dsp:nvSpPr>
      <dsp:spPr bwMode="white">
        <a:xfrm>
          <a:off x="2565284" y="879677"/>
          <a:ext cx="1589283" cy="570670"/>
        </a:xfrm>
        <a:prstGeom prst="roundRect">
          <a:avLst>
            <a:gd name="adj" fmla="val 10000"/>
          </a:avLst>
        </a:prstGeom>
      </dsp:spPr>
      <dsp:style>
        <a:lnRef idx="1">
          <a:schemeClr val="dk1"/>
        </a:lnRef>
        <a:fillRef idx="1">
          <a:schemeClr val="dk1">
            <a:alpha val="90000"/>
            <a:tint val="40000"/>
          </a:schemeClr>
        </a:fillRef>
        <a:effectRef idx="0">
          <a:scrgbClr r="0" g="0" b="0"/>
        </a:effectRef>
        <a:fontRef idx="minor"/>
      </dsp:style>
      <dsp:txBody>
        <a:bodyPr vert="horz" wrap="square" lIns="19050" tIns="12700" rIns="1905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000" dirty="0">
              <a:solidFill>
                <a:schemeClr val="dk1"/>
              </a:solidFill>
              <a:latin typeface="华文楷体" panose="02010600040101010101" charset="-122"/>
              <a:ea typeface="华文楷体" panose="02010600040101010101" charset="-122"/>
            </a:rPr>
            <a:t>政府</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采购非招标采购方式      管理办法（</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sym typeface="+mn-ea"/>
            </a:rPr>
            <a:t>74</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sym typeface="+mn-ea"/>
            </a:rPr>
            <a:t>号令）     </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(2014</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年</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2</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月</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1</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日实施</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a:t>
          </a:r>
          <a:endParaRPr sz="6500">
            <a:solidFill>
              <a:schemeClr val="dk1"/>
            </a:solidFill>
          </a:endParaRPr>
        </a:p>
      </dsp:txBody>
      <dsp:txXfrm>
        <a:off x="2565284" y="879677"/>
        <a:ext cx="1589283" cy="570670"/>
      </dsp:txXfrm>
    </dsp:sp>
    <dsp:sp modelId="{AB0BFACF-2047-4432-A6D8-FF5F92332F7B}">
      <dsp:nvSpPr>
        <dsp:cNvPr id="15" name="任意多边形 14"/>
        <dsp:cNvSpPr/>
      </dsp:nvSpPr>
      <dsp:spPr bwMode="white">
        <a:xfrm>
          <a:off x="2369795" y="749963"/>
          <a:ext cx="195489" cy="1115431"/>
        </a:xfrm>
        <a:custGeom>
          <a:avLst/>
          <a:gdLst/>
          <a:ahLst/>
          <a:cxnLst/>
          <a:pathLst>
            <a:path w="308" h="1757">
              <a:moveTo>
                <a:pt x="0" y="0"/>
              </a:moveTo>
              <a:lnTo>
                <a:pt x="0" y="1757"/>
              </a:lnTo>
              <a:lnTo>
                <a:pt x="308" y="1757"/>
              </a:lnTo>
            </a:path>
          </a:pathLst>
        </a:custGeom>
      </dsp:spPr>
      <dsp:style>
        <a:lnRef idx="2">
          <a:schemeClr val="dk1">
            <a:shade val="60000"/>
          </a:schemeClr>
        </a:lnRef>
        <a:fillRef idx="0">
          <a:schemeClr val="dk1"/>
        </a:fillRef>
        <a:effectRef idx="0">
          <a:scrgbClr r="0" g="0" b="0"/>
        </a:effectRef>
        <a:fontRef idx="minor"/>
      </dsp:style>
      <dsp:txXfrm>
        <a:off x="2369795" y="749963"/>
        <a:ext cx="195489" cy="1115431"/>
      </dsp:txXfrm>
    </dsp:sp>
    <dsp:sp modelId="{A6E96D9F-F959-41E4-89A9-0BDB7AADE728}">
      <dsp:nvSpPr>
        <dsp:cNvPr id="16" name="圆角矩形 15"/>
        <dsp:cNvSpPr/>
      </dsp:nvSpPr>
      <dsp:spPr bwMode="white">
        <a:xfrm>
          <a:off x="2565284" y="1580060"/>
          <a:ext cx="1566657" cy="570670"/>
        </a:xfrm>
        <a:prstGeom prst="roundRect">
          <a:avLst>
            <a:gd name="adj" fmla="val 10000"/>
          </a:avLst>
        </a:prstGeom>
      </dsp:spPr>
      <dsp:style>
        <a:lnRef idx="1">
          <a:schemeClr val="dk1"/>
        </a:lnRef>
        <a:fillRef idx="1">
          <a:schemeClr val="dk1">
            <a:alpha val="90000"/>
            <a:tint val="40000"/>
          </a:schemeClr>
        </a:fillRef>
        <a:effectRef idx="0">
          <a:scrgbClr r="0" g="0" b="0"/>
        </a:effectRef>
        <a:fontRef idx="minor"/>
      </dsp:style>
      <dsp:txBody>
        <a:bodyPr vert="horz" wrap="square" lIns="19050" tIns="12700" rIns="1905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政府采购货物和服务招标投标管理办法（</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sym typeface="+mn-ea"/>
            </a:rPr>
            <a:t>87</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sym typeface="+mn-ea"/>
            </a:rPr>
            <a:t>号令）</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(2017</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年</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10</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月</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1</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日实施</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a:t>
          </a:r>
          <a:endParaRPr>
            <a:solidFill>
              <a:schemeClr val="dk1"/>
            </a:solidFill>
          </a:endParaRPr>
        </a:p>
      </dsp:txBody>
      <dsp:txXfrm>
        <a:off x="2565284" y="1580060"/>
        <a:ext cx="1566657" cy="570670"/>
      </dsp:txXfrm>
    </dsp:sp>
    <dsp:sp modelId="{3E91AB18-ADD9-43DB-BB7E-CCA145184BE6}">
      <dsp:nvSpPr>
        <dsp:cNvPr id="17" name="任意多边形 16"/>
        <dsp:cNvSpPr/>
      </dsp:nvSpPr>
      <dsp:spPr bwMode="white">
        <a:xfrm>
          <a:off x="2369795" y="749963"/>
          <a:ext cx="195489" cy="1819369"/>
        </a:xfrm>
        <a:custGeom>
          <a:avLst/>
          <a:gdLst/>
          <a:ahLst/>
          <a:cxnLst/>
          <a:pathLst>
            <a:path w="308" h="2865">
              <a:moveTo>
                <a:pt x="0" y="0"/>
              </a:moveTo>
              <a:lnTo>
                <a:pt x="0" y="2865"/>
              </a:lnTo>
              <a:lnTo>
                <a:pt x="308" y="2865"/>
              </a:lnTo>
            </a:path>
          </a:pathLst>
        </a:custGeom>
      </dsp:spPr>
      <dsp:style>
        <a:lnRef idx="2">
          <a:schemeClr val="dk1">
            <a:shade val="60000"/>
          </a:schemeClr>
        </a:lnRef>
        <a:fillRef idx="0">
          <a:schemeClr val="dk1"/>
        </a:fillRef>
        <a:effectRef idx="0">
          <a:scrgbClr r="0" g="0" b="0"/>
        </a:effectRef>
        <a:fontRef idx="minor"/>
      </dsp:style>
      <dsp:txXfrm>
        <a:off x="2369795" y="749963"/>
        <a:ext cx="195489" cy="1819369"/>
      </dsp:txXfrm>
    </dsp:sp>
    <dsp:sp modelId="{04E85234-4588-46AF-91EB-2961F915D2A1}">
      <dsp:nvSpPr>
        <dsp:cNvPr id="18" name="圆角矩形 17"/>
        <dsp:cNvSpPr/>
      </dsp:nvSpPr>
      <dsp:spPr bwMode="white">
        <a:xfrm>
          <a:off x="2565284" y="2280437"/>
          <a:ext cx="1633732" cy="577792"/>
        </a:xfrm>
        <a:prstGeom prst="roundRect">
          <a:avLst>
            <a:gd name="adj" fmla="val 10000"/>
          </a:avLst>
        </a:prstGeom>
      </dsp:spPr>
      <dsp:style>
        <a:lnRef idx="1">
          <a:schemeClr val="dk1"/>
        </a:lnRef>
        <a:fillRef idx="1">
          <a:schemeClr val="dk1">
            <a:alpha val="90000"/>
            <a:tint val="40000"/>
          </a:schemeClr>
        </a:fillRef>
        <a:effectRef idx="0">
          <a:scrgbClr r="0" g="0" b="0"/>
        </a:effectRef>
        <a:fontRef idx="minor"/>
      </dsp:style>
      <dsp:txBody>
        <a:bodyPr vert="horz" wrap="square" lIns="19050" tIns="12700" rIns="1905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政府采购质疑和投诉办法（</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94</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号令）                      </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(2018</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年</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3</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月</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1</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日实施</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a:t>
          </a:r>
          <a:endParaRPr sz="6500">
            <a:solidFill>
              <a:schemeClr val="dk1"/>
            </a:solidFill>
          </a:endParaRPr>
        </a:p>
      </dsp:txBody>
      <dsp:txXfrm>
        <a:off x="2565284" y="2280437"/>
        <a:ext cx="1633732" cy="577792"/>
      </dsp:txXfrm>
    </dsp:sp>
    <dsp:sp modelId="{7CC08B65-C4C7-481A-8395-5C78EA4A3247}">
      <dsp:nvSpPr>
        <dsp:cNvPr id="19" name="任意多边形 18"/>
        <dsp:cNvSpPr/>
      </dsp:nvSpPr>
      <dsp:spPr bwMode="white">
        <a:xfrm>
          <a:off x="2369795" y="749963"/>
          <a:ext cx="195489" cy="2574034"/>
        </a:xfrm>
        <a:custGeom>
          <a:avLst/>
          <a:gdLst/>
          <a:ahLst/>
          <a:cxnLst/>
          <a:pathLst>
            <a:path w="308" h="4054">
              <a:moveTo>
                <a:pt x="0" y="0"/>
              </a:moveTo>
              <a:lnTo>
                <a:pt x="0" y="4054"/>
              </a:lnTo>
              <a:lnTo>
                <a:pt x="308" y="4054"/>
              </a:lnTo>
            </a:path>
          </a:pathLst>
        </a:custGeom>
      </dsp:spPr>
      <dsp:style>
        <a:lnRef idx="2">
          <a:schemeClr val="dk1">
            <a:shade val="60000"/>
          </a:schemeClr>
        </a:lnRef>
        <a:fillRef idx="0">
          <a:schemeClr val="dk1"/>
        </a:fillRef>
        <a:effectRef idx="0">
          <a:scrgbClr r="0" g="0" b="0"/>
        </a:effectRef>
        <a:fontRef idx="minor"/>
      </dsp:style>
      <dsp:txXfrm>
        <a:off x="2369795" y="749963"/>
        <a:ext cx="195489" cy="2574034"/>
      </dsp:txXfrm>
    </dsp:sp>
    <dsp:sp modelId="{4C31E1F3-AA47-419E-B39A-42A71E9FE29B}">
      <dsp:nvSpPr>
        <dsp:cNvPr id="20" name="圆角矩形 19"/>
        <dsp:cNvSpPr/>
      </dsp:nvSpPr>
      <dsp:spPr bwMode="white">
        <a:xfrm>
          <a:off x="2565284" y="3038663"/>
          <a:ext cx="1646113" cy="570670"/>
        </a:xfrm>
        <a:prstGeom prst="roundRect">
          <a:avLst>
            <a:gd name="adj" fmla="val 10000"/>
          </a:avLst>
        </a:prstGeom>
      </dsp:spPr>
      <dsp:style>
        <a:lnRef idx="1">
          <a:schemeClr val="dk1"/>
        </a:lnRef>
        <a:fillRef idx="1">
          <a:schemeClr val="dk1">
            <a:alpha val="90000"/>
            <a:tint val="40000"/>
          </a:schemeClr>
        </a:fillRef>
        <a:effectRef idx="0">
          <a:scrgbClr r="0" g="0" b="0"/>
        </a:effectRef>
        <a:fontRef idx="minor"/>
      </dsp:style>
      <dsp:txBody>
        <a:bodyPr vert="horz" wrap="square" lIns="19050" tIns="12700" rIns="1905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000" b="0" i="0" dirty="0">
              <a:solidFill>
                <a:schemeClr val="dk1"/>
              </a:solidFill>
              <a:latin typeface="华文楷体" panose="02010600040101010101" charset="-122"/>
              <a:ea typeface="华文楷体" panose="02010600040101010101" charset="-122"/>
            </a:rPr>
            <a:t>政府采购信息发布管理办法（</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101</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号令）               </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(2020</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年</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3</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月</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1</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rPr>
            <a:t>日实施</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rPr>
            <a:t>)</a:t>
          </a:r>
          <a:endParaRPr lang="zh-CN" altLang="en-US" sz="1000" dirty="0">
            <a:solidFill>
              <a:schemeClr val="dk1"/>
            </a:solidFill>
            <a:latin typeface="华文楷体" panose="02010600040101010101" charset="-122"/>
            <a:ea typeface="华文楷体" panose="02010600040101010101" charset="-122"/>
            <a:cs typeface="华文楷体" panose="02010600040101010101" charset="-122"/>
          </a:endParaRPr>
        </a:p>
      </dsp:txBody>
      <dsp:txXfrm>
        <a:off x="2565284" y="3038663"/>
        <a:ext cx="1646113" cy="570670"/>
      </dsp:txXfrm>
    </dsp:sp>
    <dsp:sp modelId="{CF9BEF9C-973D-4379-A34F-6C72A2CB3644}">
      <dsp:nvSpPr>
        <dsp:cNvPr id="21" name="任意多边形 20"/>
        <dsp:cNvSpPr/>
      </dsp:nvSpPr>
      <dsp:spPr bwMode="white">
        <a:xfrm>
          <a:off x="2369795" y="749963"/>
          <a:ext cx="214791" cy="3287977"/>
        </a:xfrm>
        <a:custGeom>
          <a:avLst/>
          <a:gdLst/>
          <a:ahLst/>
          <a:cxnLst/>
          <a:pathLst>
            <a:path w="338" h="5178">
              <a:moveTo>
                <a:pt x="0" y="0"/>
              </a:moveTo>
              <a:lnTo>
                <a:pt x="0" y="5178"/>
              </a:lnTo>
              <a:lnTo>
                <a:pt x="338" y="5178"/>
              </a:lnTo>
            </a:path>
          </a:pathLst>
        </a:custGeom>
      </dsp:spPr>
      <dsp:style>
        <a:lnRef idx="2">
          <a:schemeClr val="dk1">
            <a:shade val="60000"/>
          </a:schemeClr>
        </a:lnRef>
        <a:fillRef idx="0">
          <a:schemeClr val="dk1"/>
        </a:fillRef>
        <a:effectRef idx="0">
          <a:scrgbClr r="0" g="0" b="0"/>
        </a:effectRef>
        <a:fontRef idx="minor"/>
      </dsp:style>
      <dsp:txXfrm>
        <a:off x="2369795" y="749963"/>
        <a:ext cx="214791" cy="3287977"/>
      </dsp:txXfrm>
    </dsp:sp>
    <dsp:sp modelId="{7F36F7B7-3832-48BF-AAB1-538061C76BBE}">
      <dsp:nvSpPr>
        <dsp:cNvPr id="22" name="圆角矩形 21"/>
        <dsp:cNvSpPr/>
      </dsp:nvSpPr>
      <dsp:spPr bwMode="white">
        <a:xfrm>
          <a:off x="2584586" y="3732021"/>
          <a:ext cx="1579130" cy="611838"/>
        </a:xfrm>
        <a:prstGeom prst="roundRect">
          <a:avLst>
            <a:gd name="adj" fmla="val 10000"/>
          </a:avLst>
        </a:prstGeom>
      </dsp:spPr>
      <dsp:style>
        <a:lnRef idx="1">
          <a:schemeClr val="dk1"/>
        </a:lnRef>
        <a:fillRef idx="1">
          <a:schemeClr val="dk1">
            <a:alpha val="90000"/>
            <a:tint val="40000"/>
          </a:schemeClr>
        </a:fillRef>
        <a:effectRef idx="0">
          <a:scrgbClr r="0" g="0" b="0"/>
        </a:effectRef>
        <a:fontRef idx="minor"/>
      </dsp:style>
      <dsp:txBody>
        <a:bodyPr vert="horz" wrap="square" lIns="19050" tIns="12700" rIns="1905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000" b="0" i="0" dirty="0">
              <a:solidFill>
                <a:schemeClr val="dk1"/>
              </a:solidFill>
              <a:latin typeface="华文楷体" panose="02010600040101010101" charset="-122"/>
              <a:ea typeface="华文楷体" panose="02010600040101010101" charset="-122"/>
            </a:rPr>
            <a:t>政府购买服务管理办法 （</a:t>
          </a:r>
          <a:r>
            <a:rPr lang="en-US" altLang="zh-CN" sz="1000" b="0" i="0" dirty="0">
              <a:solidFill>
                <a:schemeClr val="dk1"/>
              </a:solidFill>
              <a:latin typeface="华文楷体" panose="02010600040101010101" charset="-122"/>
              <a:ea typeface="华文楷体" panose="02010600040101010101" charset="-122"/>
            </a:rPr>
            <a:t>102</a:t>
          </a:r>
          <a:r>
            <a:rPr lang="zh-CN" altLang="en-US" sz="1000" b="0" i="0" dirty="0">
              <a:solidFill>
                <a:schemeClr val="dk1"/>
              </a:solidFill>
              <a:latin typeface="华文楷体" panose="02010600040101010101" charset="-122"/>
              <a:ea typeface="华文楷体" panose="02010600040101010101" charset="-122"/>
            </a:rPr>
            <a:t>号令）                   </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sym typeface="+mn-ea"/>
            </a:rPr>
            <a:t>(2020</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sym typeface="+mn-ea"/>
            </a:rPr>
            <a:t>年</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sym typeface="+mn-ea"/>
            </a:rPr>
            <a:t>3</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sym typeface="+mn-ea"/>
            </a:rPr>
            <a:t>月</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sym typeface="+mn-ea"/>
            </a:rPr>
            <a:t>1</a:t>
          </a:r>
          <a:r>
            <a:rPr lang="zh-CN" altLang="en-US" sz="1000" dirty="0">
              <a:solidFill>
                <a:schemeClr val="dk1"/>
              </a:solidFill>
              <a:latin typeface="华文楷体" panose="02010600040101010101" charset="-122"/>
              <a:ea typeface="华文楷体" panose="02010600040101010101" charset="-122"/>
              <a:cs typeface="华文楷体" panose="02010600040101010101" charset="-122"/>
              <a:sym typeface="+mn-ea"/>
            </a:rPr>
            <a:t>日实施</a:t>
          </a:r>
          <a:r>
            <a:rPr lang="en-US" altLang="zh-CN" sz="1000" dirty="0">
              <a:solidFill>
                <a:schemeClr val="dk1"/>
              </a:solidFill>
              <a:latin typeface="华文楷体" panose="02010600040101010101" charset="-122"/>
              <a:ea typeface="华文楷体" panose="02010600040101010101" charset="-122"/>
              <a:cs typeface="华文楷体" panose="02010600040101010101" charset="-122"/>
              <a:sym typeface="+mn-ea"/>
            </a:rPr>
            <a:t>)</a:t>
          </a:r>
          <a:endParaRPr lang="zh-CN" altLang="en-US" sz="1000" b="0" dirty="0">
            <a:solidFill>
              <a:schemeClr val="dk1"/>
            </a:solidFill>
            <a:latin typeface="华文楷体" panose="02010600040101010101" charset="-122"/>
            <a:ea typeface="华文楷体" panose="02010600040101010101" charset="-122"/>
          </a:endParaRPr>
        </a:p>
      </dsp:txBody>
      <dsp:txXfrm>
        <a:off x="2584586" y="3732021"/>
        <a:ext cx="1579130" cy="611838"/>
      </dsp:txXfrm>
    </dsp:sp>
    <dsp:sp modelId="{0FEB3539-F13A-4CC1-931C-1C18DDF85699}">
      <dsp:nvSpPr>
        <dsp:cNvPr id="23" name="任意多边形 22"/>
        <dsp:cNvSpPr/>
      </dsp:nvSpPr>
      <dsp:spPr bwMode="white">
        <a:xfrm>
          <a:off x="2369795" y="749963"/>
          <a:ext cx="232705" cy="4049718"/>
        </a:xfrm>
        <a:custGeom>
          <a:avLst/>
          <a:gdLst/>
          <a:ahLst/>
          <a:cxnLst/>
          <a:pathLst>
            <a:path w="366" h="6378">
              <a:moveTo>
                <a:pt x="0" y="0"/>
              </a:moveTo>
              <a:lnTo>
                <a:pt x="0" y="6378"/>
              </a:lnTo>
              <a:lnTo>
                <a:pt x="366" y="6378"/>
              </a:lnTo>
            </a:path>
          </a:pathLst>
        </a:custGeom>
      </dsp:spPr>
      <dsp:style>
        <a:lnRef idx="2">
          <a:schemeClr val="dk1">
            <a:shade val="60000"/>
          </a:schemeClr>
        </a:lnRef>
        <a:fillRef idx="0">
          <a:schemeClr val="dk1"/>
        </a:fillRef>
        <a:effectRef idx="0">
          <a:scrgbClr r="0" g="0" b="0"/>
        </a:effectRef>
        <a:fontRef idx="minor"/>
      </dsp:style>
      <dsp:txXfrm>
        <a:off x="2369795" y="749963"/>
        <a:ext cx="232705" cy="4049718"/>
      </dsp:txXfrm>
    </dsp:sp>
    <dsp:sp modelId="{F069D6FC-886E-4435-A8E6-A756F1C8949F}">
      <dsp:nvSpPr>
        <dsp:cNvPr id="24" name="圆角矩形 23"/>
        <dsp:cNvSpPr/>
      </dsp:nvSpPr>
      <dsp:spPr bwMode="white">
        <a:xfrm>
          <a:off x="2602501" y="4462541"/>
          <a:ext cx="1589201" cy="674281"/>
        </a:xfrm>
        <a:prstGeom prst="roundRect">
          <a:avLst>
            <a:gd name="adj" fmla="val 10000"/>
          </a:avLst>
        </a:prstGeom>
      </dsp:spPr>
      <dsp:style>
        <a:lnRef idx="1">
          <a:schemeClr val="dk1"/>
        </a:lnRef>
        <a:fillRef idx="1">
          <a:schemeClr val="dk1">
            <a:alpha val="90000"/>
            <a:tint val="40000"/>
          </a:schemeClr>
        </a:fillRef>
        <a:effectRef idx="0">
          <a:scrgbClr r="0" g="0" b="0"/>
        </a:effectRef>
        <a:fontRef idx="minor"/>
      </dsp:style>
      <dsp:txBody>
        <a:bodyPr vert="horz" wrap="square" lIns="19050" tIns="12700" rIns="1905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defTabSz="444500">
            <a:lnSpc>
              <a:spcPct val="100000"/>
            </a:lnSpc>
            <a:spcBef>
              <a:spcPct val="0"/>
            </a:spcBef>
            <a:spcAft>
              <a:spcPct val="35000"/>
            </a:spcAft>
          </a:pPr>
          <a:r>
            <a:rPr 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政府采购框架协议管理    暂行办法</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a:t>
          </a:r>
          <a:r>
            <a:rPr lang="en-US" alt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110</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号令）    （</a:t>
          </a:r>
          <a:r>
            <a:rPr lang="en-US" alt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2022</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年</a:t>
          </a:r>
          <a:r>
            <a:rPr lang="en-US" alt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3</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月</a:t>
          </a:r>
          <a:r>
            <a:rPr lang="en-US" altLang="zh-CN"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1</a:t>
          </a:r>
          <a:r>
            <a:rPr lang="zh-CN" altLang="en-US" sz="1000" b="0" i="0" kern="1200" dirty="0">
              <a:solidFill>
                <a:srgbClr val="000000">
                  <a:hueOff val="0"/>
                  <a:satOff val="0"/>
                  <a:lumOff val="0"/>
                  <a:alphaOff val="0"/>
                </a:srgbClr>
              </a:solidFill>
              <a:latin typeface="华文楷体" panose="02010600040101010101" charset="-122"/>
              <a:ea typeface="华文楷体" panose="02010600040101010101" charset="-122"/>
              <a:cs typeface="+mn-cs"/>
            </a:rPr>
            <a:t>日实施）</a:t>
          </a:r>
          <a:endParaRPr sz="6500">
            <a:solidFill>
              <a:schemeClr val="dk1"/>
            </a:solidFill>
          </a:endParaRPr>
        </a:p>
      </dsp:txBody>
      <dsp:txXfrm>
        <a:off x="2602501" y="4462541"/>
        <a:ext cx="1589201" cy="674281"/>
      </dsp:txXfrm>
    </dsp:sp>
    <dsp:sp modelId="{4026EB88-D1FB-4585-9695-D75482A3928B}">
      <dsp:nvSpPr>
        <dsp:cNvPr id="25" name="圆角矩形 24"/>
        <dsp:cNvSpPr/>
      </dsp:nvSpPr>
      <dsp:spPr bwMode="white">
        <a:xfrm>
          <a:off x="4188465" y="162322"/>
          <a:ext cx="2572796" cy="570670"/>
        </a:xfrm>
        <a:prstGeom prst="roundRect">
          <a:avLst>
            <a:gd name="adj" fmla="val 10000"/>
          </a:avLst>
        </a:prstGeom>
        <a:sp3d prstMaterial="dkEdge">
          <a:bevelT w="8200" h="38100"/>
        </a:sp3d>
      </dsp:spPr>
      <dsp:style>
        <a:lnRef idx="0">
          <a:schemeClr val="dk1">
            <a:shade val="80000"/>
          </a:schemeClr>
        </a:lnRef>
        <a:fillRef idx="2">
          <a:schemeClr val="lt1"/>
        </a:fillRef>
        <a:effectRef idx="1">
          <a:scrgbClr r="0" g="0" b="0"/>
        </a:effectRef>
        <a:fontRef idx="minor">
          <a:schemeClr val="dk1"/>
        </a:fontRef>
      </dsp:style>
      <dsp:txBody>
        <a:bodyPr vert="horz" wrap="square" lIns="38100" tIns="25400" rIns="38100" bIns="254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zh-CN" altLang="en-US" b="1" dirty="0">
              <a:solidFill>
                <a:schemeClr val="dk1"/>
              </a:solidFill>
              <a:latin typeface="华文中宋" panose="02010600040101010101" charset="-122"/>
              <a:ea typeface="华文中宋" panose="02010600040101010101" charset="-122"/>
              <a:cs typeface="华文中宋" panose="02010600040101010101" charset="-122"/>
            </a:rPr>
            <a:t>规范性文件</a:t>
          </a:r>
          <a:endParaRPr b="1">
            <a:solidFill>
              <a:schemeClr val="dk1"/>
            </a:solidFill>
          </a:endParaRPr>
        </a:p>
      </dsp:txBody>
      <dsp:txXfrm>
        <a:off x="4188465" y="162322"/>
        <a:ext cx="2572796" cy="570670"/>
      </dsp:txXfrm>
    </dsp:sp>
    <dsp:sp modelId="{55BB23DB-5496-4E93-8EFA-6EB169C6B67D}">
      <dsp:nvSpPr>
        <dsp:cNvPr id="27" name="任意多边形 26"/>
        <dsp:cNvSpPr/>
      </dsp:nvSpPr>
      <dsp:spPr bwMode="white">
        <a:xfrm>
          <a:off x="4445744" y="732992"/>
          <a:ext cx="335242" cy="2351998"/>
        </a:xfrm>
        <a:custGeom>
          <a:avLst/>
          <a:gdLst/>
          <a:ahLst/>
          <a:cxnLst/>
          <a:pathLst>
            <a:path w="528" h="3704">
              <a:moveTo>
                <a:pt x="0" y="0"/>
              </a:moveTo>
              <a:lnTo>
                <a:pt x="0" y="3704"/>
              </a:lnTo>
              <a:lnTo>
                <a:pt x="528" y="3704"/>
              </a:lnTo>
            </a:path>
          </a:pathLst>
        </a:custGeom>
      </dsp:spPr>
      <dsp:style>
        <a:lnRef idx="2">
          <a:schemeClr val="dk1">
            <a:shade val="60000"/>
          </a:schemeClr>
        </a:lnRef>
        <a:fillRef idx="0">
          <a:schemeClr val="dk1"/>
        </a:fillRef>
        <a:effectRef idx="0">
          <a:scrgbClr r="0" g="0" b="0"/>
        </a:effectRef>
        <a:fontRef idx="minor"/>
      </dsp:style>
      <dsp:txXfrm>
        <a:off x="4445744" y="732992"/>
        <a:ext cx="335242" cy="2351998"/>
      </dsp:txXfrm>
    </dsp:sp>
    <dsp:sp modelId="{746A6576-94CC-43D8-82C2-D08B4336361A}">
      <dsp:nvSpPr>
        <dsp:cNvPr id="28" name="圆角矩形 27"/>
        <dsp:cNvSpPr/>
      </dsp:nvSpPr>
      <dsp:spPr bwMode="white">
        <a:xfrm>
          <a:off x="4780987" y="940362"/>
          <a:ext cx="3158306" cy="4289257"/>
        </a:xfrm>
        <a:prstGeom prst="roundRect">
          <a:avLst>
            <a:gd name="adj" fmla="val 10000"/>
          </a:avLst>
        </a:prstGeom>
      </dsp:spPr>
      <dsp:style>
        <a:lnRef idx="1">
          <a:schemeClr val="dk1"/>
        </a:lnRef>
        <a:fillRef idx="1">
          <a:schemeClr val="dk1">
            <a:alpha val="90000"/>
            <a:tint val="40000"/>
          </a:schemeClr>
        </a:fillRef>
        <a:effectRef idx="0">
          <a:scrgbClr r="0" g="0" b="0"/>
        </a:effectRef>
        <a:fontRef idx="minor"/>
      </dsp:style>
      <dsp:txBody>
        <a:bodyPr vert="horz" wrap="square" lIns="17145" tIns="11430" rIns="17145"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eaLnBrk="1" fontAlgn="auto" latinLnBrk="0" hangingPunct="1">
            <a:lnSpc>
              <a:spcPts val="1300"/>
            </a:lnSpc>
            <a:spcBef>
              <a:spcPct val="0"/>
            </a:spcBef>
            <a:spcAft>
              <a:spcPts val="0"/>
            </a:spcAft>
          </a:pPr>
          <a:endParaRPr lang="en-US" altLang="zh-CN"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r>
            <a:rPr lang="en-US" altLang="zh-CN" sz="900" b="1" dirty="0">
              <a:solidFill>
                <a:schemeClr val="dk1"/>
              </a:solidFill>
              <a:latin typeface="华文中宋" panose="02010600040101010101" charset="-122"/>
              <a:ea typeface="华文中宋" panose="02010600040101010101" charset="-122"/>
              <a:cs typeface="华文中宋" panose="02010600040101010101" charset="-122"/>
            </a:rPr>
            <a:t>1.</a:t>
          </a:r>
          <a:r>
            <a:rPr lang="zh-CN" altLang="en-US" sz="900" b="1" dirty="0">
              <a:solidFill>
                <a:schemeClr val="dk1"/>
              </a:solidFill>
              <a:latin typeface="华文中宋" panose="02010600040101010101" charset="-122"/>
              <a:ea typeface="华文中宋" panose="02010600040101010101" charset="-122"/>
              <a:cs typeface="华文中宋" panose="02010600040101010101" charset="-122"/>
            </a:rPr>
            <a:t>采购目录及标准</a:t>
          </a:r>
          <a:endParaRPr lang="en-US" altLang="zh-CN"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r>
            <a:rPr lang="en-US" altLang="zh-CN" sz="900" b="1" dirty="0">
              <a:solidFill>
                <a:schemeClr val="dk1"/>
              </a:solidFill>
              <a:latin typeface="华文中宋" panose="02010600040101010101" charset="-122"/>
              <a:ea typeface="华文中宋" panose="02010600040101010101" charset="-122"/>
              <a:cs typeface="华文中宋" panose="02010600040101010101" charset="-122"/>
            </a:rPr>
            <a:t>2.</a:t>
          </a:r>
          <a:r>
            <a:rPr lang="zh-CN" altLang="en-US" sz="900" b="1" dirty="0">
              <a:solidFill>
                <a:schemeClr val="dk1"/>
              </a:solidFill>
              <a:latin typeface="华文中宋" panose="02010600040101010101" charset="-122"/>
              <a:ea typeface="华文中宋" panose="02010600040101010101" charset="-122"/>
              <a:cs typeface="华文中宋" panose="02010600040101010101" charset="-122"/>
            </a:rPr>
            <a:t>采购当事人管理</a:t>
          </a:r>
          <a:r>
            <a:rPr lang="zh-CN" altLang="en-US" sz="900" dirty="0">
              <a:solidFill>
                <a:schemeClr val="dk1"/>
              </a:solidFill>
              <a:latin typeface="华文中宋" panose="02010600040101010101" charset="-122"/>
              <a:ea typeface="华文中宋" panose="02010600040101010101" charset="-122"/>
              <a:cs typeface="华文中宋" panose="02010600040101010101" charset="-122"/>
            </a:rPr>
            <a:t>：</a:t>
          </a:r>
          <a:endParaRPr lang="en-US" altLang="zh-CN"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r>
            <a:rPr lang="zh-CN" altLang="en-US" sz="900" dirty="0">
              <a:solidFill>
                <a:schemeClr val="dk1"/>
              </a:solidFill>
              <a:latin typeface="华文楷体" panose="02010600040101010101" charset="-122"/>
              <a:ea typeface="华文楷体" panose="02010600040101010101" charset="-122"/>
              <a:cs typeface="华文楷体" panose="02010600040101010101" charset="-122"/>
            </a:rPr>
            <a:t>   集中采购机构监督考核管理办法</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endParaRPr>
        </a:p>
        <a:p>
          <a:pPr lvl="0" algn="l" eaLnBrk="1" fontAlgn="auto" latinLnBrk="0" hangingPunct="1">
            <a:lnSpc>
              <a:spcPts val="1300"/>
            </a:lnSpc>
            <a:spcBef>
              <a:spcPct val="0"/>
            </a:spcBef>
            <a:spcAft>
              <a:spcPts val="0"/>
            </a:spcAft>
          </a:pPr>
          <a:r>
            <a:rPr lang="zh-CN" altLang="en-US" sz="900" dirty="0">
              <a:solidFill>
                <a:schemeClr val="dk1"/>
              </a:solidFill>
              <a:latin typeface="华文楷体" panose="02010600040101010101" charset="-122"/>
              <a:ea typeface="华文楷体" panose="02010600040101010101" charset="-122"/>
              <a:cs typeface="华文楷体" panose="02010600040101010101" charset="-122"/>
            </a:rPr>
            <a:t>   评审专家管理办法</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rPr>
            <a:t>财库[2016]198号</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rPr>
            <a:t>)</a:t>
          </a:r>
          <a:endParaRPr lang="zh-CN" altLang="en-US" sz="900" dirty="0">
            <a:solidFill>
              <a:schemeClr val="dk1"/>
            </a:solidFill>
            <a:latin typeface="华文楷体" panose="02010600040101010101" charset="-122"/>
            <a:ea typeface="华文楷体" panose="02010600040101010101" charset="-122"/>
            <a:cs typeface="华文楷体" panose="02010600040101010101" charset="-122"/>
          </a:endParaRPr>
        </a:p>
        <a:p>
          <a:pPr lvl="0" algn="l" eaLnBrk="1" fontAlgn="auto" latinLnBrk="0" hangingPunct="1">
            <a:lnSpc>
              <a:spcPts val="1300"/>
            </a:lnSpc>
            <a:spcBef>
              <a:spcPct val="0"/>
            </a:spcBef>
            <a:spcAft>
              <a:spcPts val="0"/>
            </a:spcAft>
          </a:pPr>
          <a:r>
            <a:rPr lang="zh-CN" altLang="en-US" sz="900" dirty="0">
              <a:solidFill>
                <a:schemeClr val="dk1"/>
              </a:solidFill>
              <a:latin typeface="华文楷体" panose="02010600040101010101" charset="-122"/>
              <a:ea typeface="华文楷体" panose="02010600040101010101" charset="-122"/>
              <a:cs typeface="华文楷体" panose="02010600040101010101" charset="-122"/>
            </a:rPr>
            <a:t>   政府采购代理机构管理暂行办法</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rPr>
            <a:t>财库[2018]2号</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rPr>
            <a:t>)</a:t>
          </a:r>
          <a:endParaRPr lang="zh-CN" altLang="en-US" sz="900" dirty="0">
            <a:solidFill>
              <a:schemeClr val="dk1"/>
            </a:solidFill>
            <a:latin typeface="华文楷体" panose="02010600040101010101" charset="-122"/>
            <a:ea typeface="华文楷体" panose="02010600040101010101" charset="-122"/>
            <a:cs typeface="华文楷体" panose="02010600040101010101" charset="-122"/>
          </a:endParaRPr>
        </a:p>
        <a:p>
          <a:pPr lvl="0" algn="l" eaLnBrk="1" fontAlgn="auto" latinLnBrk="0" hangingPunct="1">
            <a:lnSpc>
              <a:spcPts val="1300"/>
            </a:lnSpc>
            <a:spcBef>
              <a:spcPct val="0"/>
            </a:spcBef>
            <a:spcAft>
              <a:spcPts val="0"/>
            </a:spcAft>
          </a:pPr>
          <a:r>
            <a:rPr lang="en-US" altLang="zh-CN" sz="900" b="1" dirty="0">
              <a:solidFill>
                <a:schemeClr val="dk1"/>
              </a:solidFill>
              <a:latin typeface="华文中宋" panose="02010600040101010101" charset="-122"/>
              <a:ea typeface="华文中宋" panose="02010600040101010101" charset="-122"/>
              <a:cs typeface="华文中宋" panose="02010600040101010101" charset="-122"/>
            </a:rPr>
            <a:t>3.</a:t>
          </a:r>
          <a:r>
            <a:rPr lang="zh-CN" altLang="en-US" sz="900" b="1" dirty="0">
              <a:solidFill>
                <a:schemeClr val="dk1"/>
              </a:solidFill>
              <a:latin typeface="华文中宋" panose="02010600040101010101" charset="-122"/>
              <a:ea typeface="华文中宋" panose="02010600040101010101" charset="-122"/>
              <a:cs typeface="华文中宋" panose="02010600040101010101" charset="-122"/>
            </a:rPr>
            <a:t>规范采购活动和程序</a:t>
          </a:r>
          <a:r>
            <a:rPr lang="en-US" altLang="zh-CN" sz="900" b="1" dirty="0">
              <a:solidFill>
                <a:schemeClr val="dk1"/>
              </a:solidFill>
              <a:latin typeface="华文中宋" panose="02010600040101010101" charset="-122"/>
              <a:ea typeface="华文中宋" panose="02010600040101010101" charset="-122"/>
              <a:cs typeface="华文中宋" panose="02010600040101010101" charset="-122"/>
            </a:rPr>
            <a:t>:</a:t>
          </a:r>
          <a:endParaRPr lang="en-US" altLang="zh-CN"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rPr>
            <a:t> </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 政府采购竞争性磋商管理暂行办法(财库[2014]214</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  加强采购需求履约验收管理意见(财</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库</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[2016]205号)</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rPr>
            <a:t> 加强内部控制管理指导意见(财库[2016]99)</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rPr>
            <a:t> 使用和查询信用记录(财库[2016]125号)</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促进政府采购公平竞争优化营商环境(财库[2019]38号)</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 </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endParaRPr>
        </a:p>
        <a:p>
          <a:pPr lvl="0" algn="l" eaLnBrk="1" fontAlgn="auto" latinLnBrk="0" hangingPunct="1">
            <a:lnSpc>
              <a:spcPts val="1300"/>
            </a:lnSpc>
            <a:spcBef>
              <a:spcPct val="0"/>
            </a:spcBef>
            <a:spcAft>
              <a:spcPts val="0"/>
            </a:spcAft>
          </a:pPr>
          <a:r>
            <a:rPr lang="zh-CN"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zh-CN" sz="900" dirty="0">
              <a:solidFill>
                <a:schemeClr val="dk1"/>
              </a:solidFill>
              <a:latin typeface="华文楷体" panose="02010600040101010101" charset="-122"/>
              <a:ea typeface="华文楷体" panose="02010600040101010101" charset="-122"/>
              <a:cs typeface="华文楷体" panose="02010600040101010101" charset="-122"/>
              <a:sym typeface="+mn-ea"/>
            </a:rPr>
            <a:t>开展政府采购意向公开工作的通知</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sz="900" dirty="0">
              <a:solidFill>
                <a:schemeClr val="dk1"/>
              </a:solidFill>
              <a:latin typeface="华文楷体" panose="02010600040101010101" charset="-122"/>
              <a:ea typeface="华文楷体" panose="02010600040101010101" charset="-122"/>
              <a:cs typeface="华文楷体" panose="02010600040101010101" charset="-122"/>
              <a:sym typeface="+mn-ea"/>
            </a:rPr>
            <a:t>财库[2020]10号</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sz="900" dirty="0">
              <a:solidFill>
                <a:schemeClr val="dk1"/>
              </a:solidFill>
              <a:latin typeface="华文楷体" panose="02010600040101010101" charset="-122"/>
              <a:ea typeface="华文楷体" panose="02010600040101010101" charset="-122"/>
              <a:cs typeface="华文楷体" panose="02010600040101010101" charset="-122"/>
            </a:rPr>
            <a:t> </a:t>
          </a:r>
          <a:endParaRPr lang="zh-CN" sz="900" dirty="0">
            <a:solidFill>
              <a:schemeClr val="dk1"/>
            </a:solidFill>
            <a:latin typeface="华文楷体" panose="02010600040101010101" charset="-122"/>
            <a:ea typeface="华文楷体" panose="02010600040101010101" charset="-122"/>
            <a:cs typeface="华文楷体" panose="02010600040101010101" charset="-122"/>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政府采购公告和公示信息</a:t>
          </a:r>
          <a:r>
            <a:rPr lang="zh-CN" sz="900" dirty="0">
              <a:solidFill>
                <a:schemeClr val="dk1"/>
              </a:solidFill>
              <a:latin typeface="华文楷体" panose="02010600040101010101" charset="-122"/>
              <a:ea typeface="华文楷体" panose="02010600040101010101" charset="-122"/>
              <a:cs typeface="华文楷体" panose="02010600040101010101" charset="-122"/>
              <a:sym typeface="+mn-ea"/>
            </a:rPr>
            <a:t>格式规范</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sz="900" dirty="0">
              <a:solidFill>
                <a:schemeClr val="dk1"/>
              </a:solidFill>
              <a:latin typeface="华文楷体" panose="02010600040101010101" charset="-122"/>
              <a:ea typeface="华文楷体" panose="02010600040101010101" charset="-122"/>
              <a:cs typeface="华文楷体" panose="02010600040101010101" charset="-122"/>
              <a:sym typeface="+mn-ea"/>
            </a:rPr>
            <a:t>财办库</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2020]</a:t>
          </a:r>
          <a:r>
            <a:rPr lang="zh-CN" sz="900" dirty="0">
              <a:solidFill>
                <a:schemeClr val="dk1"/>
              </a:solidFill>
              <a:latin typeface="华文楷体" panose="02010600040101010101" charset="-122"/>
              <a:ea typeface="华文楷体" panose="02010600040101010101" charset="-122"/>
              <a:cs typeface="华文楷体" panose="02010600040101010101" charset="-122"/>
              <a:sym typeface="+mn-ea"/>
            </a:rPr>
            <a:t>50号</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政府采购</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需求管理</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办法</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财库</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2021</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22号</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endParaRPr lang="zh-CN" sz="900" dirty="0">
            <a:solidFill>
              <a:schemeClr val="dk1"/>
            </a:solidFill>
            <a:latin typeface="华文楷体" panose="02010600040101010101" charset="-122"/>
            <a:ea typeface="华文楷体" panose="02010600040101010101" charset="-122"/>
            <a:cs typeface="华文楷体" panose="02010600040101010101" charset="-122"/>
          </a:endParaRPr>
        </a:p>
        <a:p>
          <a:pPr lvl="0" algn="l" eaLnBrk="1" fontAlgn="auto" latinLnBrk="0" hangingPunct="1">
            <a:lnSpc>
              <a:spcPts val="1300"/>
            </a:lnSpc>
            <a:spcBef>
              <a:spcPct val="0"/>
            </a:spcBef>
            <a:spcAft>
              <a:spcPts val="0"/>
            </a:spcAft>
          </a:pPr>
          <a:r>
            <a:rPr lang="en-US" altLang="zh-CN" sz="900" b="1" dirty="0">
              <a:solidFill>
                <a:schemeClr val="dk1"/>
              </a:solidFill>
              <a:latin typeface="华文中宋" panose="02010600040101010101" charset="-122"/>
              <a:ea typeface="华文中宋" panose="02010600040101010101" charset="-122"/>
              <a:cs typeface="华文中宋" panose="02010600040101010101" charset="-122"/>
            </a:rPr>
            <a:t>4.</a:t>
          </a:r>
          <a:r>
            <a:rPr lang="zh-CN" altLang="en-US" sz="900" b="1" dirty="0">
              <a:solidFill>
                <a:schemeClr val="dk1"/>
              </a:solidFill>
              <a:latin typeface="华文中宋" panose="02010600040101010101" charset="-122"/>
              <a:ea typeface="华文中宋" panose="02010600040101010101" charset="-122"/>
              <a:cs typeface="华文中宋" panose="02010600040101010101" charset="-122"/>
            </a:rPr>
            <a:t>采购政策：</a:t>
          </a:r>
          <a:endParaRPr lang="en-US" altLang="zh-CN"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rPr>
            <a:t> </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rPr>
            <a:t>中小企业、节能产品、环境标志产品、进口产品等  </a:t>
          </a:r>
          <a:endParaRPr lang="zh-CN" altLang="en-US" sz="900" dirty="0">
            <a:solidFill>
              <a:schemeClr val="dk1"/>
            </a:solidFill>
            <a:latin typeface="华文中宋" panose="02010600040101010101" charset="-122"/>
            <a:ea typeface="华文中宋" panose="02010600040101010101" charset="-122"/>
            <a:cs typeface="华文中宋" panose="02010600040101010101" charset="-122"/>
          </a:endParaRPr>
        </a:p>
        <a:p>
          <a:pPr lvl="0" algn="l" eaLnBrk="1" fontAlgn="auto" latinLnBrk="0" hangingPunct="1">
            <a:lnSpc>
              <a:spcPts val="1300"/>
            </a:lnSpc>
            <a:spcBef>
              <a:spcPct val="0"/>
            </a:spcBef>
            <a:spcAft>
              <a:spcPts val="0"/>
            </a:spcAft>
          </a:pP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政府采购进口产品管理办法</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财库[2007]119号 </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政府采购促进中小企业发展管理办法</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财库</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[2020]46</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号</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关于进一步加大政府采购支持中小企业力度的通知</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财库</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[2022]19</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号</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促进残疾人就业政府采购政策</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财库[2017]141号</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运用政府采购政策支持脱贫攻坚(财库[2019]27号)</a:t>
          </a: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 </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政府采购贫困地区农副产品实施方案</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r>
            <a:rPr lang="zh-CN" altLang="en-US" sz="900" dirty="0">
              <a:solidFill>
                <a:schemeClr val="dk1"/>
              </a:solidFill>
              <a:latin typeface="华文楷体" panose="02010600040101010101" charset="-122"/>
              <a:ea typeface="华文楷体" panose="02010600040101010101" charset="-122"/>
              <a:cs typeface="华文楷体" panose="02010600040101010101" charset="-122"/>
              <a:sym typeface="+mn-ea"/>
            </a:rPr>
            <a:t>财库[2019]41号</a:t>
          </a: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a:t>
          </a:r>
          <a:endParaRPr lang="zh-CN" altLang="zh-CN" sz="9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endPar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endParaRPr>
        </a:p>
        <a:p>
          <a:pPr lvl="0" algn="l" eaLnBrk="1" fontAlgn="auto" latinLnBrk="0" hangingPunct="1">
            <a:lnSpc>
              <a:spcPts val="1300"/>
            </a:lnSpc>
            <a:spcBef>
              <a:spcPct val="0"/>
            </a:spcBef>
            <a:spcAft>
              <a:spcPts val="0"/>
            </a:spcAft>
          </a:pPr>
          <a:r>
            <a:rPr lang="en-US" altLang="zh-CN" sz="900" dirty="0">
              <a:solidFill>
                <a:schemeClr val="dk1"/>
              </a:solidFill>
              <a:latin typeface="华文楷体" panose="02010600040101010101" charset="-122"/>
              <a:ea typeface="华文楷体" panose="02010600040101010101" charset="-122"/>
              <a:cs typeface="华文楷体" panose="02010600040101010101" charset="-122"/>
              <a:sym typeface="+mn-ea"/>
            </a:rPr>
            <a:t> </a:t>
          </a:r>
          <a:endParaRPr sz="6500">
            <a:solidFill>
              <a:schemeClr val="dk1"/>
            </a:solidFill>
          </a:endParaRPr>
        </a:p>
      </dsp:txBody>
      <dsp:txXfrm>
        <a:off x="4780987" y="940362"/>
        <a:ext cx="3158306" cy="4289257"/>
      </dsp:txXfrm>
    </dsp:sp>
    <dsp:sp modelId="{96437CDA-B679-4039-B329-524D16A5C23F}">
      <dsp:nvSpPr>
        <dsp:cNvPr id="4" name="圆角矩形 3" hidden="1"/>
        <dsp:cNvSpPr/>
      </dsp:nvSpPr>
      <dsp:spPr>
        <a:xfrm>
          <a:off x="0" y="179602"/>
          <a:ext cx="169430" cy="570670"/>
        </a:xfrm>
        <a:prstGeom prst="roundRect">
          <a:avLst>
            <a:gd name="adj" fmla="val 10000"/>
          </a:avLst>
        </a:prstGeom>
      </dsp:spPr>
      <dsp:txXfrm>
        <a:off x="0" y="179602"/>
        <a:ext cx="169430" cy="570670"/>
      </dsp:txXfrm>
    </dsp:sp>
    <dsp:sp modelId="{4D90A84F-19AC-4091-A25C-A4C46E437706}">
      <dsp:nvSpPr>
        <dsp:cNvPr id="8" name="圆角矩形 7" hidden="1"/>
        <dsp:cNvSpPr/>
      </dsp:nvSpPr>
      <dsp:spPr>
        <a:xfrm>
          <a:off x="929998" y="168308"/>
          <a:ext cx="228268" cy="570670"/>
        </a:xfrm>
        <a:prstGeom prst="roundRect">
          <a:avLst>
            <a:gd name="adj" fmla="val 10000"/>
          </a:avLst>
        </a:prstGeom>
      </dsp:spPr>
      <dsp:txXfrm>
        <a:off x="929998" y="168308"/>
        <a:ext cx="228268" cy="570670"/>
      </dsp:txXfrm>
    </dsp:sp>
    <dsp:sp modelId="{4CC46A85-FD7B-476E-BF35-874BC2742118}">
      <dsp:nvSpPr>
        <dsp:cNvPr id="12" name="圆角矩形 11" hidden="1"/>
        <dsp:cNvSpPr/>
      </dsp:nvSpPr>
      <dsp:spPr>
        <a:xfrm>
          <a:off x="2200731" y="179294"/>
          <a:ext cx="338129" cy="570670"/>
        </a:xfrm>
        <a:prstGeom prst="roundRect">
          <a:avLst>
            <a:gd name="adj" fmla="val 10000"/>
          </a:avLst>
        </a:prstGeom>
      </dsp:spPr>
      <dsp:txXfrm>
        <a:off x="2200731" y="179294"/>
        <a:ext cx="338129" cy="570670"/>
      </dsp:txXfrm>
    </dsp:sp>
    <dsp:sp modelId="{9DC8F181-8C71-49DC-AF2B-B091B21FEED6}">
      <dsp:nvSpPr>
        <dsp:cNvPr id="26" name="圆角矩形 25" hidden="1"/>
        <dsp:cNvSpPr/>
      </dsp:nvSpPr>
      <dsp:spPr>
        <a:xfrm>
          <a:off x="4188465" y="162322"/>
          <a:ext cx="514559" cy="570670"/>
        </a:xfrm>
        <a:prstGeom prst="roundRect">
          <a:avLst>
            <a:gd name="adj" fmla="val 10000"/>
          </a:avLst>
        </a:prstGeom>
      </dsp:spPr>
      <dsp:txXfrm>
        <a:off x="4188465" y="162322"/>
        <a:ext cx="514559" cy="5706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1">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rSet qsTypeId="urn:microsoft.com/office/officeart/2005/8/quickstyle/simple5"/>
        </dgm:pt>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linDir" val="fromT"/>
              <dgm:param type="chAlign" val="l"/>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srcNode" val="rootConnector"/>
                        <dgm:param type="dim" val="1D"/>
                        <dgm:param type="endSty" val="noArr"/>
                        <dgm:param type="connRout" val="bend"/>
                        <dgm:param type="begPts" val="bCtr"/>
                        <dgm:param type="endPts" val="midL"/>
                      </dgm:alg>
                    </dgm:if>
                    <dgm:else name="Name16">
                      <dgm:alg type="conn">
                        <dgm:param type="srcNode" val="rootConnector"/>
                        <dgm:param type="dim" val="1D"/>
                        <dgm:param type="endSty" val="noArr"/>
                        <dgm:param type="connRout" val="bend"/>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1">
  <dgm:title val=""/>
  <dgm:desc val=""/>
  <dgm:catLst>
    <dgm:cat type="simple" pri="103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20484" name="幻灯片图像占位符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20485"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幻灯片图像占位符 1"/>
          <p:cNvSpPr>
            <a:spLocks noGrp="1" noRot="1"/>
          </p:cNvSpPr>
          <p:nvPr>
            <p:ph type="sldImg"/>
          </p:nvPr>
        </p:nvSpPr>
        <p:spPr/>
      </p:sp>
      <p:sp>
        <p:nvSpPr>
          <p:cNvPr id="22530" name="文本占位符 2"/>
          <p:cNvSpPr>
            <a:spLocks noGrp="1"/>
          </p:cNvSpPr>
          <p:nvPr>
            <p:ph type="body"/>
          </p:nvPr>
        </p:nvSpPr>
        <p:spPr/>
        <p:txBody>
          <a:bodyPr lIns="91440" tIns="45720" rIns="91440" bIns="45720" anchor="t"/>
          <a:p>
            <a:pPr lvl="0"/>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文本占位符 2"/>
          <p:cNvSpPr>
            <a:spLocks noGrp="1"/>
          </p:cNvSpPr>
          <p:nvPr>
            <p:ph type="body"/>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noTextEdit="1"/>
          </p:cNvSpPr>
          <p:nvPr>
            <p:ph type="sldImg"/>
          </p:nvPr>
        </p:nvSpPr>
        <p:spPr/>
      </p:sp>
      <p:sp>
        <p:nvSpPr>
          <p:cNvPr id="67586" name="备注占位符 2"/>
          <p:cNvSpPr>
            <a:spLocks noGrp="1"/>
          </p:cNvSpPr>
          <p:nvPr>
            <p:ph type="body"/>
          </p:nvPr>
        </p:nvSpPr>
        <p:spPr/>
        <p:txBody>
          <a:bodyPr lIns="91440" tIns="45720" rIns="91440" bIns="45720" anchor="t"/>
          <a:lstStyle/>
          <a:p>
            <a:pPr lvl="0"/>
            <a:r>
              <a:rPr lang="en-US" altLang="zh-CN"/>
              <a:t>P9</a:t>
            </a:r>
            <a:endParaRPr lang="zh-CN" altLang="en-US"/>
          </a:p>
        </p:txBody>
      </p:sp>
      <p:sp>
        <p:nvSpPr>
          <p:cNvPr id="67587" name="灯片编号占位符 3"/>
          <p:cNvSpPr>
            <a:spLocks noGrp="1"/>
          </p:cNvSpPr>
          <p:nvPr>
            <p:ph type="sldNum" sz="quarter"/>
          </p:nvPr>
        </p:nvSpPr>
        <p:spPr>
          <a:xfrm>
            <a:off x="3884613" y="8685213"/>
            <a:ext cx="2971800" cy="458787"/>
          </a:xfrm>
          <a:prstGeom prst="rect">
            <a:avLst/>
          </a:prstGeom>
          <a:noFill/>
          <a:ln w="9525">
            <a:noFill/>
          </a:ln>
        </p:spPr>
        <p:txBody>
          <a:bodyPr lIns="91440" tIns="45720" rIns="91440" bIns="45720" anchor="b"/>
          <a:lstStyle/>
          <a:p>
            <a:pPr lvl="0" indent="0" algn="r"/>
            <a:fld id="{9A0DB2DC-4C9A-4742-B13C-FB6460FD3503}" type="slidenum">
              <a:rPr lang="en-US" altLang="zh-CN" sz="1200">
                <a:latin typeface="Arial" panose="020B0604020202020204" pitchFamily="34" charset="0"/>
                <a:ea typeface="宋体" panose="02010600030101010101" pitchFamily="2" charset="-122"/>
              </a:rPr>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7" name="幻灯片图像占位符 1"/>
          <p:cNvSpPr>
            <a:spLocks noGrp="1" noRot="1" noChangeAspect="1" noTextEdit="1"/>
          </p:cNvSpPr>
          <p:nvPr>
            <p:ph type="sldImg"/>
          </p:nvPr>
        </p:nvSpPr>
        <p:spPr/>
      </p:sp>
      <p:sp>
        <p:nvSpPr>
          <p:cNvPr id="75778" name="备注占位符 2"/>
          <p:cNvSpPr>
            <a:spLocks noGrp="1"/>
          </p:cNvSpPr>
          <p:nvPr>
            <p:ph type="body"/>
          </p:nvPr>
        </p:nvSpPr>
        <p:spPr/>
        <p:txBody>
          <a:bodyPr lIns="91440" tIns="45720" rIns="91440" bIns="45720" anchor="t"/>
          <a:p>
            <a:pPr lvl="0"/>
            <a:r>
              <a:rPr lang="en-US" altLang="zh-CN"/>
              <a:t>P9</a:t>
            </a:r>
            <a:endParaRPr lang="zh-CN" altLang="en-US"/>
          </a:p>
        </p:txBody>
      </p:sp>
      <p:sp>
        <p:nvSpPr>
          <p:cNvPr id="75779" name="灯片编号占位符 3"/>
          <p:cNvSpPr>
            <a:spLocks noGrp="1"/>
          </p:cNvSpPr>
          <p:nvPr>
            <p:ph type="sldNum" sz="quarter"/>
          </p:nvPr>
        </p:nvSpPr>
        <p:spPr>
          <a:xfrm>
            <a:off x="3884613" y="8685213"/>
            <a:ext cx="2971800" cy="458787"/>
          </a:xfrm>
          <a:prstGeom prst="rect">
            <a:avLst/>
          </a:prstGeom>
          <a:noFill/>
          <a:ln w="9525">
            <a:noFill/>
          </a:ln>
        </p:spPr>
        <p:txBody>
          <a:bodyPr lIns="91440" tIns="45720" rIns="91440" bIns="45720" anchor="b"/>
          <a:p>
            <a:pPr lvl="0" indent="0" algn="r"/>
            <a:fld id="{9A0DB2DC-4C9A-4742-B13C-FB6460FD3503}" type="slidenum">
              <a:rPr lang="en-US" altLang="zh-CN" sz="1200">
                <a:latin typeface="Arial" panose="020B0604020202020204" pitchFamily="34" charset="0"/>
                <a:ea typeface="宋体" panose="02010600030101010101" pitchFamily="2" charset="-122"/>
              </a:rPr>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p:sp>
      <p:sp>
        <p:nvSpPr>
          <p:cNvPr id="75778" name="备注占位符 2"/>
          <p:cNvSpPr>
            <a:spLocks noGrp="1"/>
          </p:cNvSpPr>
          <p:nvPr>
            <p:ph type="body"/>
          </p:nvPr>
        </p:nvSpPr>
        <p:spPr/>
        <p:txBody>
          <a:bodyPr lIns="91440" tIns="45720" rIns="91440" bIns="45720" anchor="t"/>
          <a:lstStyle/>
          <a:p>
            <a:pPr lvl="0"/>
            <a:r>
              <a:rPr lang="en-US" altLang="zh-CN"/>
              <a:t>P9</a:t>
            </a:r>
            <a:endParaRPr lang="zh-CN" altLang="en-US"/>
          </a:p>
        </p:txBody>
      </p:sp>
      <p:sp>
        <p:nvSpPr>
          <p:cNvPr id="75779" name="灯片编号占位符 3"/>
          <p:cNvSpPr>
            <a:spLocks noGrp="1"/>
          </p:cNvSpPr>
          <p:nvPr>
            <p:ph type="sldNum" sz="quarter"/>
          </p:nvPr>
        </p:nvSpPr>
        <p:spPr>
          <a:xfrm>
            <a:off x="3884613" y="8685213"/>
            <a:ext cx="2971800" cy="458787"/>
          </a:xfrm>
          <a:prstGeom prst="rect">
            <a:avLst/>
          </a:prstGeom>
          <a:noFill/>
          <a:ln w="9525">
            <a:noFill/>
          </a:ln>
        </p:spPr>
        <p:txBody>
          <a:bodyPr lIns="91440" tIns="45720" rIns="91440" bIns="45720" anchor="b"/>
          <a:lstStyle/>
          <a:p>
            <a:pPr lvl="0" indent="0" algn="r"/>
            <a:fld id="{9A0DB2DC-4C9A-4742-B13C-FB6460FD3503}" type="slidenum">
              <a:rPr lang="en-US" altLang="zh-CN" sz="1200">
                <a:latin typeface="Arial" panose="020B0604020202020204" pitchFamily="34" charset="0"/>
                <a:ea typeface="宋体" panose="02010600030101010101" pitchFamily="2" charset="-122"/>
              </a:rPr>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7" name="幻灯片图像占位符 1"/>
          <p:cNvSpPr>
            <a:spLocks noGrp="1" noRot="1" noChangeAspect="1" noTextEdit="1"/>
          </p:cNvSpPr>
          <p:nvPr>
            <p:ph type="sldImg"/>
          </p:nvPr>
        </p:nvSpPr>
        <p:spPr/>
      </p:sp>
      <p:sp>
        <p:nvSpPr>
          <p:cNvPr id="80898" name="备注占位符 2"/>
          <p:cNvSpPr>
            <a:spLocks noGrp="1"/>
          </p:cNvSpPr>
          <p:nvPr>
            <p:ph type="body"/>
          </p:nvPr>
        </p:nvSpPr>
        <p:spPr/>
        <p:txBody>
          <a:bodyPr lIns="91440" tIns="45720" rIns="91440" bIns="45720" anchor="t"/>
          <a:p>
            <a:pPr lvl="0"/>
            <a:r>
              <a:rPr lang="en-US" altLang="zh-CN"/>
              <a:t>P9</a:t>
            </a:r>
            <a:endParaRPr lang="zh-CN" altLang="en-US"/>
          </a:p>
        </p:txBody>
      </p:sp>
      <p:sp>
        <p:nvSpPr>
          <p:cNvPr id="80899" name="灯片编号占位符 3"/>
          <p:cNvSpPr>
            <a:spLocks noGrp="1"/>
          </p:cNvSpPr>
          <p:nvPr>
            <p:ph type="sldNum" sz="quarter"/>
          </p:nvPr>
        </p:nvSpPr>
        <p:spPr>
          <a:xfrm>
            <a:off x="3884613" y="8685213"/>
            <a:ext cx="2971800" cy="458787"/>
          </a:xfrm>
          <a:prstGeom prst="rect">
            <a:avLst/>
          </a:prstGeom>
          <a:noFill/>
          <a:ln w="9525">
            <a:noFill/>
          </a:ln>
        </p:spPr>
        <p:txBody>
          <a:bodyPr lIns="91440" tIns="45720" rIns="91440" bIns="45720" anchor="b"/>
          <a:p>
            <a:pPr lvl="0" indent="0" algn="r"/>
            <a:fld id="{9A0DB2DC-4C9A-4742-B13C-FB6460FD3503}" type="slidenum">
              <a:rPr lang="en-US" altLang="zh-CN" sz="1200">
                <a:latin typeface="Arial" panose="020B0604020202020204" pitchFamily="34" charset="0"/>
                <a:ea typeface="宋体" panose="02010600030101010101" pitchFamily="2" charset="-122"/>
              </a:rPr>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7393" name="幻灯片图像占位符 1"/>
          <p:cNvSpPr>
            <a:spLocks noGrp="1" noRot="1" noChangeAspect="1" noTextEdit="1"/>
          </p:cNvSpPr>
          <p:nvPr>
            <p:ph type="sldImg"/>
          </p:nvPr>
        </p:nvSpPr>
        <p:spPr/>
      </p:sp>
      <p:sp>
        <p:nvSpPr>
          <p:cNvPr id="187394" name="备注占位符 2"/>
          <p:cNvSpPr>
            <a:spLocks noGrp="1"/>
          </p:cNvSpPr>
          <p:nvPr>
            <p:ph type="body"/>
          </p:nvPr>
        </p:nvSpPr>
        <p:spPr/>
        <p:txBody>
          <a:bodyPr lIns="91440" tIns="45720" rIns="91440" bIns="45720" anchor="t"/>
          <a:p>
            <a:pPr lvl="0"/>
            <a:r>
              <a:rPr lang="en-US" altLang="zh-CN"/>
              <a:t>P9</a:t>
            </a:r>
            <a:endParaRPr lang="zh-CN" altLang="en-US"/>
          </a:p>
        </p:txBody>
      </p:sp>
      <p:sp>
        <p:nvSpPr>
          <p:cNvPr id="187395" name="灯片编号占位符 3"/>
          <p:cNvSpPr>
            <a:spLocks noGrp="1"/>
          </p:cNvSpPr>
          <p:nvPr>
            <p:ph type="sldNum" sz="quarter"/>
          </p:nvPr>
        </p:nvSpPr>
        <p:spPr>
          <a:xfrm>
            <a:off x="3884613" y="8685213"/>
            <a:ext cx="2971800" cy="458787"/>
          </a:xfrm>
          <a:prstGeom prst="rect">
            <a:avLst/>
          </a:prstGeom>
          <a:noFill/>
          <a:ln w="9525">
            <a:noFill/>
          </a:ln>
        </p:spPr>
        <p:txBody>
          <a:bodyPr lIns="91440" tIns="45720" rIns="91440" bIns="45720" anchor="b"/>
          <a:p>
            <a:pPr lvl="0" indent="0" algn="r"/>
            <a:fld id="{9A0DB2DC-4C9A-4742-B13C-FB6460FD3503}" type="slidenum">
              <a:rPr lang="en-US" altLang="zh-CN" sz="1200">
                <a:latin typeface="Arial" panose="020B0604020202020204" pitchFamily="34" charset="0"/>
                <a:ea typeface="宋体" panose="02010600030101010101" pitchFamily="2" charset="-122"/>
              </a:rPr>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文本占位符 2"/>
          <p:cNvSpPr>
            <a:spLocks noGrp="1"/>
          </p:cNvSpPr>
          <p:nvPr>
            <p:ph type="body"/>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p:cNvSpPr>
          <p:nvPr>
            <p:ph type="sldImg"/>
          </p:nvPr>
        </p:nvSpPr>
        <p:spPr/>
      </p:sp>
      <p:sp>
        <p:nvSpPr>
          <p:cNvPr id="43010" name="文本占位符 2"/>
          <p:cNvSpPr>
            <a:spLocks noGrp="1"/>
          </p:cNvSpPr>
          <p:nvPr>
            <p:ph type="body"/>
          </p:nvPr>
        </p:nvSpPr>
        <p:spPr/>
        <p:txBody>
          <a:bodyPr lIns="91440" tIns="45720" rIns="91440" bIns="45720" anchor="t"/>
          <a:lstStyle/>
          <a:p>
            <a:pPr lvl="0"/>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幻灯片图像占位符 1"/>
          <p:cNvSpPr>
            <a:spLocks noGrp="1" noRot="1" noChangeAspect="1"/>
          </p:cNvSpPr>
          <p:nvPr>
            <p:ph type="sldImg"/>
          </p:nvPr>
        </p:nvSpPr>
        <p:spPr/>
      </p:sp>
      <p:sp>
        <p:nvSpPr>
          <p:cNvPr id="144386" name="文本占位符 2"/>
          <p:cNvSpPr>
            <a:spLocks noGrp="1"/>
          </p:cNvSpPr>
          <p:nvPr>
            <p:ph type="body"/>
          </p:nvPr>
        </p:nvSpPr>
        <p:spPr/>
        <p:txBody>
          <a:bodyPr wrap="square" lIns="91440" tIns="45720" rIns="91440" bIns="45720" anchor="t" anchorCtr="0"/>
          <a:lstStyle/>
          <a:p>
            <a:pPr lvl="0"/>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幻灯片图像占位符 1"/>
          <p:cNvSpPr>
            <a:spLocks noGrp="1" noRot="1" noChangeAspect="1"/>
          </p:cNvSpPr>
          <p:nvPr>
            <p:ph type="sldImg"/>
          </p:nvPr>
        </p:nvSpPr>
        <p:spPr/>
      </p:sp>
      <p:sp>
        <p:nvSpPr>
          <p:cNvPr id="146434" name="文本占位符 2"/>
          <p:cNvSpPr>
            <a:spLocks noGrp="1"/>
          </p:cNvSpPr>
          <p:nvPr>
            <p:ph type="body"/>
          </p:nvPr>
        </p:nvSpPr>
        <p:spPr/>
        <p:txBody>
          <a:bodyPr wrap="square" lIns="91440" tIns="45720" rIns="91440" bIns="45720" anchor="t" anchorCtr="0"/>
          <a:lstStyle/>
          <a:p>
            <a:pPr lvl="0"/>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幻灯片图像占位符 1"/>
          <p:cNvSpPr>
            <a:spLocks noGrp="1" noRot="1" noChangeAspect="1" noTextEdit="1"/>
          </p:cNvSpPr>
          <p:nvPr>
            <p:ph type="sldImg"/>
          </p:nvPr>
        </p:nvSpPr>
        <p:spPr/>
      </p:sp>
      <p:sp>
        <p:nvSpPr>
          <p:cNvPr id="176130" name="备注占位符 2"/>
          <p:cNvSpPr>
            <a:spLocks noGrp="1"/>
          </p:cNvSpPr>
          <p:nvPr>
            <p:ph type="body"/>
          </p:nvPr>
        </p:nvSpPr>
        <p:spPr/>
        <p:txBody>
          <a:bodyPr lIns="91440" tIns="45720" rIns="91440" bIns="45720" anchor="t"/>
          <a:lstStyle/>
          <a:p>
            <a:pPr lvl="0"/>
            <a:r>
              <a:rPr lang="en-US" altLang="zh-CN"/>
              <a:t>P9</a:t>
            </a:r>
            <a:endParaRPr lang="zh-CN" altLang="en-US"/>
          </a:p>
        </p:txBody>
      </p:sp>
      <p:sp>
        <p:nvSpPr>
          <p:cNvPr id="176131" name="灯片编号占位符 3"/>
          <p:cNvSpPr>
            <a:spLocks noGrp="1"/>
          </p:cNvSpPr>
          <p:nvPr>
            <p:ph type="sldNum" sz="quarter"/>
          </p:nvPr>
        </p:nvSpPr>
        <p:spPr>
          <a:xfrm>
            <a:off x="3884613" y="8685213"/>
            <a:ext cx="2971800" cy="458787"/>
          </a:xfrm>
          <a:prstGeom prst="rect">
            <a:avLst/>
          </a:prstGeom>
          <a:noFill/>
          <a:ln w="9525">
            <a:noFill/>
          </a:ln>
        </p:spPr>
        <p:txBody>
          <a:bodyPr lIns="91440" tIns="45720" rIns="91440" bIns="45720" anchor="b"/>
          <a:lstStyle/>
          <a:p>
            <a:pPr lvl="0" indent="0" algn="r"/>
            <a:fld id="{9A0DB2DC-4C9A-4742-B13C-FB6460FD3503}" type="slidenum">
              <a:rPr lang="en-US" altLang="zh-CN" sz="1200">
                <a:latin typeface="Arial" panose="020B0604020202020204" pitchFamily="34" charset="0"/>
                <a:ea typeface="宋体" panose="02010600030101010101" pitchFamily="2" charset="-122"/>
              </a:rPr>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幻灯片图像占位符 1"/>
          <p:cNvSpPr>
            <a:spLocks noGrp="1" noRot="1" noChangeAspect="1"/>
          </p:cNvSpPr>
          <p:nvPr>
            <p:ph type="sldImg"/>
          </p:nvPr>
        </p:nvSpPr>
        <p:spPr/>
      </p:sp>
      <p:sp>
        <p:nvSpPr>
          <p:cNvPr id="11266" name="文本占位符 2"/>
          <p:cNvSpPr>
            <a:spLocks noGrp="1"/>
          </p:cNvSpPr>
          <p:nvPr>
            <p:ph type="body"/>
          </p:nvPr>
        </p:nvSpPr>
        <p:spPr/>
        <p:txBody>
          <a:bodyPr lIns="91440" tIns="45720" rIns="91440" bIns="45720" anchor="t"/>
          <a:lstStyle/>
          <a:p>
            <a:pPr lvl="0"/>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3" name="幻灯片图像占位符 1"/>
          <p:cNvSpPr>
            <a:spLocks noGrp="1" noRot="1" noChangeAspect="1" noTextEdit="1"/>
          </p:cNvSpPr>
          <p:nvPr>
            <p:ph type="sldImg"/>
          </p:nvPr>
        </p:nvSpPr>
        <p:spPr/>
      </p:sp>
      <p:sp>
        <p:nvSpPr>
          <p:cNvPr id="69634" name="备注占位符 2"/>
          <p:cNvSpPr>
            <a:spLocks noGrp="1"/>
          </p:cNvSpPr>
          <p:nvPr>
            <p:ph type="body"/>
          </p:nvPr>
        </p:nvSpPr>
        <p:spPr/>
        <p:txBody>
          <a:bodyPr lIns="91440" tIns="45720" rIns="91440" bIns="45720" anchor="t"/>
          <a:p>
            <a:pPr lvl="0"/>
            <a:r>
              <a:rPr lang="en-US" altLang="zh-CN"/>
              <a:t>P9</a:t>
            </a:r>
            <a:endParaRPr lang="zh-CN" altLang="en-US"/>
          </a:p>
        </p:txBody>
      </p:sp>
      <p:sp>
        <p:nvSpPr>
          <p:cNvPr id="69635" name="灯片编号占位符 3"/>
          <p:cNvSpPr>
            <a:spLocks noGrp="1"/>
          </p:cNvSpPr>
          <p:nvPr>
            <p:ph type="sldNum" sz="quarter"/>
          </p:nvPr>
        </p:nvSpPr>
        <p:spPr>
          <a:xfrm>
            <a:off x="3884613" y="8685213"/>
            <a:ext cx="2971800" cy="458787"/>
          </a:xfrm>
          <a:prstGeom prst="rect">
            <a:avLst/>
          </a:prstGeom>
          <a:noFill/>
          <a:ln w="9525">
            <a:noFill/>
          </a:ln>
        </p:spPr>
        <p:txBody>
          <a:bodyPr lIns="91440" tIns="45720" rIns="91440" bIns="45720" anchor="b"/>
          <a:p>
            <a:pPr lvl="0" indent="0" algn="r"/>
            <a:fld id="{9A0DB2DC-4C9A-4742-B13C-FB6460FD3503}" type="slidenum">
              <a:rPr lang="en-US" altLang="zh-CN" sz="1200">
                <a:latin typeface="Arial" panose="020B0604020202020204" pitchFamily="34" charset="0"/>
                <a:ea typeface="宋体" panose="02010600030101010101" pitchFamily="2" charset="-122"/>
              </a:rPr>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幻灯片图像占位符 1"/>
          <p:cNvSpPr>
            <a:spLocks noGrp="1" noRot="1"/>
          </p:cNvSpPr>
          <p:nvPr>
            <p:ph type="sldImg"/>
          </p:nvPr>
        </p:nvSpPr>
        <p:spPr/>
      </p:sp>
      <p:sp>
        <p:nvSpPr>
          <p:cNvPr id="38914" name="文本占位符 2"/>
          <p:cNvSpPr>
            <a:spLocks noGrp="1"/>
          </p:cNvSpPr>
          <p:nvPr>
            <p:ph type="body"/>
          </p:nvPr>
        </p:nvSpPr>
        <p:spPr/>
        <p:txBody>
          <a:bodyPr lIns="91440" tIns="45720" rIns="91440" bIns="45720" anchor="t"/>
          <a:p>
            <a:pPr lvl="0"/>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4145" name="幻灯片图像占位符 1"/>
          <p:cNvSpPr>
            <a:spLocks noGrp="1" noRot="1" noChangeAspect="1" noTextEdit="1"/>
          </p:cNvSpPr>
          <p:nvPr>
            <p:ph type="sldImg"/>
          </p:nvPr>
        </p:nvSpPr>
        <p:spPr/>
      </p:sp>
      <p:sp>
        <p:nvSpPr>
          <p:cNvPr id="134146" name="备注占位符 2"/>
          <p:cNvSpPr>
            <a:spLocks noGrp="1"/>
          </p:cNvSpPr>
          <p:nvPr>
            <p:ph type="body"/>
          </p:nvPr>
        </p:nvSpPr>
        <p:spPr/>
        <p:txBody>
          <a:bodyPr lIns="91440" tIns="45720" rIns="91440" bIns="45720" anchor="t"/>
          <a:p>
            <a:pPr lvl="0"/>
            <a:r>
              <a:rPr lang="en-US" altLang="zh-CN"/>
              <a:t>P9</a:t>
            </a:r>
            <a:endParaRPr lang="zh-CN" altLang="en-US"/>
          </a:p>
        </p:txBody>
      </p:sp>
      <p:sp>
        <p:nvSpPr>
          <p:cNvPr id="134147" name="灯片编号占位符 3"/>
          <p:cNvSpPr>
            <a:spLocks noGrp="1"/>
          </p:cNvSpPr>
          <p:nvPr>
            <p:ph type="sldNum" sz="quarter"/>
          </p:nvPr>
        </p:nvSpPr>
        <p:spPr>
          <a:xfrm>
            <a:off x="3884613" y="8685213"/>
            <a:ext cx="2971800" cy="458787"/>
          </a:xfrm>
          <a:prstGeom prst="rect">
            <a:avLst/>
          </a:prstGeom>
          <a:noFill/>
          <a:ln w="9525">
            <a:noFill/>
          </a:ln>
        </p:spPr>
        <p:txBody>
          <a:bodyPr lIns="91440" tIns="45720" rIns="91440" bIns="45720" anchor="b"/>
          <a:p>
            <a:pPr lvl="0" indent="0" algn="r"/>
            <a:fld id="{9A0DB2DC-4C9A-4742-B13C-FB6460FD3503}" type="slidenum">
              <a:rPr lang="en-US" altLang="zh-CN" sz="1200">
                <a:latin typeface="Arial" panose="020B0604020202020204" pitchFamily="34" charset="0"/>
                <a:ea typeface="宋体" panose="02010600030101010101" pitchFamily="2" charset="-122"/>
              </a:rPr>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3.png"/><Relationship Id="rId5" Type="http://schemas.openxmlformats.org/officeDocument/2006/relationships/tags" Target="../tags/tag8.xml"/><Relationship Id="rId4" Type="http://schemas.openxmlformats.org/officeDocument/2006/relationships/image" Target="file:///C:\Users\1V994W2\PycharmProjects\PPT_Background_Generation/pic_temp/0_pic_quater_right_up.png" TargetMode="External"/><Relationship Id="rId3" Type="http://schemas.openxmlformats.org/officeDocument/2006/relationships/image" Target="../media/image2.png"/><Relationship Id="rId2" Type="http://schemas.openxmlformats.org/officeDocument/2006/relationships/tags" Target="../tags/tag7.xml"/><Relationship Id="rId11" Type="http://schemas.openxmlformats.org/officeDocument/2006/relationships/tags" Target="../tags/tag12.xml"/><Relationship Id="rId10" Type="http://schemas.openxmlformats.org/officeDocument/2006/relationships/tags" Target="../tags/tag11.xml"/><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4.xml"/><Relationship Id="rId8" Type="http://schemas.openxmlformats.org/officeDocument/2006/relationships/tags" Target="../tags/tag3.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3.png"/><Relationship Id="rId5" Type="http://schemas.openxmlformats.org/officeDocument/2006/relationships/tags" Target="../tags/tag2.xml"/><Relationship Id="rId4" Type="http://schemas.openxmlformats.org/officeDocument/2006/relationships/image" Target="file:///C:\Users\1V994W2\PycharmProjects\PPT_Background_Generation/pic_temp/0_pic_quater_right_up.png" TargetMode="External"/><Relationship Id="rId3" Type="http://schemas.openxmlformats.org/officeDocument/2006/relationships/image" Target="../media/image2.png"/><Relationship Id="rId2" Type="http://schemas.openxmlformats.org/officeDocument/2006/relationships/tags" Target="../tags/tag1.xml"/><Relationship Id="rId11" Type="http://schemas.openxmlformats.org/officeDocument/2006/relationships/tags" Target="../tags/tag6.xml"/><Relationship Id="rId10" Type="http://schemas.openxmlformats.org/officeDocument/2006/relationships/tags" Target="../tags/tag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419100"/>
            <a:ext cx="2743200" cy="5707063"/>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419100"/>
            <a:ext cx="8070573" cy="570706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print">
            <a:extLst>
              <a:ext uri="{28A0092B-C50C-407E-A947-70E740481C1C}">
                <a14:useLocalDpi xmlns:a14="http://schemas.microsoft.com/office/drawing/2010/main" val="0"/>
              </a:ext>
            </a:extLst>
          </a:blip>
          <a:stretch>
            <a:fillRect/>
          </a:stretch>
        </p:blipFill>
        <p:spPr>
          <a:xfrm>
            <a:off x="0" y="0"/>
            <a:ext cx="720091" cy="573454"/>
          </a:xfrm>
          <a:prstGeom prst="rect">
            <a:avLst/>
          </a:prstGeom>
        </p:spPr>
      </p:pic>
      <p:pic>
        <p:nvPicPr>
          <p:cNvPr id="6" name="图片 5"/>
          <p:cNvPicPr/>
          <p:nvPr userDrawn="1">
            <p:custDataLst>
              <p:tags r:id="rId5"/>
            </p:custDataLst>
          </p:nvPr>
        </p:nvPicPr>
        <p:blipFill>
          <a:blip r:embed="rId6" r:link="rId7" cstate="print">
            <a:extLst>
              <a:ext uri="{28A0092B-C50C-407E-A947-70E740481C1C}">
                <a14:useLocalDpi xmlns:a14="http://schemas.microsoft.com/office/drawing/2010/main" val="0"/>
              </a:ext>
            </a:extLst>
          </a:blip>
          <a:stretch>
            <a:fillRect/>
          </a:stretch>
        </p:blipFill>
        <p:spPr>
          <a:xfrm>
            <a:off x="11471911" y="0"/>
            <a:ext cx="720091" cy="571641"/>
          </a:xfrm>
          <a:prstGeom prst="rect">
            <a:avLst/>
          </a:prstGeom>
        </p:spPr>
      </p:pic>
      <p:sp>
        <p:nvSpPr>
          <p:cNvPr id="3" name="日期占位符 2"/>
          <p:cNvSpPr>
            <a:spLocks noGrp="1"/>
          </p:cNvSpPr>
          <p:nvPr>
            <p:ph type="dt" sz="half" idx="10"/>
            <p:custDataLst>
              <p:tags r:id="rId8"/>
            </p:custDataLst>
          </p:nvPr>
        </p:nvSpPr>
        <p:spPr>
          <a:xfrm>
            <a:off x="879743"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1"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print">
            <a:extLst>
              <a:ext uri="{28A0092B-C50C-407E-A947-70E740481C1C}">
                <a14:useLocalDpi xmlns:a14="http://schemas.microsoft.com/office/drawing/2010/main" val="0"/>
              </a:ext>
            </a:extLst>
          </a:blip>
          <a:stretch>
            <a:fillRect/>
          </a:stretch>
        </p:blipFill>
        <p:spPr>
          <a:xfrm>
            <a:off x="0" y="0"/>
            <a:ext cx="720091" cy="573454"/>
          </a:xfrm>
          <a:prstGeom prst="rect">
            <a:avLst/>
          </a:prstGeom>
        </p:spPr>
      </p:pic>
      <p:pic>
        <p:nvPicPr>
          <p:cNvPr id="6" name="图片 5"/>
          <p:cNvPicPr/>
          <p:nvPr userDrawn="1">
            <p:custDataLst>
              <p:tags r:id="rId5"/>
            </p:custDataLst>
          </p:nvPr>
        </p:nvPicPr>
        <p:blipFill>
          <a:blip r:embed="rId6" r:link="rId7" cstate="print">
            <a:extLst>
              <a:ext uri="{28A0092B-C50C-407E-A947-70E740481C1C}">
                <a14:useLocalDpi xmlns:a14="http://schemas.microsoft.com/office/drawing/2010/main" val="0"/>
              </a:ext>
            </a:extLst>
          </a:blip>
          <a:stretch>
            <a:fillRect/>
          </a:stretch>
        </p:blipFill>
        <p:spPr>
          <a:xfrm>
            <a:off x="11471911" y="0"/>
            <a:ext cx="720091" cy="571641"/>
          </a:xfrm>
          <a:prstGeom prst="rect">
            <a:avLst/>
          </a:prstGeom>
        </p:spPr>
      </p:pic>
      <p:sp>
        <p:nvSpPr>
          <p:cNvPr id="3" name="日期占位符 2"/>
          <p:cNvSpPr>
            <a:spLocks noGrp="1"/>
          </p:cNvSpPr>
          <p:nvPr>
            <p:ph type="dt" sz="half" idx="10"/>
            <p:custDataLst>
              <p:tags r:id="rId8"/>
            </p:custDataLst>
          </p:nvPr>
        </p:nvSpPr>
        <p:spPr>
          <a:xfrm>
            <a:off x="879743"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1"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628775"/>
            <a:ext cx="5033371" cy="446405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628775"/>
            <a:ext cx="5033371" cy="446405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346075"/>
            <a:ext cx="2743200" cy="574675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346075"/>
            <a:ext cx="8070573" cy="574675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1818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1818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07533"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46347" y="1052513"/>
            <a:ext cx="5033371" cy="50403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9" Type="http://schemas.openxmlformats.org/officeDocument/2006/relationships/slideLayout" Target="../slideLayouts/slideLayout109.xml"/><Relationship Id="rId8" Type="http://schemas.openxmlformats.org/officeDocument/2006/relationships/slideLayout" Target="../slideLayouts/slideLayout108.xml"/><Relationship Id="rId7" Type="http://schemas.openxmlformats.org/officeDocument/2006/relationships/slideLayout" Target="../slideLayouts/slideLayout107.xml"/><Relationship Id="rId6" Type="http://schemas.openxmlformats.org/officeDocument/2006/relationships/slideLayout" Target="../slideLayouts/slideLayout106.xml"/><Relationship Id="rId5" Type="http://schemas.openxmlformats.org/officeDocument/2006/relationships/slideLayout" Target="../slideLayouts/slideLayout105.xml"/><Relationship Id="rId4" Type="http://schemas.openxmlformats.org/officeDocument/2006/relationships/slideLayout" Target="../slideLayouts/slideLayout104.xml"/><Relationship Id="rId3" Type="http://schemas.openxmlformats.org/officeDocument/2006/relationships/slideLayout" Target="../slideLayouts/slideLayout103.xml"/><Relationship Id="rId2" Type="http://schemas.openxmlformats.org/officeDocument/2006/relationships/slideLayout" Target="../slideLayouts/slideLayout102.xml"/><Relationship Id="rId12" Type="http://schemas.openxmlformats.org/officeDocument/2006/relationships/theme" Target="../theme/theme10.xml"/><Relationship Id="rId11" Type="http://schemas.openxmlformats.org/officeDocument/2006/relationships/slideLayout" Target="../slideLayouts/slideLayout111.xml"/><Relationship Id="rId10" Type="http://schemas.openxmlformats.org/officeDocument/2006/relationships/slideLayout" Target="../slideLayouts/slideLayout110.xml"/><Relationship Id="rId1" Type="http://schemas.openxmlformats.org/officeDocument/2006/relationships/slideLayout" Target="../slideLayouts/slideLayout101.xml"/></Relationships>
</file>

<file path=ppt/slideMasters/_rels/slideMaster11.xml.rels><?xml version="1.0" encoding="UTF-8" standalone="yes"?>
<Relationships xmlns="http://schemas.openxmlformats.org/package/2006/relationships"><Relationship Id="rId9" Type="http://schemas.openxmlformats.org/officeDocument/2006/relationships/slideLayout" Target="../slideLayouts/slideLayout120.xml"/><Relationship Id="rId8" Type="http://schemas.openxmlformats.org/officeDocument/2006/relationships/slideLayout" Target="../slideLayouts/slideLayout119.xml"/><Relationship Id="rId7" Type="http://schemas.openxmlformats.org/officeDocument/2006/relationships/slideLayout" Target="../slideLayouts/slideLayout118.xml"/><Relationship Id="rId6" Type="http://schemas.openxmlformats.org/officeDocument/2006/relationships/slideLayout" Target="../slideLayouts/slideLayout117.xml"/><Relationship Id="rId5" Type="http://schemas.openxmlformats.org/officeDocument/2006/relationships/slideLayout" Target="../slideLayouts/slideLayout116.xml"/><Relationship Id="rId4" Type="http://schemas.openxmlformats.org/officeDocument/2006/relationships/slideLayout" Target="../slideLayouts/slideLayout115.xml"/><Relationship Id="rId3" Type="http://schemas.openxmlformats.org/officeDocument/2006/relationships/slideLayout" Target="../slideLayouts/slideLayout114.xml"/><Relationship Id="rId2" Type="http://schemas.openxmlformats.org/officeDocument/2006/relationships/slideLayout" Target="../slideLayouts/slideLayout113.xml"/><Relationship Id="rId12" Type="http://schemas.openxmlformats.org/officeDocument/2006/relationships/theme" Target="../theme/theme11.xml"/><Relationship Id="rId11" Type="http://schemas.openxmlformats.org/officeDocument/2006/relationships/slideLayout" Target="../slideLayouts/slideLayout122.xml"/><Relationship Id="rId10" Type="http://schemas.openxmlformats.org/officeDocument/2006/relationships/slideLayout" Target="../slideLayouts/slideLayout121.xml"/><Relationship Id="rId1" Type="http://schemas.openxmlformats.org/officeDocument/2006/relationships/slideLayout" Target="../slideLayouts/slideLayout112.xml"/></Relationships>
</file>

<file path=ppt/slideMasters/_rels/slideMaster12.xml.rels><?xml version="1.0" encoding="UTF-8" standalone="yes"?>
<Relationships xmlns="http://schemas.openxmlformats.org/package/2006/relationships"><Relationship Id="rId9" Type="http://schemas.openxmlformats.org/officeDocument/2006/relationships/slideLayout" Target="../slideLayouts/slideLayout131.xml"/><Relationship Id="rId8" Type="http://schemas.openxmlformats.org/officeDocument/2006/relationships/slideLayout" Target="../slideLayouts/slideLayout130.xml"/><Relationship Id="rId7" Type="http://schemas.openxmlformats.org/officeDocument/2006/relationships/slideLayout" Target="../slideLayouts/slideLayout129.xml"/><Relationship Id="rId6" Type="http://schemas.openxmlformats.org/officeDocument/2006/relationships/slideLayout" Target="../slideLayouts/slideLayout128.xml"/><Relationship Id="rId5" Type="http://schemas.openxmlformats.org/officeDocument/2006/relationships/slideLayout" Target="../slideLayouts/slideLayout127.xml"/><Relationship Id="rId4" Type="http://schemas.openxmlformats.org/officeDocument/2006/relationships/slideLayout" Target="../slideLayouts/slideLayout126.xml"/><Relationship Id="rId3" Type="http://schemas.openxmlformats.org/officeDocument/2006/relationships/slideLayout" Target="../slideLayouts/slideLayout125.xml"/><Relationship Id="rId2" Type="http://schemas.openxmlformats.org/officeDocument/2006/relationships/slideLayout" Target="../slideLayouts/slideLayout124.xml"/><Relationship Id="rId13" Type="http://schemas.openxmlformats.org/officeDocument/2006/relationships/theme" Target="../theme/theme12.xml"/><Relationship Id="rId12" Type="http://schemas.openxmlformats.org/officeDocument/2006/relationships/slideLayout" Target="../slideLayouts/slideLayout134.xml"/><Relationship Id="rId11" Type="http://schemas.openxmlformats.org/officeDocument/2006/relationships/slideLayout" Target="../slideLayouts/slideLayout133.xml"/><Relationship Id="rId10" Type="http://schemas.openxmlformats.org/officeDocument/2006/relationships/slideLayout" Target="../slideLayouts/slideLayout132.xml"/><Relationship Id="rId1" Type="http://schemas.openxmlformats.org/officeDocument/2006/relationships/slideLayout" Target="../slideLayouts/slideLayout123.xml"/></Relationships>
</file>

<file path=ppt/slideMasters/_rels/slideMaster13.xml.rels><?xml version="1.0" encoding="UTF-8" standalone="yes"?>
<Relationships xmlns="http://schemas.openxmlformats.org/package/2006/relationships"><Relationship Id="rId9" Type="http://schemas.openxmlformats.org/officeDocument/2006/relationships/slideLayout" Target="../slideLayouts/slideLayout143.xml"/><Relationship Id="rId8" Type="http://schemas.openxmlformats.org/officeDocument/2006/relationships/slideLayout" Target="../slideLayouts/slideLayout142.xml"/><Relationship Id="rId7" Type="http://schemas.openxmlformats.org/officeDocument/2006/relationships/slideLayout" Target="../slideLayouts/slideLayout141.xml"/><Relationship Id="rId6" Type="http://schemas.openxmlformats.org/officeDocument/2006/relationships/slideLayout" Target="../slideLayouts/slideLayout140.xml"/><Relationship Id="rId5" Type="http://schemas.openxmlformats.org/officeDocument/2006/relationships/slideLayout" Target="../slideLayouts/slideLayout139.xml"/><Relationship Id="rId4" Type="http://schemas.openxmlformats.org/officeDocument/2006/relationships/slideLayout" Target="../slideLayouts/slideLayout138.xml"/><Relationship Id="rId3" Type="http://schemas.openxmlformats.org/officeDocument/2006/relationships/slideLayout" Target="../slideLayouts/slideLayout137.xml"/><Relationship Id="rId2" Type="http://schemas.openxmlformats.org/officeDocument/2006/relationships/slideLayout" Target="../slideLayouts/slideLayout136.xml"/><Relationship Id="rId12" Type="http://schemas.openxmlformats.org/officeDocument/2006/relationships/theme" Target="../theme/theme13.xml"/><Relationship Id="rId11" Type="http://schemas.openxmlformats.org/officeDocument/2006/relationships/slideLayout" Target="../slideLayouts/slideLayout145.xml"/><Relationship Id="rId10" Type="http://schemas.openxmlformats.org/officeDocument/2006/relationships/slideLayout" Target="../slideLayouts/slideLayout144.xml"/><Relationship Id="rId1" Type="http://schemas.openxmlformats.org/officeDocument/2006/relationships/slideLayout" Target="../slideLayouts/slideLayout135.xml"/></Relationships>
</file>

<file path=ppt/slideMasters/_rels/slideMaster14.xml.rels><?xml version="1.0" encoding="UTF-8" standalone="yes"?>
<Relationships xmlns="http://schemas.openxmlformats.org/package/2006/relationships"><Relationship Id="rId9" Type="http://schemas.openxmlformats.org/officeDocument/2006/relationships/slideLayout" Target="../slideLayouts/slideLayout154.xml"/><Relationship Id="rId8" Type="http://schemas.openxmlformats.org/officeDocument/2006/relationships/slideLayout" Target="../slideLayouts/slideLayout153.xml"/><Relationship Id="rId7" Type="http://schemas.openxmlformats.org/officeDocument/2006/relationships/slideLayout" Target="../slideLayouts/slideLayout152.xml"/><Relationship Id="rId6" Type="http://schemas.openxmlformats.org/officeDocument/2006/relationships/slideLayout" Target="../slideLayouts/slideLayout151.xml"/><Relationship Id="rId5" Type="http://schemas.openxmlformats.org/officeDocument/2006/relationships/slideLayout" Target="../slideLayouts/slideLayout150.xml"/><Relationship Id="rId4" Type="http://schemas.openxmlformats.org/officeDocument/2006/relationships/slideLayout" Target="../slideLayouts/slideLayout149.xml"/><Relationship Id="rId3" Type="http://schemas.openxmlformats.org/officeDocument/2006/relationships/slideLayout" Target="../slideLayouts/slideLayout148.xml"/><Relationship Id="rId2" Type="http://schemas.openxmlformats.org/officeDocument/2006/relationships/slideLayout" Target="../slideLayouts/slideLayout147.xml"/><Relationship Id="rId12" Type="http://schemas.openxmlformats.org/officeDocument/2006/relationships/theme" Target="../theme/theme14.xml"/><Relationship Id="rId11" Type="http://schemas.openxmlformats.org/officeDocument/2006/relationships/slideLayout" Target="../slideLayouts/slideLayout156.xml"/><Relationship Id="rId10" Type="http://schemas.openxmlformats.org/officeDocument/2006/relationships/slideLayout" Target="../slideLayouts/slideLayout155.xml"/><Relationship Id="rId1" Type="http://schemas.openxmlformats.org/officeDocument/2006/relationships/slideLayout" Target="../slideLayouts/slideLayout146.xml"/></Relationships>
</file>

<file path=ppt/slideMasters/_rels/slideMaster15.xml.rels><?xml version="1.0" encoding="UTF-8" standalone="yes"?>
<Relationships xmlns="http://schemas.openxmlformats.org/package/2006/relationships"><Relationship Id="rId9" Type="http://schemas.openxmlformats.org/officeDocument/2006/relationships/slideLayout" Target="../slideLayouts/slideLayout165.xml"/><Relationship Id="rId8" Type="http://schemas.openxmlformats.org/officeDocument/2006/relationships/slideLayout" Target="../slideLayouts/slideLayout164.xml"/><Relationship Id="rId7" Type="http://schemas.openxmlformats.org/officeDocument/2006/relationships/slideLayout" Target="../slideLayouts/slideLayout163.xml"/><Relationship Id="rId6" Type="http://schemas.openxmlformats.org/officeDocument/2006/relationships/slideLayout" Target="../slideLayouts/slideLayout162.xml"/><Relationship Id="rId5" Type="http://schemas.openxmlformats.org/officeDocument/2006/relationships/slideLayout" Target="../slideLayouts/slideLayout161.xml"/><Relationship Id="rId4" Type="http://schemas.openxmlformats.org/officeDocument/2006/relationships/slideLayout" Target="../slideLayouts/slideLayout160.xml"/><Relationship Id="rId3" Type="http://schemas.openxmlformats.org/officeDocument/2006/relationships/slideLayout" Target="../slideLayouts/slideLayout159.xml"/><Relationship Id="rId2" Type="http://schemas.openxmlformats.org/officeDocument/2006/relationships/slideLayout" Target="../slideLayouts/slideLayout158.xml"/><Relationship Id="rId12" Type="http://schemas.openxmlformats.org/officeDocument/2006/relationships/theme" Target="../theme/theme15.xml"/><Relationship Id="rId11" Type="http://schemas.openxmlformats.org/officeDocument/2006/relationships/slideLayout" Target="../slideLayouts/slideLayout167.xml"/><Relationship Id="rId10" Type="http://schemas.openxmlformats.org/officeDocument/2006/relationships/slideLayout" Target="../slideLayouts/slideLayout166.xml"/><Relationship Id="rId1" Type="http://schemas.openxmlformats.org/officeDocument/2006/relationships/slideLayout" Target="../slideLayouts/slideLayout157.xml"/></Relationships>
</file>

<file path=ppt/slideMasters/_rels/slideMaster16.xml.rels><?xml version="1.0" encoding="UTF-8" standalone="yes"?>
<Relationships xmlns="http://schemas.openxmlformats.org/package/2006/relationships"><Relationship Id="rId9" Type="http://schemas.openxmlformats.org/officeDocument/2006/relationships/slideLayout" Target="../slideLayouts/slideLayout176.xml"/><Relationship Id="rId8" Type="http://schemas.openxmlformats.org/officeDocument/2006/relationships/slideLayout" Target="../slideLayouts/slideLayout175.xml"/><Relationship Id="rId7" Type="http://schemas.openxmlformats.org/officeDocument/2006/relationships/slideLayout" Target="../slideLayouts/slideLayout174.xml"/><Relationship Id="rId6" Type="http://schemas.openxmlformats.org/officeDocument/2006/relationships/slideLayout" Target="../slideLayouts/slideLayout173.xml"/><Relationship Id="rId5" Type="http://schemas.openxmlformats.org/officeDocument/2006/relationships/slideLayout" Target="../slideLayouts/slideLayout172.xml"/><Relationship Id="rId4" Type="http://schemas.openxmlformats.org/officeDocument/2006/relationships/slideLayout" Target="../slideLayouts/slideLayout171.xml"/><Relationship Id="rId3" Type="http://schemas.openxmlformats.org/officeDocument/2006/relationships/slideLayout" Target="../slideLayouts/slideLayout170.xml"/><Relationship Id="rId2" Type="http://schemas.openxmlformats.org/officeDocument/2006/relationships/slideLayout" Target="../slideLayouts/slideLayout169.xml"/><Relationship Id="rId12" Type="http://schemas.openxmlformats.org/officeDocument/2006/relationships/theme" Target="../theme/theme16.xml"/><Relationship Id="rId11" Type="http://schemas.openxmlformats.org/officeDocument/2006/relationships/slideLayout" Target="../slideLayouts/slideLayout178.xml"/><Relationship Id="rId10" Type="http://schemas.openxmlformats.org/officeDocument/2006/relationships/slideLayout" Target="../slideLayouts/slideLayout177.xml"/><Relationship Id="rId1" Type="http://schemas.openxmlformats.org/officeDocument/2006/relationships/slideLayout" Target="../slideLayouts/slideLayout168.xml"/></Relationships>
</file>

<file path=ppt/slideMasters/_rels/slideMaster17.xml.rels><?xml version="1.0" encoding="UTF-8" standalone="yes"?>
<Relationships xmlns="http://schemas.openxmlformats.org/package/2006/relationships"><Relationship Id="rId9" Type="http://schemas.openxmlformats.org/officeDocument/2006/relationships/slideLayout" Target="../slideLayouts/slideLayout187.xml"/><Relationship Id="rId8" Type="http://schemas.openxmlformats.org/officeDocument/2006/relationships/slideLayout" Target="../slideLayouts/slideLayout186.xml"/><Relationship Id="rId7" Type="http://schemas.openxmlformats.org/officeDocument/2006/relationships/slideLayout" Target="../slideLayouts/slideLayout185.xml"/><Relationship Id="rId6" Type="http://schemas.openxmlformats.org/officeDocument/2006/relationships/slideLayout" Target="../slideLayouts/slideLayout184.xml"/><Relationship Id="rId5" Type="http://schemas.openxmlformats.org/officeDocument/2006/relationships/slideLayout" Target="../slideLayouts/slideLayout183.xml"/><Relationship Id="rId4" Type="http://schemas.openxmlformats.org/officeDocument/2006/relationships/slideLayout" Target="../slideLayouts/slideLayout182.xml"/><Relationship Id="rId3" Type="http://schemas.openxmlformats.org/officeDocument/2006/relationships/slideLayout" Target="../slideLayouts/slideLayout181.xml"/><Relationship Id="rId2" Type="http://schemas.openxmlformats.org/officeDocument/2006/relationships/slideLayout" Target="../slideLayouts/slideLayout180.xml"/><Relationship Id="rId12" Type="http://schemas.openxmlformats.org/officeDocument/2006/relationships/theme" Target="../theme/theme17.xml"/><Relationship Id="rId11" Type="http://schemas.openxmlformats.org/officeDocument/2006/relationships/slideLayout" Target="../slideLayouts/slideLayout189.xml"/><Relationship Id="rId10" Type="http://schemas.openxmlformats.org/officeDocument/2006/relationships/slideLayout" Target="../slideLayouts/slideLayout188.xml"/><Relationship Id="rId1" Type="http://schemas.openxmlformats.org/officeDocument/2006/relationships/slideLayout" Target="../slideLayouts/slideLayout179.xml"/></Relationships>
</file>

<file path=ppt/slideMasters/_rels/slideMaster18.xml.rels><?xml version="1.0" encoding="UTF-8" standalone="yes"?>
<Relationships xmlns="http://schemas.openxmlformats.org/package/2006/relationships"><Relationship Id="rId9" Type="http://schemas.openxmlformats.org/officeDocument/2006/relationships/slideLayout" Target="../slideLayouts/slideLayout198.xml"/><Relationship Id="rId8" Type="http://schemas.openxmlformats.org/officeDocument/2006/relationships/slideLayout" Target="../slideLayouts/slideLayout197.xml"/><Relationship Id="rId7" Type="http://schemas.openxmlformats.org/officeDocument/2006/relationships/slideLayout" Target="../slideLayouts/slideLayout196.xml"/><Relationship Id="rId6" Type="http://schemas.openxmlformats.org/officeDocument/2006/relationships/slideLayout" Target="../slideLayouts/slideLayout195.xml"/><Relationship Id="rId5" Type="http://schemas.openxmlformats.org/officeDocument/2006/relationships/slideLayout" Target="../slideLayouts/slideLayout194.xml"/><Relationship Id="rId4" Type="http://schemas.openxmlformats.org/officeDocument/2006/relationships/slideLayout" Target="../slideLayouts/slideLayout193.xml"/><Relationship Id="rId3" Type="http://schemas.openxmlformats.org/officeDocument/2006/relationships/slideLayout" Target="../slideLayouts/slideLayout192.xml"/><Relationship Id="rId2" Type="http://schemas.openxmlformats.org/officeDocument/2006/relationships/slideLayout" Target="../slideLayouts/slideLayout191.xml"/><Relationship Id="rId12" Type="http://schemas.openxmlformats.org/officeDocument/2006/relationships/theme" Target="../theme/theme18.xml"/><Relationship Id="rId11" Type="http://schemas.openxmlformats.org/officeDocument/2006/relationships/slideLayout" Target="../slideLayouts/slideLayout200.xml"/><Relationship Id="rId10" Type="http://schemas.openxmlformats.org/officeDocument/2006/relationships/slideLayout" Target="../slideLayouts/slideLayout199.xml"/><Relationship Id="rId1" Type="http://schemas.openxmlformats.org/officeDocument/2006/relationships/slideLayout" Target="../slideLayouts/slideLayout190.xml"/></Relationships>
</file>

<file path=ppt/slideMasters/_rels/slideMaster19.xml.rels><?xml version="1.0" encoding="UTF-8" standalone="yes"?>
<Relationships xmlns="http://schemas.openxmlformats.org/package/2006/relationships"><Relationship Id="rId9" Type="http://schemas.openxmlformats.org/officeDocument/2006/relationships/slideLayout" Target="../slideLayouts/slideLayout209.xml"/><Relationship Id="rId8" Type="http://schemas.openxmlformats.org/officeDocument/2006/relationships/slideLayout" Target="../slideLayouts/slideLayout208.xml"/><Relationship Id="rId7" Type="http://schemas.openxmlformats.org/officeDocument/2006/relationships/slideLayout" Target="../slideLayouts/slideLayout207.xml"/><Relationship Id="rId6" Type="http://schemas.openxmlformats.org/officeDocument/2006/relationships/slideLayout" Target="../slideLayouts/slideLayout206.xml"/><Relationship Id="rId5" Type="http://schemas.openxmlformats.org/officeDocument/2006/relationships/slideLayout" Target="../slideLayouts/slideLayout205.xml"/><Relationship Id="rId4" Type="http://schemas.openxmlformats.org/officeDocument/2006/relationships/slideLayout" Target="../slideLayouts/slideLayout204.xml"/><Relationship Id="rId3" Type="http://schemas.openxmlformats.org/officeDocument/2006/relationships/slideLayout" Target="../slideLayouts/slideLayout203.xml"/><Relationship Id="rId2" Type="http://schemas.openxmlformats.org/officeDocument/2006/relationships/slideLayout" Target="../slideLayouts/slideLayout202.xml"/><Relationship Id="rId12" Type="http://schemas.openxmlformats.org/officeDocument/2006/relationships/theme" Target="../theme/theme19.xml"/><Relationship Id="rId11" Type="http://schemas.openxmlformats.org/officeDocument/2006/relationships/slideLayout" Target="../slideLayouts/slideLayout211.xml"/><Relationship Id="rId10" Type="http://schemas.openxmlformats.org/officeDocument/2006/relationships/slideLayout" Target="../slideLayouts/slideLayout210.xml"/><Relationship Id="rId1" Type="http://schemas.openxmlformats.org/officeDocument/2006/relationships/slideLayout" Target="../slideLayouts/slideLayout20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2" Type="http://schemas.openxmlformats.org/officeDocument/2006/relationships/theme" Target="../theme/theme3.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3.xml"/><Relationship Id="rId8" Type="http://schemas.openxmlformats.org/officeDocument/2006/relationships/slideLayout" Target="../slideLayouts/slideLayout42.xml"/><Relationship Id="rId7" Type="http://schemas.openxmlformats.org/officeDocument/2006/relationships/slideLayout" Target="../slideLayouts/slideLayout41.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 Id="rId3" Type="http://schemas.openxmlformats.org/officeDocument/2006/relationships/slideLayout" Target="../slideLayouts/slideLayout37.xml"/><Relationship Id="rId2" Type="http://schemas.openxmlformats.org/officeDocument/2006/relationships/slideLayout" Target="../slideLayouts/slideLayout36.xml"/><Relationship Id="rId13" Type="http://schemas.openxmlformats.org/officeDocument/2006/relationships/theme" Target="../theme/theme4.xml"/><Relationship Id="rId12" Type="http://schemas.openxmlformats.org/officeDocument/2006/relationships/image" Target="../media/image1.jpeg"/><Relationship Id="rId11" Type="http://schemas.openxmlformats.org/officeDocument/2006/relationships/slideLayout" Target="../slideLayouts/slideLayout45.xml"/><Relationship Id="rId10" Type="http://schemas.openxmlformats.org/officeDocument/2006/relationships/slideLayout" Target="../slideLayouts/slideLayout44.xml"/><Relationship Id="rId1"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4.xml"/><Relationship Id="rId8" Type="http://schemas.openxmlformats.org/officeDocument/2006/relationships/slideLayout" Target="../slideLayouts/slideLayout53.xml"/><Relationship Id="rId7" Type="http://schemas.openxmlformats.org/officeDocument/2006/relationships/slideLayout" Target="../slideLayouts/slideLayout52.xml"/><Relationship Id="rId6" Type="http://schemas.openxmlformats.org/officeDocument/2006/relationships/slideLayout" Target="../slideLayouts/slideLayout51.xml"/><Relationship Id="rId5" Type="http://schemas.openxmlformats.org/officeDocument/2006/relationships/slideLayout" Target="../slideLayouts/slideLayout50.xml"/><Relationship Id="rId4" Type="http://schemas.openxmlformats.org/officeDocument/2006/relationships/slideLayout" Target="../slideLayouts/slideLayout49.xml"/><Relationship Id="rId3" Type="http://schemas.openxmlformats.org/officeDocument/2006/relationships/slideLayout" Target="../slideLayouts/slideLayout48.xml"/><Relationship Id="rId2" Type="http://schemas.openxmlformats.org/officeDocument/2006/relationships/slideLayout" Target="../slideLayouts/slideLayout47.xml"/><Relationship Id="rId12" Type="http://schemas.openxmlformats.org/officeDocument/2006/relationships/theme" Target="../theme/theme5.xml"/><Relationship Id="rId11" Type="http://schemas.openxmlformats.org/officeDocument/2006/relationships/slideLayout" Target="../slideLayouts/slideLayout56.xml"/><Relationship Id="rId10" Type="http://schemas.openxmlformats.org/officeDocument/2006/relationships/slideLayout" Target="../slideLayouts/slideLayout55.xml"/><Relationship Id="rId1"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5.xml"/><Relationship Id="rId8" Type="http://schemas.openxmlformats.org/officeDocument/2006/relationships/slideLayout" Target="../slideLayouts/slideLayout64.xml"/><Relationship Id="rId7" Type="http://schemas.openxmlformats.org/officeDocument/2006/relationships/slideLayout" Target="../slideLayouts/slideLayout63.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 Id="rId3" Type="http://schemas.openxmlformats.org/officeDocument/2006/relationships/slideLayout" Target="../slideLayouts/slideLayout59.xml"/><Relationship Id="rId2" Type="http://schemas.openxmlformats.org/officeDocument/2006/relationships/slideLayout" Target="../slideLayouts/slideLayout58.xml"/><Relationship Id="rId12" Type="http://schemas.openxmlformats.org/officeDocument/2006/relationships/theme" Target="../theme/theme6.xml"/><Relationship Id="rId11" Type="http://schemas.openxmlformats.org/officeDocument/2006/relationships/slideLayout" Target="../slideLayouts/slideLayout67.xml"/><Relationship Id="rId10" Type="http://schemas.openxmlformats.org/officeDocument/2006/relationships/slideLayout" Target="../slideLayouts/slideLayout66.xml"/><Relationship Id="rId1"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76.xml"/><Relationship Id="rId8" Type="http://schemas.openxmlformats.org/officeDocument/2006/relationships/slideLayout" Target="../slideLayouts/slideLayout75.xml"/><Relationship Id="rId7" Type="http://schemas.openxmlformats.org/officeDocument/2006/relationships/slideLayout" Target="../slideLayouts/slideLayout74.xml"/><Relationship Id="rId6" Type="http://schemas.openxmlformats.org/officeDocument/2006/relationships/slideLayout" Target="../slideLayouts/slideLayout73.xml"/><Relationship Id="rId5" Type="http://schemas.openxmlformats.org/officeDocument/2006/relationships/slideLayout" Target="../slideLayouts/slideLayout72.xml"/><Relationship Id="rId4" Type="http://schemas.openxmlformats.org/officeDocument/2006/relationships/slideLayout" Target="../slideLayouts/slideLayout71.xml"/><Relationship Id="rId3" Type="http://schemas.openxmlformats.org/officeDocument/2006/relationships/slideLayout" Target="../slideLayouts/slideLayout70.xml"/><Relationship Id="rId2" Type="http://schemas.openxmlformats.org/officeDocument/2006/relationships/slideLayout" Target="../slideLayouts/slideLayout69.xml"/><Relationship Id="rId12" Type="http://schemas.openxmlformats.org/officeDocument/2006/relationships/theme" Target="../theme/theme7.xml"/><Relationship Id="rId11" Type="http://schemas.openxmlformats.org/officeDocument/2006/relationships/slideLayout" Target="../slideLayouts/slideLayout78.xml"/><Relationship Id="rId10" Type="http://schemas.openxmlformats.org/officeDocument/2006/relationships/slideLayout" Target="../slideLayouts/slideLayout77.xml"/><Relationship Id="rId1" Type="http://schemas.openxmlformats.org/officeDocument/2006/relationships/slideLayout" Target="../slideLayouts/slideLayout68.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87.xml"/><Relationship Id="rId8" Type="http://schemas.openxmlformats.org/officeDocument/2006/relationships/slideLayout" Target="../slideLayouts/slideLayout86.xml"/><Relationship Id="rId7" Type="http://schemas.openxmlformats.org/officeDocument/2006/relationships/slideLayout" Target="../slideLayouts/slideLayout85.xml"/><Relationship Id="rId6" Type="http://schemas.openxmlformats.org/officeDocument/2006/relationships/slideLayout" Target="../slideLayouts/slideLayout84.xml"/><Relationship Id="rId5" Type="http://schemas.openxmlformats.org/officeDocument/2006/relationships/slideLayout" Target="../slideLayouts/slideLayout83.xml"/><Relationship Id="rId4" Type="http://schemas.openxmlformats.org/officeDocument/2006/relationships/slideLayout" Target="../slideLayouts/slideLayout82.xml"/><Relationship Id="rId3" Type="http://schemas.openxmlformats.org/officeDocument/2006/relationships/slideLayout" Target="../slideLayouts/slideLayout81.xml"/><Relationship Id="rId2" Type="http://schemas.openxmlformats.org/officeDocument/2006/relationships/slideLayout" Target="../slideLayouts/slideLayout80.xml"/><Relationship Id="rId12" Type="http://schemas.openxmlformats.org/officeDocument/2006/relationships/theme" Target="../theme/theme8.xml"/><Relationship Id="rId11" Type="http://schemas.openxmlformats.org/officeDocument/2006/relationships/slideLayout" Target="../slideLayouts/slideLayout89.xml"/><Relationship Id="rId10" Type="http://schemas.openxmlformats.org/officeDocument/2006/relationships/slideLayout" Target="../slideLayouts/slideLayout88.xml"/><Relationship Id="rId1" Type="http://schemas.openxmlformats.org/officeDocument/2006/relationships/slideLayout" Target="../slideLayouts/slideLayout79.xml"/></Relationships>
</file>

<file path=ppt/slideMasters/_rels/slideMaster9.xml.rels><?xml version="1.0" encoding="UTF-8" standalone="yes"?>
<Relationships xmlns="http://schemas.openxmlformats.org/package/2006/relationships"><Relationship Id="rId9" Type="http://schemas.openxmlformats.org/officeDocument/2006/relationships/slideLayout" Target="../slideLayouts/slideLayout98.xml"/><Relationship Id="rId8" Type="http://schemas.openxmlformats.org/officeDocument/2006/relationships/slideLayout" Target="../slideLayouts/slideLayout97.xml"/><Relationship Id="rId7" Type="http://schemas.openxmlformats.org/officeDocument/2006/relationships/slideLayout" Target="../slideLayouts/slideLayout96.xml"/><Relationship Id="rId6" Type="http://schemas.openxmlformats.org/officeDocument/2006/relationships/slideLayout" Target="../slideLayouts/slideLayout95.xml"/><Relationship Id="rId5" Type="http://schemas.openxmlformats.org/officeDocument/2006/relationships/slideLayout" Target="../slideLayouts/slideLayout94.xml"/><Relationship Id="rId4" Type="http://schemas.openxmlformats.org/officeDocument/2006/relationships/slideLayout" Target="../slideLayouts/slideLayout93.xml"/><Relationship Id="rId3" Type="http://schemas.openxmlformats.org/officeDocument/2006/relationships/slideLayout" Target="../slideLayouts/slideLayout92.xml"/><Relationship Id="rId2" Type="http://schemas.openxmlformats.org/officeDocument/2006/relationships/slideLayout" Target="../slideLayouts/slideLayout91.xml"/><Relationship Id="rId12" Type="http://schemas.openxmlformats.org/officeDocument/2006/relationships/theme" Target="../theme/theme9.xml"/><Relationship Id="rId11" Type="http://schemas.openxmlformats.org/officeDocument/2006/relationships/slideLayout" Target="../slideLayouts/slideLayout100.xml"/><Relationship Id="rId10" Type="http://schemas.openxmlformats.org/officeDocument/2006/relationships/slideLayout" Target="../slideLayouts/slideLayout99.xml"/><Relationship Id="rId1"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1026" name="标题 1025"/>
          <p:cNvSpPr>
            <a:spLocks noGrp="1"/>
          </p:cNvSpPr>
          <p:nvPr>
            <p:ph type="title"/>
          </p:nvPr>
        </p:nvSpPr>
        <p:spPr>
          <a:xfrm>
            <a:off x="609600" y="419100"/>
            <a:ext cx="10972800" cy="777875"/>
          </a:xfrm>
          <a:prstGeom prst="rect">
            <a:avLst/>
          </a:prstGeom>
          <a:noFill/>
          <a:ln w="9525">
            <a:noFill/>
          </a:ln>
        </p:spPr>
        <p:txBody>
          <a:bodyPr anchor="ctr"/>
          <a:p>
            <a:pPr lvl="0" indent="0"/>
            <a:r>
              <a:rPr lang="zh-CN" altLang="en-US"/>
              <a:t>单击此处编辑母版标题样式</a:t>
            </a:r>
            <a:endParaRPr lang="zh-CN" altLang="en-US"/>
          </a:p>
        </p:txBody>
      </p:sp>
      <p:sp>
        <p:nvSpPr>
          <p:cNvPr id="1027" name="文本占位符 1026"/>
          <p:cNvSpPr>
            <a:spLocks noGrp="1"/>
          </p:cNvSpPr>
          <p:nvPr>
            <p:ph type="body"/>
          </p:nvPr>
        </p:nvSpPr>
        <p:spPr>
          <a:xfrm>
            <a:off x="609600" y="1600200"/>
            <a:ext cx="10972800" cy="4525963"/>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miter/>
          </a:ln>
        </p:spPr>
        <p:txBody>
          <a:bodyPr/>
          <a:lstStyle>
            <a:lvl1pPr>
              <a:defRPr sz="1400"/>
            </a:lvl1pPr>
          </a:lstStyle>
          <a:p>
            <a:pPr lvl="0" fontAlgn="base"/>
            <a:endParaRPr lang="zh-CN" altLang="en-US" strike="noStrike" noProof="1" dirty="0"/>
          </a:p>
        </p:txBody>
      </p:sp>
      <p:sp>
        <p:nvSpPr>
          <p:cNvPr id="1029" name="页脚占位符 1028"/>
          <p:cNvSpPr>
            <a:spLocks noGrp="1"/>
          </p:cNvSpPr>
          <p:nvPr>
            <p:ph type="ftr" sz="quarter" idx="3"/>
          </p:nvPr>
        </p:nvSpPr>
        <p:spPr>
          <a:xfrm>
            <a:off x="4165600" y="6245225"/>
            <a:ext cx="3860800" cy="476250"/>
          </a:xfrm>
          <a:prstGeom prst="rect">
            <a:avLst/>
          </a:prstGeom>
          <a:noFill/>
          <a:ln w="9525">
            <a:noFill/>
            <a:miter/>
          </a:ln>
        </p:spPr>
        <p:txBody>
          <a:bodyPr/>
          <a:lstStyle>
            <a:lvl1pPr algn="ctr">
              <a:defRPr sz="1400"/>
            </a:lvl1pPr>
          </a:lstStyle>
          <a:p>
            <a:pPr lvl="0" fontAlgn="base"/>
            <a:endParaRPr lang="zh-CN" altLang="en-US" strike="noStrike" noProof="1" dirty="0"/>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miter/>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1031" name="圆角矩形 1030"/>
          <p:cNvSpPr/>
          <p:nvPr userDrawn="1"/>
        </p:nvSpPr>
        <p:spPr>
          <a:xfrm>
            <a:off x="0" y="333375"/>
            <a:ext cx="11713633" cy="107950"/>
          </a:xfrm>
          <a:prstGeom prst="roundRect">
            <a:avLst>
              <a:gd name="adj" fmla="val 27236"/>
            </a:avLst>
          </a:prstGeom>
          <a:gradFill rotWithShape="1">
            <a:gsLst>
              <a:gs pos="0">
                <a:srgbClr val="99CCFF"/>
              </a:gs>
              <a:gs pos="100000">
                <a:schemeClr val="bg1"/>
              </a:gs>
            </a:gsLst>
            <a:lin ang="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032" name="直接连接符 1031"/>
          <p:cNvSpPr/>
          <p:nvPr userDrawn="1"/>
        </p:nvSpPr>
        <p:spPr>
          <a:xfrm>
            <a:off x="0" y="1341438"/>
            <a:ext cx="6769100" cy="0"/>
          </a:xfrm>
          <a:prstGeom prst="line">
            <a:avLst/>
          </a:prstGeom>
          <a:ln w="63500" cap="flat" cmpd="sng">
            <a:solidFill>
              <a:srgbClr val="FF0000"/>
            </a:solidFill>
            <a:prstDash val="solid"/>
            <a:round/>
            <a:headEnd type="none" w="med" len="med"/>
            <a:tailEnd type="none" w="med" len="med"/>
          </a:ln>
        </p:spPr>
        <p:txBody>
          <a:bodyPr anchor="t"/>
          <a:p>
            <a:pPr lvl="0" indent="0"/>
            <a:endParaRPr lang="zh-CN" altLang="en-US"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8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0242"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0243"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44"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0245"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1266"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1267"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1268"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1269"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2290"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2291"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2292"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2293"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3314"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3315"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3316"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3317"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4338"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4339"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4340"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4341"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5362"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5363"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5364"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5365"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6386"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6387"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6388"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6389"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7410"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7411"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7412"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7413"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8434"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8435"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8436"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8437"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9458"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19459"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9460"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19461"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2050"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2051"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2052"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2053"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3074" name="矩形 3073"/>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3075" name="文本占位符 3074"/>
          <p:cNvSpPr>
            <a:spLocks noGrp="1"/>
          </p:cNvSpPr>
          <p:nvPr>
            <p:ph type="body"/>
          </p:nvPr>
        </p:nvSpPr>
        <p:spPr>
          <a:xfrm>
            <a:off x="1007533" y="1628775"/>
            <a:ext cx="10272184" cy="4464050"/>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3076" name="矩形 3075"/>
          <p:cNvSpPr/>
          <p:nvPr userDrawn="1"/>
        </p:nvSpPr>
        <p:spPr>
          <a:xfrm>
            <a:off x="0" y="333375"/>
            <a:ext cx="12192000" cy="935038"/>
          </a:xfrm>
          <a:prstGeom prst="rect">
            <a:avLst/>
          </a:prstGeom>
          <a:gradFill rotWithShape="1">
            <a:gsLst>
              <a:gs pos="0">
                <a:srgbClr val="99CCFF"/>
              </a:gs>
              <a:gs pos="100000">
                <a:schemeClr val="bg1"/>
              </a:gs>
            </a:gsLst>
            <a:lin ang="0" scaled="1"/>
            <a:tileRect/>
          </a:gradFill>
          <a:ln w="9525">
            <a:noFill/>
          </a:ln>
        </p:spPr>
        <p:txBody>
          <a:bodyPr anchor="t"/>
          <a:p>
            <a:pPr lvl="0" indent="0" algn="ctr"/>
            <a:endParaRPr lang="zh-CN" altLang="en-US" sz="2200" b="1" dirty="0">
              <a:latin typeface="宋体" panose="02010600030101010101" pitchFamily="2" charset="-122"/>
              <a:ea typeface="宋体" panose="02010600030101010101" pitchFamily="2" charset="-122"/>
            </a:endParaRPr>
          </a:p>
        </p:txBody>
      </p:sp>
      <p:sp>
        <p:nvSpPr>
          <p:cNvPr id="3077" name="标题 3076"/>
          <p:cNvSpPr>
            <a:spLocks noGrp="1"/>
          </p:cNvSpPr>
          <p:nvPr>
            <p:ph type="title"/>
          </p:nvPr>
        </p:nvSpPr>
        <p:spPr>
          <a:xfrm>
            <a:off x="609600" y="346075"/>
            <a:ext cx="10972800" cy="850900"/>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4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None/>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None/>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None/>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None/>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None/>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None/>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None/>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None/>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None/>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4098" name="标题 4097"/>
          <p:cNvSpPr>
            <a:spLocks noGrp="1"/>
          </p:cNvSpPr>
          <p:nvPr>
            <p:ph type="title"/>
          </p:nvPr>
        </p:nvSpPr>
        <p:spPr>
          <a:xfrm>
            <a:off x="609600" y="274638"/>
            <a:ext cx="10972800" cy="1143000"/>
          </a:xfrm>
          <a:prstGeom prst="rect">
            <a:avLst/>
          </a:prstGeom>
          <a:noFill/>
          <a:ln w="9525">
            <a:noFill/>
          </a:ln>
        </p:spPr>
        <p:txBody>
          <a:bodyPr anchor="ctr"/>
          <a:p>
            <a:pPr lvl="0" indent="0"/>
            <a:r>
              <a:rPr lang="zh-CN" altLang="en-US"/>
              <a:t>单击此处编辑母版标题样式</a:t>
            </a:r>
            <a:endParaRPr lang="zh-CN" altLang="en-US"/>
          </a:p>
        </p:txBody>
      </p:sp>
      <p:sp>
        <p:nvSpPr>
          <p:cNvPr id="4099" name="文本占位符 4098"/>
          <p:cNvSpPr>
            <a:spLocks noGrp="1"/>
          </p:cNvSpPr>
          <p:nvPr>
            <p:ph type="body"/>
          </p:nvPr>
        </p:nvSpPr>
        <p:spPr>
          <a:xfrm>
            <a:off x="609600" y="1600200"/>
            <a:ext cx="10972800" cy="4525963"/>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4100" name="日期占位符 4099"/>
          <p:cNvSpPr>
            <a:spLocks noGrp="1"/>
          </p:cNvSpPr>
          <p:nvPr>
            <p:ph type="dt" sz="half" idx="2"/>
          </p:nvPr>
        </p:nvSpPr>
        <p:spPr>
          <a:xfrm>
            <a:off x="609600" y="6245225"/>
            <a:ext cx="2844800" cy="476250"/>
          </a:xfrm>
          <a:prstGeom prst="rect">
            <a:avLst/>
          </a:prstGeom>
          <a:noFill/>
          <a:ln w="9525">
            <a:noFill/>
            <a:miter/>
          </a:ln>
        </p:spPr>
        <p:txBody>
          <a:bodyPr/>
          <a:lstStyle>
            <a:lvl1pPr>
              <a:defRPr sz="1400"/>
            </a:lvl1pPr>
          </a:lstStyle>
          <a:p>
            <a:pPr lvl="0" fontAlgn="base"/>
            <a:endParaRPr lang="zh-CN" altLang="en-US" strike="noStrike" noProof="1" dirty="0"/>
          </a:p>
        </p:txBody>
      </p:sp>
      <p:sp>
        <p:nvSpPr>
          <p:cNvPr id="4101" name="页脚占位符 4100"/>
          <p:cNvSpPr>
            <a:spLocks noGrp="1"/>
          </p:cNvSpPr>
          <p:nvPr>
            <p:ph type="ftr" sz="quarter" idx="3"/>
          </p:nvPr>
        </p:nvSpPr>
        <p:spPr>
          <a:xfrm>
            <a:off x="4165600" y="6245225"/>
            <a:ext cx="3860800" cy="476250"/>
          </a:xfrm>
          <a:prstGeom prst="rect">
            <a:avLst/>
          </a:prstGeom>
          <a:noFill/>
          <a:ln w="9525">
            <a:noFill/>
            <a:miter/>
          </a:ln>
        </p:spPr>
        <p:txBody>
          <a:bodyPr/>
          <a:lstStyle>
            <a:lvl1pPr algn="ctr">
              <a:defRPr sz="1400"/>
            </a:lvl1pPr>
          </a:lstStyle>
          <a:p>
            <a:pPr lvl="0" fontAlgn="base"/>
            <a:endParaRPr lang="zh-CN" altLang="en-US" strike="noStrike" noProof="1" dirty="0"/>
          </a:p>
        </p:txBody>
      </p:sp>
      <p:sp>
        <p:nvSpPr>
          <p:cNvPr id="4102" name="灯片编号占位符 4101"/>
          <p:cNvSpPr>
            <a:spLocks noGrp="1"/>
          </p:cNvSpPr>
          <p:nvPr>
            <p:ph type="sldNum" sz="quarter" idx="4"/>
          </p:nvPr>
        </p:nvSpPr>
        <p:spPr>
          <a:xfrm>
            <a:off x="8737600" y="6245225"/>
            <a:ext cx="2844800" cy="476250"/>
          </a:xfrm>
          <a:prstGeom prst="rect">
            <a:avLst/>
          </a:prstGeom>
          <a:noFill/>
          <a:ln w="9525">
            <a:noFill/>
            <a:miter/>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marL="0" lvl="0" indent="0" algn="ctr" defTabSz="914400" eaLnBrk="1" fontAlgn="base" latinLnBrk="0" hangingPunct="1">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5122"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5123"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5124"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5125"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6146"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6147"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6148"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6149"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7170"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7171"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7172"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7173"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8194"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8195"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8196"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8197"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9218" name="矩形 2049"/>
          <p:cNvSpPr/>
          <p:nvPr userDrawn="1"/>
        </p:nvSpPr>
        <p:spPr>
          <a:xfrm>
            <a:off x="527051" y="836613"/>
            <a:ext cx="11040533" cy="5688012"/>
          </a:xfrm>
          <a:prstGeom prst="rect">
            <a:avLst/>
          </a:prstGeom>
          <a:gradFill rotWithShape="1">
            <a:gsLst>
              <a:gs pos="0">
                <a:srgbClr val="EAEAEA"/>
              </a:gs>
              <a:gs pos="100000">
                <a:schemeClr val="bg1"/>
              </a:gs>
            </a:gsLst>
            <a:lin ang="5400000" scaled="1"/>
            <a:tileRect/>
          </a:gradFill>
          <a:ln w="9525">
            <a:noFill/>
          </a:ln>
        </p:spPr>
        <p:txBody>
          <a:bodyPr anchor="t"/>
          <a:p>
            <a:pPr lvl="0" indent="0"/>
            <a:endParaRPr lang="zh-CN" altLang="en-US" dirty="0">
              <a:latin typeface="Arial" panose="020B0604020202020204" pitchFamily="34" charset="0"/>
              <a:ea typeface="宋体" panose="02010600030101010101" pitchFamily="2" charset="-122"/>
            </a:endParaRPr>
          </a:p>
        </p:txBody>
      </p:sp>
      <p:sp>
        <p:nvSpPr>
          <p:cNvPr id="9219" name="文本占位符 2050"/>
          <p:cNvSpPr>
            <a:spLocks noGrp="1"/>
          </p:cNvSpPr>
          <p:nvPr>
            <p:ph type="body"/>
          </p:nvPr>
        </p:nvSpPr>
        <p:spPr>
          <a:xfrm>
            <a:off x="1007533" y="1052513"/>
            <a:ext cx="10272184" cy="5040312"/>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9220" name="矩形 2051"/>
          <p:cNvSpPr/>
          <p:nvPr userDrawn="1"/>
        </p:nvSpPr>
        <p:spPr>
          <a:xfrm>
            <a:off x="0" y="333375"/>
            <a:ext cx="12192000" cy="429895"/>
          </a:xfrm>
          <a:prstGeom prst="rect">
            <a:avLst/>
          </a:prstGeom>
          <a:gradFill rotWithShape="1">
            <a:gsLst>
              <a:gs pos="0">
                <a:srgbClr val="99CCFF"/>
              </a:gs>
              <a:gs pos="100000">
                <a:schemeClr val="bg1"/>
              </a:gs>
            </a:gsLst>
            <a:lin ang="0" scaled="1"/>
            <a:tileRect/>
          </a:gradFill>
          <a:ln w="9525">
            <a:noFill/>
          </a:ln>
        </p:spPr>
        <p:txBody>
          <a:bodyPr anchor="t">
            <a:spAutoFit/>
          </a:bodyPr>
          <a:p>
            <a:pPr lvl="0" indent="0" algn="ctr"/>
            <a:endParaRPr lang="zh-CN" altLang="en-US" sz="2200" b="1" dirty="0">
              <a:latin typeface="宋体" panose="02010600030101010101" pitchFamily="2" charset="-122"/>
              <a:ea typeface="宋体" panose="02010600030101010101" pitchFamily="2" charset="-122"/>
            </a:endParaRPr>
          </a:p>
        </p:txBody>
      </p:sp>
      <p:sp>
        <p:nvSpPr>
          <p:cNvPr id="9221" name="标题 2052"/>
          <p:cNvSpPr>
            <a:spLocks noGrp="1"/>
          </p:cNvSpPr>
          <p:nvPr>
            <p:ph type="title"/>
          </p:nvPr>
        </p:nvSpPr>
        <p:spPr>
          <a:xfrm>
            <a:off x="609600" y="274638"/>
            <a:ext cx="10972800" cy="490537"/>
          </a:xfrm>
          <a:prstGeom prst="rect">
            <a:avLst/>
          </a:prstGeom>
          <a:noFill/>
          <a:ln w="9525">
            <a:noFill/>
          </a:ln>
        </p:spPr>
        <p:txBody>
          <a:bodyPr anchor="ctr"/>
          <a:p>
            <a:pPr lvl="0" indent="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sldNum="0" hdr="0" ftr="0" dt="0"/>
  <p:txStyles>
    <p:titleStyle>
      <a:lvl1pPr marL="0" lvl="0" indent="0" algn="l" defTabSz="914400" eaLnBrk="1" fontAlgn="base" latinLnBrk="0" hangingPunct="1">
        <a:spcBef>
          <a:spcPct val="0"/>
        </a:spcBef>
        <a:spcAft>
          <a:spcPct val="0"/>
        </a:spcAft>
        <a:buClr>
          <a:srgbClr val="000000"/>
        </a:buClr>
        <a:buNone/>
        <a:defRPr sz="2000" b="1"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1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16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8.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8.xml"/><Relationship Id="rId1" Type="http://schemas.openxmlformats.org/officeDocument/2006/relationships/tags" Target="../tags/tag1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8.xml"/><Relationship Id="rId1" Type="http://schemas.openxmlformats.org/officeDocument/2006/relationships/tags" Target="../tags/tag2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8.xml"/><Relationship Id="rId1" Type="http://schemas.openxmlformats.org/officeDocument/2006/relationships/tags" Target="../tags/tag2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8.xml"/><Relationship Id="rId1" Type="http://schemas.openxmlformats.org/officeDocument/2006/relationships/tags" Target="../tags/tag2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8.xml"/><Relationship Id="rId1" Type="http://schemas.openxmlformats.org/officeDocument/2006/relationships/tags" Target="../tags/tag23.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8.xml"/><Relationship Id="rId1" Type="http://schemas.openxmlformats.org/officeDocument/2006/relationships/tags" Target="../tags/tag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2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2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8.xml"/><Relationship Id="rId1" Type="http://schemas.openxmlformats.org/officeDocument/2006/relationships/tags" Target="../tags/tag2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6145"/>
          <p:cNvSpPr>
            <a:spLocks noGrp="1"/>
          </p:cNvSpPr>
          <p:nvPr>
            <p:ph type="ctrTitle"/>
          </p:nvPr>
        </p:nvSpPr>
        <p:spPr>
          <a:xfrm>
            <a:off x="1825625" y="332740"/>
            <a:ext cx="8540750" cy="6106160"/>
          </a:xfrm>
        </p:spPr>
        <p:txBody>
          <a:bodyPr anchor="ctr"/>
          <a:p>
            <a:pPr defTabSz="914400">
              <a:lnSpc>
                <a:spcPts val="10000"/>
              </a:lnSpc>
              <a:spcBef>
                <a:spcPts val="0"/>
              </a:spcBef>
              <a:buNone/>
            </a:pPr>
            <a:br>
              <a:rPr lang="zh-CN" altLang="en-US" sz="5400" kern="1200" baseline="0" dirty="0">
                <a:latin typeface="黑体" panose="02010609060101010101" pitchFamily="2" charset="-122"/>
                <a:ea typeface="黑体" panose="02010609060101010101" pitchFamily="2" charset="-122"/>
                <a:cs typeface="+mj-cs"/>
              </a:rPr>
            </a:br>
            <a:r>
              <a:rPr lang="zh-CN" altLang="en-US" sz="5400" kern="1200" baseline="0" dirty="0">
                <a:latin typeface="黑体" panose="02010609060101010101" pitchFamily="2" charset="-122"/>
                <a:ea typeface="黑体" panose="02010609060101010101" pitchFamily="2" charset="-122"/>
              </a:rPr>
              <a:t>政府采购最新制度规定</a:t>
            </a:r>
            <a:br>
              <a:rPr lang="zh-CN" altLang="en-US" sz="5400" b="0" kern="1200" baseline="0" dirty="0">
                <a:latin typeface="黑体" panose="02010609060101010101" pitchFamily="2" charset="-122"/>
                <a:ea typeface="黑体" panose="02010609060101010101" pitchFamily="2" charset="-122"/>
                <a:cs typeface="黑体" panose="02010609060101010101" pitchFamily="2" charset="-122"/>
              </a:rPr>
            </a:br>
            <a:r>
              <a:rPr lang="zh-CN" altLang="en-US" sz="5400" kern="1200" baseline="0" dirty="0">
                <a:latin typeface="黑体" panose="02010609060101010101" pitchFamily="2" charset="-122"/>
                <a:ea typeface="黑体" panose="02010609060101010101" pitchFamily="2" charset="-122"/>
              </a:rPr>
              <a:t>实务操作与案例分析</a:t>
            </a:r>
            <a:r>
              <a:rPr lang="zh-CN" altLang="en-US" sz="5400" kern="1200" baseline="0" dirty="0">
                <a:latin typeface="黑体" panose="02010609060101010101" pitchFamily="2" charset="-122"/>
                <a:ea typeface="黑体" panose="02010609060101010101" pitchFamily="2" charset="-122"/>
                <a:cs typeface="+mj-cs"/>
              </a:rPr>
              <a:t>   </a:t>
            </a:r>
            <a:r>
              <a:rPr lang="en-US" altLang="zh-CN" sz="5400" kern="1200" baseline="0" dirty="0">
                <a:latin typeface="黑体" panose="02010609060101010101" pitchFamily="2" charset="-122"/>
                <a:ea typeface="黑体" panose="02010609060101010101" pitchFamily="2" charset="-122"/>
                <a:cs typeface="+mj-cs"/>
              </a:rPr>
              <a:t>   </a:t>
            </a:r>
            <a:br>
              <a:rPr lang="zh-CN" altLang="en-US" sz="6000" kern="1200" baseline="0" dirty="0">
                <a:latin typeface="黑体" panose="02010609060101010101" pitchFamily="2" charset="-122"/>
                <a:ea typeface="黑体" panose="02010609060101010101" pitchFamily="2" charset="-122"/>
                <a:cs typeface="+mj-cs"/>
              </a:rPr>
            </a:br>
            <a:r>
              <a:rPr lang="en-US" altLang="zh-CN" sz="3600" b="0" kern="1200" baseline="0" dirty="0">
                <a:latin typeface="宋体" panose="02010600030101010101" pitchFamily="2" charset="-122"/>
                <a:ea typeface="+mj-ea"/>
                <a:cs typeface="+mj-cs"/>
              </a:rPr>
              <a:t>2023</a:t>
            </a:r>
            <a:r>
              <a:rPr lang="zh-CN" altLang="en-US" sz="3600" b="0" kern="1200" baseline="0" dirty="0">
                <a:latin typeface="宋体" panose="02010600030101010101" pitchFamily="2" charset="-122"/>
                <a:ea typeface="+mj-ea"/>
                <a:cs typeface="+mj-cs"/>
              </a:rPr>
              <a:t>年</a:t>
            </a:r>
            <a:r>
              <a:rPr lang="en-US" altLang="zh-CN" sz="3600" b="0" kern="1200" baseline="0" dirty="0">
                <a:latin typeface="宋体" panose="02010600030101010101" pitchFamily="2" charset="-122"/>
                <a:ea typeface="+mj-ea"/>
                <a:cs typeface="+mj-cs"/>
              </a:rPr>
              <a:t>5</a:t>
            </a:r>
            <a:r>
              <a:rPr lang="zh-CN" altLang="en-US" sz="3600" b="0" kern="1200" baseline="0" dirty="0">
                <a:latin typeface="宋体" panose="02010600030101010101" pitchFamily="2" charset="-122"/>
                <a:ea typeface="+mj-ea"/>
                <a:cs typeface="+mj-cs"/>
              </a:rPr>
              <a:t>月</a:t>
            </a:r>
            <a:br>
              <a:rPr lang="zh-CN" altLang="en-US" sz="2000" b="0" kern="1200" baseline="0" dirty="0">
                <a:latin typeface="+mj-lt"/>
                <a:ea typeface="黑体" panose="02010609060101010101" pitchFamily="2" charset="-122"/>
                <a:cs typeface="+mj-cs"/>
              </a:rPr>
            </a:br>
            <a:endParaRPr lang="en-US" altLang="x-none" sz="2000" b="0" kern="1200" baseline="0">
              <a:latin typeface="+mj-lt"/>
              <a:ea typeface="黑体" panose="02010609060101010101" pitchFamily="2" charset="-122"/>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标题 71681"/>
          <p:cNvSpPr>
            <a:spLocks noGrp="1"/>
          </p:cNvSpPr>
          <p:nvPr>
            <p:ph type="title"/>
          </p:nvPr>
        </p:nvSpPr>
        <p:spPr>
          <a:xfrm>
            <a:off x="1981200" y="301308"/>
            <a:ext cx="8229600" cy="490537"/>
          </a:xfrm>
        </p:spPr>
        <p:txBody>
          <a:bodyPr anchor="ctr"/>
          <a:p>
            <a:pPr algn="ctr"/>
            <a:r>
              <a:rPr lang="zh-CN" altLang="en-US" sz="2800" dirty="0">
                <a:solidFill>
                  <a:schemeClr val="tx1"/>
                </a:solidFill>
                <a:effectLst/>
                <a:ea typeface="黑体" panose="02010609060101010101" pitchFamily="2" charset="-122"/>
              </a:rPr>
              <a:t>政府采购政策功能</a:t>
            </a:r>
            <a:endParaRPr lang="zh-CN" altLang="en-US" sz="2800" dirty="0">
              <a:solidFill>
                <a:schemeClr val="tx1"/>
              </a:solidFill>
              <a:effectLst/>
              <a:ea typeface="黑体" panose="02010609060101010101" pitchFamily="2" charset="-122"/>
            </a:endParaRPr>
          </a:p>
        </p:txBody>
      </p:sp>
      <p:sp>
        <p:nvSpPr>
          <p:cNvPr id="32770" name="文本占位符 71682"/>
          <p:cNvSpPr>
            <a:spLocks noGrp="1"/>
          </p:cNvSpPr>
          <p:nvPr>
            <p:ph idx="1"/>
          </p:nvPr>
        </p:nvSpPr>
        <p:spPr>
          <a:xfrm>
            <a:off x="1884680" y="791845"/>
            <a:ext cx="8326120" cy="5441950"/>
          </a:xfrm>
        </p:spPr>
        <p:txBody>
          <a:bodyPr anchor="t"/>
          <a:p>
            <a:pPr marL="0" indent="0">
              <a:lnSpc>
                <a:spcPts val="3000"/>
              </a:lnSpc>
              <a:spcBef>
                <a:spcPct val="0"/>
              </a:spcBef>
              <a:buNone/>
            </a:pPr>
            <a:r>
              <a:rPr lang="en-US" altLang="zh-CN" dirty="0">
                <a:solidFill>
                  <a:srgbClr val="000000"/>
                </a:solidFill>
                <a:latin typeface="宋体" panose="02010600030101010101" pitchFamily="2" charset="-122"/>
              </a:rPr>
              <a:t>  </a:t>
            </a:r>
            <a:r>
              <a:rPr lang="zh-CN" altLang="en-US" b="1" dirty="0">
                <a:solidFill>
                  <a:srgbClr val="000000"/>
                </a:solidFill>
                <a:latin typeface="宋体" panose="02010600030101010101" pitchFamily="2" charset="-122"/>
              </a:rPr>
              <a:t>政府采购具有政策功能和导向作用。</a:t>
            </a:r>
            <a:r>
              <a:rPr lang="zh-CN" altLang="en-US" dirty="0">
                <a:latin typeface="宋体" panose="02010600030101010101" pitchFamily="2" charset="-122"/>
                <a:sym typeface="宋体" panose="02010600030101010101" pitchFamily="2" charset="-122"/>
              </a:rPr>
              <a:t>是宏观调控的手段和工具，规范财政支出管理。</a:t>
            </a:r>
            <a:endParaRPr lang="zh-CN" altLang="en-US" dirty="0">
              <a:solidFill>
                <a:srgbClr val="000000"/>
              </a:solidFill>
              <a:latin typeface="宋体" panose="02010600030101010101" pitchFamily="2" charset="-122"/>
            </a:endParaRPr>
          </a:p>
          <a:p>
            <a:pPr marL="0" indent="0">
              <a:lnSpc>
                <a:spcPts val="3000"/>
              </a:lnSpc>
              <a:spcBef>
                <a:spcPct val="0"/>
              </a:spcBef>
              <a:buNone/>
            </a:pPr>
            <a:r>
              <a:rPr lang="en-US" altLang="zh-CN">
                <a:solidFill>
                  <a:srgbClr val="000000"/>
                </a:solidFill>
                <a:latin typeface="宋体" panose="02010600030101010101" pitchFamily="2" charset="-122"/>
                <a:sym typeface="宋体" panose="02010600030101010101" pitchFamily="2" charset="-122"/>
              </a:rPr>
              <a:t> </a:t>
            </a:r>
            <a:r>
              <a:rPr lang="en-US" altLang="zh-CN" b="1">
                <a:solidFill>
                  <a:srgbClr val="000000"/>
                </a:solidFill>
                <a:latin typeface="宋体" panose="02010600030101010101" pitchFamily="2" charset="-122"/>
                <a:sym typeface="宋体" panose="02010600030101010101" pitchFamily="2" charset="-122"/>
              </a:rPr>
              <a:t>《</a:t>
            </a:r>
            <a:r>
              <a:rPr lang="zh-CN" altLang="en-US" b="1" dirty="0">
                <a:solidFill>
                  <a:srgbClr val="000000"/>
                </a:solidFill>
                <a:latin typeface="宋体" panose="02010600030101010101" pitchFamily="2" charset="-122"/>
                <a:sym typeface="宋体" panose="02010600030101010101" pitchFamily="2" charset="-122"/>
              </a:rPr>
              <a:t>政府采购法</a:t>
            </a:r>
            <a:r>
              <a:rPr lang="en-US" altLang="zh-CN" b="1">
                <a:solidFill>
                  <a:srgbClr val="000000"/>
                </a:solidFill>
                <a:latin typeface="宋体" panose="02010600030101010101" pitchFamily="2" charset="-122"/>
                <a:sym typeface="宋体" panose="02010600030101010101" pitchFamily="2" charset="-122"/>
              </a:rPr>
              <a:t>》</a:t>
            </a:r>
            <a:r>
              <a:rPr lang="zh-CN" altLang="en-US" b="1">
                <a:solidFill>
                  <a:srgbClr val="000000"/>
                </a:solidFill>
                <a:latin typeface="宋体" panose="02010600030101010101" pitchFamily="2" charset="-122"/>
                <a:sym typeface="宋体" panose="02010600030101010101" pitchFamily="2" charset="-122"/>
              </a:rPr>
              <a:t>明确规定。</a:t>
            </a:r>
            <a:r>
              <a:rPr lang="zh-CN" altLang="zh-CN" dirty="0">
                <a:solidFill>
                  <a:srgbClr val="000000"/>
                </a:solidFill>
                <a:latin typeface="宋体" panose="02010600030101010101" pitchFamily="2" charset="-122"/>
                <a:sym typeface="宋体" panose="02010600030101010101" pitchFamily="2" charset="-122"/>
              </a:rPr>
              <a:t>第九条</a:t>
            </a:r>
            <a:r>
              <a:rPr lang="zh-CN" altLang="en-US" dirty="0">
                <a:solidFill>
                  <a:srgbClr val="000000"/>
                </a:solidFill>
                <a:latin typeface="宋体" panose="02010600030101010101" pitchFamily="2" charset="-122"/>
                <a:sym typeface="宋体" panose="02010600030101010101" pitchFamily="2" charset="-122"/>
              </a:rPr>
              <a:t>：</a:t>
            </a:r>
            <a:r>
              <a:rPr lang="zh-CN" altLang="zh-CN" dirty="0">
                <a:solidFill>
                  <a:srgbClr val="000000"/>
                </a:solidFill>
                <a:latin typeface="宋体" panose="02010600030101010101" pitchFamily="2" charset="-122"/>
                <a:sym typeface="宋体" panose="02010600030101010101" pitchFamily="2" charset="-122"/>
              </a:rPr>
              <a:t>政府采购应当有助于实现</a:t>
            </a:r>
            <a:r>
              <a:rPr lang="zh-CN" altLang="zh-CN" b="1" dirty="0">
                <a:solidFill>
                  <a:srgbClr val="000000"/>
                </a:solidFill>
                <a:latin typeface="宋体" panose="02010600030101010101" pitchFamily="2" charset="-122"/>
                <a:sym typeface="宋体" panose="02010600030101010101" pitchFamily="2" charset="-122"/>
              </a:rPr>
              <a:t>国家的经济和社会发展政策目标</a:t>
            </a:r>
            <a:r>
              <a:rPr lang="zh-CN" altLang="zh-CN" dirty="0">
                <a:solidFill>
                  <a:srgbClr val="000000"/>
                </a:solidFill>
                <a:latin typeface="宋体" panose="02010600030101010101" pitchFamily="2" charset="-122"/>
                <a:sym typeface="宋体" panose="02010600030101010101" pitchFamily="2" charset="-122"/>
              </a:rPr>
              <a:t>，包括</a:t>
            </a:r>
            <a:r>
              <a:rPr lang="zh-CN" altLang="zh-CN" b="1" dirty="0">
                <a:solidFill>
                  <a:srgbClr val="000000"/>
                </a:solidFill>
                <a:latin typeface="宋体" panose="02010600030101010101" pitchFamily="2" charset="-122"/>
                <a:sym typeface="宋体" panose="02010600030101010101" pitchFamily="2" charset="-122"/>
              </a:rPr>
              <a:t>保护环境</a:t>
            </a:r>
            <a:r>
              <a:rPr lang="zh-CN" altLang="zh-CN" dirty="0">
                <a:solidFill>
                  <a:srgbClr val="000000"/>
                </a:solidFill>
                <a:latin typeface="宋体" panose="02010600030101010101" pitchFamily="2" charset="-122"/>
                <a:sym typeface="宋体" panose="02010600030101010101" pitchFamily="2" charset="-122"/>
              </a:rPr>
              <a:t>，扶持不发达地区和少数民族地区，促进中小企业发展等。</a:t>
            </a:r>
            <a:endParaRPr lang="zh-CN" altLang="zh-CN" dirty="0">
              <a:solidFill>
                <a:srgbClr val="000000"/>
              </a:solidFill>
              <a:latin typeface="宋体" panose="02010600030101010101" pitchFamily="2" charset="-122"/>
              <a:sym typeface="宋体" panose="02010600030101010101" pitchFamily="2" charset="-122"/>
            </a:endParaRPr>
          </a:p>
          <a:p>
            <a:pPr marL="0" indent="0">
              <a:lnSpc>
                <a:spcPts val="3000"/>
              </a:lnSpc>
              <a:spcBef>
                <a:spcPct val="0"/>
              </a:spcBef>
              <a:buNone/>
            </a:pPr>
            <a:r>
              <a:rPr lang="zh-CN" altLang="en-US" dirty="0">
                <a:latin typeface="宋体" panose="02010600030101010101" pitchFamily="2" charset="-122"/>
              </a:rPr>
              <a:t> </a:t>
            </a:r>
            <a:r>
              <a:rPr lang="zh-CN" altLang="en-US" b="1" dirty="0">
                <a:latin typeface="宋体" panose="02010600030101010101" pitchFamily="2" charset="-122"/>
              </a:rPr>
              <a:t>《政府采购法实施条例》</a:t>
            </a:r>
            <a:r>
              <a:rPr lang="zh-CN" altLang="en-US" dirty="0">
                <a:latin typeface="宋体" panose="02010600030101010101" pitchFamily="2" charset="-122"/>
              </a:rPr>
              <a:t>第六条 国务院财政部门应当根据国家的经济和社会发展政策，会同国务院有关部门制定政府采购政策，通过制定采购需求标准、预留采购份额、价格评审优惠、优先采购等措施，实现节约能源、保护环境、扶持不发达地区和少数民族地区、促进中小企业发展等目标。</a:t>
            </a:r>
            <a:endParaRPr lang="zh-CN" altLang="en-US" dirty="0">
              <a:latin typeface="宋体" panose="02010600030101010101" pitchFamily="2" charset="-122"/>
            </a:endParaRPr>
          </a:p>
          <a:p>
            <a:pPr marL="0" indent="0">
              <a:lnSpc>
                <a:spcPts val="3000"/>
              </a:lnSpc>
              <a:spcBef>
                <a:spcPct val="0"/>
              </a:spcBef>
              <a:buNone/>
            </a:pPr>
            <a:r>
              <a:rPr lang="zh-CN" altLang="en-US" dirty="0">
                <a:latin typeface="宋体" panose="02010600030101010101" pitchFamily="2" charset="-122"/>
              </a:rPr>
              <a:t>  </a:t>
            </a:r>
            <a:r>
              <a:rPr lang="zh-CN" altLang="en-US" b="1" dirty="0">
                <a:latin typeface="宋体" panose="02010600030101010101" pitchFamily="2" charset="-122"/>
              </a:rPr>
              <a:t>国际通行做法。</a:t>
            </a:r>
            <a:r>
              <a:rPr lang="zh-CN" altLang="en-US" dirty="0">
                <a:latin typeface="宋体" panose="02010600030101010101" pitchFamily="2" charset="-122"/>
              </a:rPr>
              <a:t>由于政府采购使用的是财政性资金，各国普遍通过明确政府采购政策，来发挥其调控经济社会的作用，实现国家的特定目标。</a:t>
            </a:r>
            <a:r>
              <a:rPr lang="en-US" altLang="zh-CN" dirty="0">
                <a:latin typeface="宋体" panose="02010600030101010101" pitchFamily="2" charset="-122"/>
              </a:rPr>
              <a:t>(</a:t>
            </a:r>
            <a:r>
              <a:rPr lang="zh-CN" altLang="en-US" dirty="0">
                <a:latin typeface="宋体" panose="02010600030101010101" pitchFamily="2" charset="-122"/>
                <a:sym typeface="宋体" panose="02010600030101010101" pitchFamily="2" charset="-122"/>
              </a:rPr>
              <a:t>关于</a:t>
            </a:r>
            <a:r>
              <a:rPr lang="en-US" altLang="zh-CN" dirty="0">
                <a:latin typeface="宋体" panose="02010600030101010101" pitchFamily="2" charset="-122"/>
                <a:sym typeface="宋体" panose="02010600030101010101" pitchFamily="2" charset="-122"/>
              </a:rPr>
              <a:t>GPA)</a:t>
            </a:r>
            <a:r>
              <a:rPr lang="zh-CN" altLang="en-US" dirty="0">
                <a:latin typeface="宋体" panose="02010600030101010101" pitchFamily="2" charset="-122"/>
              </a:rPr>
              <a:t>   </a:t>
            </a:r>
            <a:endParaRPr lang="zh-CN" altLang="en-US" dirty="0">
              <a:latin typeface="宋体" panose="02010600030101010101" pitchFamily="2" charset="-122"/>
            </a:endParaRPr>
          </a:p>
          <a:p>
            <a:pPr marL="0" indent="0">
              <a:lnSpc>
                <a:spcPts val="3000"/>
              </a:lnSpc>
              <a:spcBef>
                <a:spcPct val="0"/>
              </a:spcBef>
              <a:buNone/>
            </a:pPr>
            <a:r>
              <a:rPr lang="zh-CN" altLang="en-US" dirty="0">
                <a:latin typeface="宋体" panose="02010600030101010101" pitchFamily="2" charset="-122"/>
              </a:rPr>
              <a:t>  党的十八届三中全会强调，政府要加强发展战略、规划、政策、标准的制定和实施。</a:t>
            </a:r>
            <a:endParaRPr lang="zh-CN" altLang="en-US" dirty="0">
              <a:latin typeface="宋体" panose="02010600030101010101" pitchFamily="2" charset="-122"/>
            </a:endParaRPr>
          </a:p>
          <a:p>
            <a:pPr>
              <a:lnSpc>
                <a:spcPts val="2600"/>
              </a:lnSpc>
              <a:spcBef>
                <a:spcPct val="0"/>
              </a:spcBef>
              <a:buNone/>
            </a:pPr>
            <a:r>
              <a:rPr lang="zh-CN" altLang="en-US" sz="1800" dirty="0">
                <a:latin typeface="宋体" panose="02010600030101010101" pitchFamily="2" charset="-122"/>
              </a:rPr>
              <a:t>   </a:t>
            </a:r>
            <a:endParaRPr lang="zh-CN" altLang="en-US" sz="1800" dirty="0">
              <a:latin typeface="宋体" panose="02010600030101010101" pitchFamily="2" charset="-122"/>
            </a:endParaRPr>
          </a:p>
          <a:p>
            <a:pPr>
              <a:lnSpc>
                <a:spcPts val="2600"/>
              </a:lnSpc>
              <a:spcBef>
                <a:spcPct val="0"/>
              </a:spcBef>
              <a:buNone/>
            </a:pPr>
            <a:r>
              <a:rPr lang="zh-CN" altLang="en-US" sz="1800" dirty="0">
                <a:latin typeface="宋体" panose="02010600030101010101" pitchFamily="2" charset="-122"/>
              </a:rPr>
              <a:t>    </a:t>
            </a:r>
            <a:endParaRPr lang="zh-CN" altLang="en-US" sz="1800" dirty="0">
              <a:latin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84994"/>
          <p:cNvSpPr>
            <a:spLocks noGrp="1"/>
          </p:cNvSpPr>
          <p:nvPr>
            <p:ph type="title"/>
          </p:nvPr>
        </p:nvSpPr>
        <p:spPr>
          <a:xfrm>
            <a:off x="1909445" y="145415"/>
            <a:ext cx="8229600" cy="850900"/>
          </a:xfrm>
        </p:spPr>
        <p:txBody>
          <a:bodyPr anchor="ctr"/>
          <a:p>
            <a:pPr algn="ctr" fontAlgn="base"/>
            <a:r>
              <a:rPr lang="zh-CN" altLang="en-US" sz="2800" strike="noStrike" noProof="1" dirty="0">
                <a:solidFill>
                  <a:schemeClr val="tx1"/>
                </a:solidFill>
                <a:effectLst/>
                <a:latin typeface="黑体" panose="02010609060101010101" pitchFamily="2" charset="-122"/>
                <a:ea typeface="黑体" panose="02010609060101010101" pitchFamily="2" charset="-122"/>
              </a:rPr>
              <a:t>政府采购政策措施</a:t>
            </a:r>
            <a:r>
              <a:rPr lang="zh-CN" altLang="en-US" sz="2400" b="0" strike="noStrike" noProof="1" dirty="0">
                <a:solidFill>
                  <a:schemeClr val="tx1"/>
                </a:solidFill>
                <a:effectLst/>
                <a:latin typeface="黑体" panose="02010609060101010101" pitchFamily="2" charset="-122"/>
                <a:ea typeface="黑体" panose="02010609060101010101" pitchFamily="2" charset="-122"/>
              </a:rPr>
              <a:t>（关注变化）</a:t>
            </a:r>
            <a:endParaRPr lang="en-US" altLang="zh-CN" sz="2400" b="0" strike="noStrike" noProof="1" dirty="0">
              <a:solidFill>
                <a:schemeClr val="tx1"/>
              </a:solidFill>
              <a:effectLst/>
              <a:latin typeface="黑体" panose="02010609060101010101" pitchFamily="2" charset="-122"/>
              <a:ea typeface="黑体" panose="02010609060101010101" pitchFamily="2" charset="-122"/>
            </a:endParaRPr>
          </a:p>
        </p:txBody>
      </p:sp>
      <p:sp>
        <p:nvSpPr>
          <p:cNvPr id="176130" name="内容占位符 2"/>
          <p:cNvSpPr>
            <a:spLocks noGrp="1"/>
          </p:cNvSpPr>
          <p:nvPr>
            <p:ph idx="1"/>
          </p:nvPr>
        </p:nvSpPr>
        <p:spPr>
          <a:xfrm>
            <a:off x="1909445" y="861695"/>
            <a:ext cx="8229600" cy="5548630"/>
          </a:xfrm>
        </p:spPr>
        <p:txBody>
          <a:bodyPr wrap="square" lIns="91440" tIns="45720" rIns="91440" bIns="45720" anchor="t"/>
          <a:p>
            <a:pPr marL="0" indent="0">
              <a:lnSpc>
                <a:spcPts val="4000"/>
              </a:lnSpc>
              <a:spcBef>
                <a:spcPct val="0"/>
              </a:spcBef>
              <a:buNone/>
            </a:pPr>
            <a:r>
              <a:rPr lang="en-US" altLang="zh-CN" sz="2400" dirty="0">
                <a:latin typeface="宋体" panose="02010600030101010101" pitchFamily="2" charset="-122"/>
                <a:sym typeface="Arial" panose="020B0604020202020204" pitchFamily="34" charset="0"/>
              </a:rPr>
              <a:t> </a:t>
            </a:r>
            <a:r>
              <a:rPr lang="zh-CN" altLang="en-US" sz="2400" dirty="0">
                <a:latin typeface="宋体" panose="02010600030101010101" pitchFamily="2" charset="-122"/>
                <a:sym typeface="Arial" panose="020B0604020202020204" pitchFamily="34" charset="0"/>
              </a:rPr>
              <a:t>节能产品：优先采购、强制采购</a:t>
            </a:r>
            <a:endParaRPr lang="zh-CN" altLang="en-US" sz="2400" dirty="0">
              <a:latin typeface="宋体" panose="02010600030101010101" pitchFamily="2" charset="-122"/>
              <a:sym typeface="Arial" panose="020B0604020202020204" pitchFamily="34" charset="0"/>
            </a:endParaRPr>
          </a:p>
          <a:p>
            <a:pPr marL="0" indent="0">
              <a:lnSpc>
                <a:spcPts val="4000"/>
              </a:lnSpc>
              <a:spcBef>
                <a:spcPct val="0"/>
              </a:spcBef>
              <a:buNone/>
            </a:pPr>
            <a:r>
              <a:rPr lang="zh-CN" altLang="en-US" sz="2400" dirty="0">
                <a:latin typeface="宋体" panose="02010600030101010101" pitchFamily="2" charset="-122"/>
              </a:rPr>
              <a:t> 环保产品：优先采购</a:t>
            </a:r>
            <a:endParaRPr lang="en-US" altLang="zh-CN" sz="2400">
              <a:latin typeface="宋体" panose="02010600030101010101" pitchFamily="2" charset="-122"/>
            </a:endParaRPr>
          </a:p>
          <a:p>
            <a:pPr marL="0" indent="0">
              <a:lnSpc>
                <a:spcPts val="4000"/>
              </a:lnSpc>
              <a:spcBef>
                <a:spcPct val="0"/>
              </a:spcBef>
              <a:buNone/>
            </a:pPr>
            <a:r>
              <a:rPr lang="zh-CN" altLang="en-US" sz="2400" dirty="0">
                <a:latin typeface="宋体" panose="02010600030101010101" pitchFamily="2" charset="-122"/>
              </a:rPr>
              <a:t> 创新产品：优先订购</a:t>
            </a:r>
            <a:endParaRPr lang="en-US" altLang="zh-CN" sz="2400">
              <a:latin typeface="宋体" panose="02010600030101010101" pitchFamily="2" charset="-122"/>
            </a:endParaRPr>
          </a:p>
          <a:p>
            <a:pPr marL="0" indent="0">
              <a:lnSpc>
                <a:spcPts val="4000"/>
              </a:lnSpc>
              <a:spcBef>
                <a:spcPct val="0"/>
              </a:spcBef>
              <a:buNone/>
            </a:pPr>
            <a:r>
              <a:rPr lang="zh-CN" altLang="en-US" sz="2400" dirty="0">
                <a:latin typeface="宋体" panose="02010600030101010101" pitchFamily="2" charset="-122"/>
              </a:rPr>
              <a:t> 中小企业：</a:t>
            </a:r>
            <a:r>
              <a:rPr lang="zh-CN" altLang="zh-CN" sz="2400" dirty="0">
                <a:latin typeface="宋体" panose="02010600030101010101" pitchFamily="2" charset="-122"/>
              </a:rPr>
              <a:t>预留采购份额、价格评审优惠</a:t>
            </a:r>
            <a:endParaRPr lang="en-US" altLang="zh-CN" sz="2400">
              <a:latin typeface="宋体" panose="02010600030101010101" pitchFamily="2" charset="-122"/>
            </a:endParaRPr>
          </a:p>
          <a:p>
            <a:pPr marL="0" indent="0">
              <a:lnSpc>
                <a:spcPts val="4000"/>
              </a:lnSpc>
              <a:spcBef>
                <a:spcPct val="0"/>
              </a:spcBef>
              <a:buNone/>
            </a:pPr>
            <a:r>
              <a:rPr lang="zh-CN" altLang="en-US" sz="2400" dirty="0">
                <a:latin typeface="宋体" panose="02010600030101010101" pitchFamily="2" charset="-122"/>
              </a:rPr>
              <a:t> 监狱企业：视同小型、微型企业，并</a:t>
            </a:r>
            <a:r>
              <a:rPr lang="zh-CN" altLang="zh-CN" sz="2400" dirty="0">
                <a:latin typeface="宋体" panose="02010600030101010101" pitchFamily="2" charset="-122"/>
              </a:rPr>
              <a:t>预留采购份额</a:t>
            </a:r>
            <a:endParaRPr lang="zh-CN" altLang="zh-CN" sz="2400" dirty="0">
              <a:latin typeface="宋体" panose="02010600030101010101" pitchFamily="2" charset="-122"/>
            </a:endParaRPr>
          </a:p>
          <a:p>
            <a:pPr marL="0" indent="0">
              <a:lnSpc>
                <a:spcPts val="4000"/>
              </a:lnSpc>
              <a:spcBef>
                <a:spcPct val="0"/>
              </a:spcBef>
              <a:buNone/>
            </a:pPr>
            <a:r>
              <a:rPr lang="zh-CN" altLang="zh-CN" sz="2400" dirty="0">
                <a:latin typeface="宋体" panose="02010600030101010101" pitchFamily="2" charset="-122"/>
                <a:sym typeface="宋体" panose="02010600030101010101" pitchFamily="2" charset="-122"/>
              </a:rPr>
              <a:t> 残疾人福利性单位：视同小型、微型企业</a:t>
            </a:r>
            <a:endParaRPr lang="zh-CN" altLang="zh-CN" sz="2400" dirty="0">
              <a:latin typeface="宋体" panose="02010600030101010101" pitchFamily="2" charset="-122"/>
              <a:sym typeface="宋体" panose="02010600030101010101" pitchFamily="2" charset="-122"/>
            </a:endParaRPr>
          </a:p>
          <a:p>
            <a:pPr marL="0" indent="0">
              <a:lnSpc>
                <a:spcPts val="3200"/>
              </a:lnSpc>
              <a:spcBef>
                <a:spcPts val="1200"/>
              </a:spcBef>
              <a:buNone/>
            </a:pPr>
            <a:r>
              <a:rPr lang="en-US" altLang="zh-CN" dirty="0">
                <a:latin typeface="宋体" panose="02010600030101010101" pitchFamily="2" charset="-122"/>
                <a:sym typeface="宋体" panose="02010600030101010101" pitchFamily="2" charset="-122"/>
              </a:rPr>
              <a:t>  2019</a:t>
            </a:r>
            <a:r>
              <a:rPr lang="zh-CN" altLang="en-US" dirty="0">
                <a:latin typeface="宋体" panose="02010600030101010101" pitchFamily="2" charset="-122"/>
                <a:sym typeface="宋体" panose="02010600030101010101" pitchFamily="2" charset="-122"/>
              </a:rPr>
              <a:t>年</a:t>
            </a:r>
            <a:r>
              <a:rPr lang="en-US" altLang="zh-CN" dirty="0">
                <a:latin typeface="宋体" panose="02010600030101010101" pitchFamily="2" charset="-122"/>
                <a:sym typeface="宋体" panose="02010600030101010101" pitchFamily="2" charset="-122"/>
              </a:rPr>
              <a:t>2</a:t>
            </a:r>
            <a:r>
              <a:rPr lang="zh-CN" altLang="en-US" dirty="0">
                <a:latin typeface="宋体" panose="02010600030101010101" pitchFamily="2" charset="-122"/>
                <a:sym typeface="宋体" panose="02010600030101010101" pitchFamily="2" charset="-122"/>
              </a:rPr>
              <a:t>月</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财政部、发改委、生态环境部、市场监管总局等</a:t>
            </a:r>
            <a:r>
              <a:rPr lang="en-US" altLang="zh-CN" dirty="0">
                <a:latin typeface="宋体" panose="02010600030101010101" pitchFamily="2" charset="-122"/>
                <a:sym typeface="宋体" panose="02010600030101010101" pitchFamily="2" charset="-122"/>
              </a:rPr>
              <a:t>4</a:t>
            </a:r>
            <a:r>
              <a:rPr lang="zh-CN" altLang="en-US" dirty="0">
                <a:latin typeface="宋体" panose="02010600030101010101" pitchFamily="2" charset="-122"/>
                <a:sym typeface="宋体" panose="02010600030101010101" pitchFamily="2" charset="-122"/>
              </a:rPr>
              <a:t>部委发通知，自</a:t>
            </a:r>
            <a:r>
              <a:rPr lang="en-US" altLang="zh-CN" dirty="0">
                <a:latin typeface="宋体" panose="02010600030101010101" pitchFamily="2" charset="-122"/>
                <a:sym typeface="宋体" panose="02010600030101010101" pitchFamily="2" charset="-122"/>
              </a:rPr>
              <a:t>4</a:t>
            </a:r>
            <a:r>
              <a:rPr lang="zh-CN" altLang="en-US" dirty="0">
                <a:latin typeface="宋体" panose="02010600030101010101" pitchFamily="2" charset="-122"/>
                <a:sym typeface="宋体" panose="02010600030101010101" pitchFamily="2" charset="-122"/>
              </a:rPr>
              <a:t>月</a:t>
            </a:r>
            <a:r>
              <a:rPr lang="en-US" altLang="zh-CN" dirty="0">
                <a:latin typeface="宋体" panose="02010600030101010101" pitchFamily="2" charset="-122"/>
                <a:sym typeface="宋体" panose="02010600030101010101" pitchFamily="2" charset="-122"/>
              </a:rPr>
              <a:t>1</a:t>
            </a:r>
            <a:r>
              <a:rPr lang="zh-CN" altLang="en-US" dirty="0">
                <a:latin typeface="宋体" panose="02010600030101010101" pitchFamily="2" charset="-122"/>
                <a:sym typeface="宋体" panose="02010600030101010101" pitchFamily="2" charset="-122"/>
              </a:rPr>
              <a:t>日起执行。主要变化：一是</a:t>
            </a:r>
            <a:r>
              <a:rPr lang="zh-CN" altLang="en-US" b="1" dirty="0">
                <a:latin typeface="宋体" panose="02010600030101010101" pitchFamily="2" charset="-122"/>
                <a:sym typeface="宋体" panose="02010600030101010101" pitchFamily="2" charset="-122"/>
              </a:rPr>
              <a:t>改变发布方式</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产品清单</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品目清单</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二是</a:t>
            </a:r>
            <a:r>
              <a:rPr lang="zh-CN" altLang="en-US" b="1" dirty="0">
                <a:latin typeface="宋体" panose="02010600030101010101" pitchFamily="2" charset="-122"/>
                <a:sym typeface="宋体" panose="02010600030101010101" pitchFamily="2" charset="-122"/>
              </a:rPr>
              <a:t>扩大机构范围</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增加认证机构</a:t>
            </a:r>
            <a:r>
              <a:rPr lang="en-US" altLang="zh-CN" dirty="0">
                <a:latin typeface="宋体" panose="02010600030101010101" pitchFamily="2" charset="-122"/>
                <a:sym typeface="宋体" panose="02010600030101010101" pitchFamily="2" charset="-122"/>
              </a:rPr>
              <a:t>,2-3</a:t>
            </a:r>
            <a:r>
              <a:rPr lang="zh-CN" altLang="zh-CN" dirty="0">
                <a:latin typeface="宋体" panose="02010600030101010101" pitchFamily="2" charset="-122"/>
                <a:sym typeface="宋体" panose="02010600030101010101" pitchFamily="2" charset="-122"/>
              </a:rPr>
              <a:t>家</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；三是</a:t>
            </a:r>
            <a:r>
              <a:rPr lang="zh-CN" altLang="en-US" b="1" dirty="0">
                <a:latin typeface="宋体" panose="02010600030101010101" pitchFamily="2" charset="-122"/>
                <a:sym typeface="宋体" panose="02010600030101010101" pitchFamily="2" charset="-122"/>
              </a:rPr>
              <a:t>确定一个平台</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由市场监管总局组织建立发布平台</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四是</a:t>
            </a:r>
            <a:r>
              <a:rPr lang="zh-CN" altLang="en-US" b="1" dirty="0">
                <a:latin typeface="宋体" panose="02010600030101010101" pitchFamily="2" charset="-122"/>
                <a:sym typeface="宋体" panose="02010600030101010101" pitchFamily="2" charset="-122"/>
              </a:rPr>
              <a:t>加大绿色采购力度</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列入品目清单的产品类别可在采购需求中提出更高要求</a:t>
            </a:r>
            <a:r>
              <a:rPr lang="en-US" altLang="zh-CN" dirty="0">
                <a:latin typeface="宋体" panose="02010600030101010101" pitchFamily="2" charset="-122"/>
                <a:sym typeface="宋体" panose="02010600030101010101" pitchFamily="2" charset="-122"/>
              </a:rPr>
              <a:t>,</a:t>
            </a:r>
            <a:r>
              <a:rPr lang="zh-CN" altLang="en-US" dirty="0">
                <a:latin typeface="宋体" panose="02010600030101010101" pitchFamily="2" charset="-122"/>
                <a:sym typeface="宋体" panose="02010600030101010101" pitchFamily="2" charset="-122"/>
              </a:rPr>
              <a:t>符合条件的优先</a:t>
            </a:r>
            <a:r>
              <a:rPr lang="en-US" altLang="zh-CN" dirty="0">
                <a:latin typeface="宋体" panose="02010600030101010101" pitchFamily="2" charset="-122"/>
                <a:sym typeface="宋体" panose="02010600030101010101" pitchFamily="2" charset="-122"/>
              </a:rPr>
              <a:t>)</a:t>
            </a:r>
            <a:endParaRPr lang="zh-CN" altLang="zh-CN" sz="2400" dirty="0">
              <a:latin typeface="宋体" panose="02010600030101010101" pitchFamily="2" charset="-122"/>
            </a:endParaRPr>
          </a:p>
          <a:p>
            <a:pPr marL="0" indent="0">
              <a:lnSpc>
                <a:spcPct val="150000"/>
              </a:lnSpc>
              <a:spcBef>
                <a:spcPct val="0"/>
              </a:spcBef>
            </a:pPr>
            <a:endParaRPr lang="zh-CN" altLang="en-US" sz="2400" dirty="0">
              <a:latin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68609"/>
          <p:cNvSpPr>
            <a:spLocks noGrp="1"/>
          </p:cNvSpPr>
          <p:nvPr>
            <p:ph type="title"/>
          </p:nvPr>
        </p:nvSpPr>
        <p:spPr>
          <a:xfrm>
            <a:off x="1785938" y="174625"/>
            <a:ext cx="8229600" cy="777875"/>
          </a:xfrm>
        </p:spPr>
        <p:txBody>
          <a:bodyPr anchor="ctr"/>
          <a:p>
            <a:pPr algn="ctr"/>
            <a:r>
              <a:rPr lang="zh-CN" altLang="en-US" sz="2800" dirty="0">
                <a:solidFill>
                  <a:schemeClr val="tx1"/>
                </a:solidFill>
                <a:effectLst/>
                <a:latin typeface="黑体" panose="02010609060101010101" pitchFamily="2" charset="-122"/>
                <a:ea typeface="黑体" panose="02010609060101010101" pitchFamily="2" charset="-122"/>
              </a:rPr>
              <a:t>政府采购原则 三公一诚</a:t>
            </a:r>
            <a:r>
              <a:rPr lang="zh-CN" altLang="en-US" dirty="0">
                <a:latin typeface="黑体" panose="02010609060101010101" pitchFamily="2" charset="-122"/>
                <a:ea typeface="黑体" panose="02010609060101010101" pitchFamily="2" charset="-122"/>
              </a:rPr>
              <a:t>  </a:t>
            </a:r>
            <a:endParaRPr lang="zh-CN" altLang="en-US" dirty="0">
              <a:latin typeface="黑体" panose="02010609060101010101" pitchFamily="2" charset="-122"/>
              <a:ea typeface="黑体" panose="02010609060101010101" pitchFamily="2" charset="-122"/>
            </a:endParaRPr>
          </a:p>
        </p:txBody>
      </p:sp>
      <p:sp>
        <p:nvSpPr>
          <p:cNvPr id="34818" name="文本占位符 68610"/>
          <p:cNvSpPr>
            <a:spLocks noGrp="1"/>
          </p:cNvSpPr>
          <p:nvPr>
            <p:ph idx="1"/>
          </p:nvPr>
        </p:nvSpPr>
        <p:spPr>
          <a:xfrm>
            <a:off x="1943735" y="952500"/>
            <a:ext cx="8303895" cy="4949825"/>
          </a:xfrm>
        </p:spPr>
        <p:txBody>
          <a:bodyPr anchor="t"/>
          <a:p>
            <a:pPr>
              <a:buNone/>
            </a:pPr>
            <a:r>
              <a:rPr lang="zh-CN" altLang="en-US" dirty="0">
                <a:latin typeface="宋体" panose="02010600030101010101" pitchFamily="2" charset="-122"/>
              </a:rPr>
              <a:t>    </a:t>
            </a:r>
            <a:endParaRPr lang="zh-CN" altLang="en-US" dirty="0">
              <a:latin typeface="宋体" panose="02010600030101010101" pitchFamily="2" charset="-122"/>
            </a:endParaRPr>
          </a:p>
          <a:p>
            <a:pPr marL="0" indent="0">
              <a:lnSpc>
                <a:spcPts val="5000"/>
              </a:lnSpc>
              <a:spcBef>
                <a:spcPct val="0"/>
              </a:spcBef>
              <a:buNone/>
            </a:pPr>
            <a:r>
              <a:rPr lang="en-US" altLang="x-none" sz="2800">
                <a:latin typeface="宋体" panose="02010600030101010101" pitchFamily="2" charset="-122"/>
              </a:rPr>
              <a:t> 《</a:t>
            </a:r>
            <a:r>
              <a:rPr lang="zh-CN" altLang="en-US" sz="2800" dirty="0">
                <a:latin typeface="宋体" panose="02010600030101010101" pitchFamily="2" charset="-122"/>
              </a:rPr>
              <a:t>政府采购法</a:t>
            </a:r>
            <a:r>
              <a:rPr lang="en-US" altLang="x-none" sz="2800">
                <a:latin typeface="宋体" panose="02010600030101010101" pitchFamily="2" charset="-122"/>
              </a:rPr>
              <a:t>》</a:t>
            </a:r>
            <a:r>
              <a:rPr lang="zh-CN" altLang="en-US" sz="2800" dirty="0">
                <a:latin typeface="宋体" panose="02010600030101010101" pitchFamily="2" charset="-122"/>
              </a:rPr>
              <a:t>第三条规定，政府采购应当遵循公开透明、公平竞争、公正和诚实信用原则。</a:t>
            </a:r>
            <a:endParaRPr lang="en-US" altLang="zh-CN" sz="2800">
              <a:latin typeface="宋体" panose="02010600030101010101" pitchFamily="2" charset="-122"/>
            </a:endParaRPr>
          </a:p>
          <a:p>
            <a:pPr>
              <a:buNone/>
            </a:pPr>
            <a:r>
              <a:rPr lang="zh-CN" altLang="en-US" dirty="0">
                <a:latin typeface="宋体" panose="02010600030101010101" pitchFamily="2" charset="-122"/>
              </a:rPr>
              <a:t>  </a:t>
            </a:r>
            <a:endParaRPr lang="zh-CN" altLang="en-US" dirty="0">
              <a:latin typeface="宋体" panose="02010600030101010101" pitchFamily="2" charset="-122"/>
            </a:endParaRPr>
          </a:p>
          <a:p>
            <a:pPr>
              <a:buNone/>
            </a:pPr>
            <a:r>
              <a:rPr lang="zh-CN" altLang="en-US" dirty="0">
                <a:latin typeface="宋体" panose="02010600030101010101" pitchFamily="2" charset="-122"/>
              </a:rPr>
              <a:t>     </a:t>
            </a:r>
            <a:endParaRPr lang="zh-CN" altLang="en-US" dirty="0">
              <a:latin typeface="宋体" panose="02010600030101010101" pitchFamily="2" charset="-122"/>
            </a:endParaRPr>
          </a:p>
          <a:p>
            <a:pPr>
              <a:buNone/>
            </a:pPr>
            <a:r>
              <a:rPr lang="zh-CN" altLang="en-US" dirty="0">
                <a:latin typeface="宋体" panose="02010600030101010101" pitchFamily="2" charset="-122"/>
              </a:rPr>
              <a:t>     </a:t>
            </a:r>
            <a:endParaRPr lang="zh-CN" altLang="en-US" dirty="0">
              <a:latin typeface="宋体" panose="02010600030101010101" pitchFamily="2" charset="-122"/>
            </a:endParaRPr>
          </a:p>
          <a:p>
            <a:pPr>
              <a:buNone/>
            </a:pPr>
            <a:r>
              <a:rPr lang="zh-CN" altLang="en-US" sz="2800" dirty="0">
                <a:latin typeface="宋体" panose="02010600030101010101" pitchFamily="2" charset="-122"/>
              </a:rPr>
              <a:t>    </a:t>
            </a:r>
            <a:endParaRPr lang="zh-CN" altLang="en-US" sz="2800" dirty="0">
              <a:latin typeface="宋体" panose="02010600030101010101" pitchFamily="2" charset="-122"/>
            </a:endParaRPr>
          </a:p>
          <a:p>
            <a:endParaRPr lang="zh-CN"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69633"/>
          <p:cNvSpPr>
            <a:spLocks noGrp="1"/>
          </p:cNvSpPr>
          <p:nvPr>
            <p:ph type="title"/>
          </p:nvPr>
        </p:nvSpPr>
        <p:spPr>
          <a:xfrm>
            <a:off x="1905635" y="146050"/>
            <a:ext cx="8316595" cy="777875"/>
          </a:xfrm>
        </p:spPr>
        <p:txBody>
          <a:bodyPr anchor="ctr"/>
          <a:p>
            <a:pPr algn="ctr"/>
            <a:r>
              <a:rPr lang="zh-CN" altLang="en-US" sz="2800" dirty="0">
                <a:solidFill>
                  <a:schemeClr val="tx1"/>
                </a:solidFill>
                <a:effectLst/>
                <a:latin typeface="黑体" panose="02010609060101010101" pitchFamily="2" charset="-122"/>
                <a:ea typeface="黑体" panose="02010609060101010101" pitchFamily="2" charset="-122"/>
              </a:rPr>
              <a:t>公平竞争 自由进入</a:t>
            </a:r>
            <a:endParaRPr lang="zh-CN" altLang="en-US" sz="2800" dirty="0">
              <a:solidFill>
                <a:schemeClr val="tx1"/>
              </a:solidFill>
              <a:effectLst/>
              <a:latin typeface="黑体" panose="02010609060101010101" pitchFamily="2" charset="-122"/>
              <a:ea typeface="黑体" panose="02010609060101010101" pitchFamily="2" charset="-122"/>
            </a:endParaRPr>
          </a:p>
        </p:txBody>
      </p:sp>
      <p:sp>
        <p:nvSpPr>
          <p:cNvPr id="35842" name="文本占位符 69634"/>
          <p:cNvSpPr>
            <a:spLocks noGrp="1"/>
          </p:cNvSpPr>
          <p:nvPr>
            <p:ph idx="1"/>
          </p:nvPr>
        </p:nvSpPr>
        <p:spPr>
          <a:xfrm>
            <a:off x="1905635" y="1087120"/>
            <a:ext cx="8305165" cy="4697730"/>
          </a:xfrm>
        </p:spPr>
        <p:txBody>
          <a:bodyPr anchor="t"/>
          <a:p>
            <a:pPr marL="0" indent="0">
              <a:lnSpc>
                <a:spcPts val="4800"/>
              </a:lnSpc>
              <a:spcBef>
                <a:spcPts val="0"/>
              </a:spcBef>
              <a:buNone/>
            </a:pPr>
            <a:r>
              <a:rPr lang="en-US" altLang="x-none" sz="240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政府采购法</a:t>
            </a:r>
            <a:r>
              <a:rPr lang="en-US" altLang="x-none" sz="240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第五条 企业可以</a:t>
            </a:r>
            <a:r>
              <a:rPr lang="zh-CN" altLang="en-US" sz="2400" b="1" dirty="0">
                <a:latin typeface="宋体" panose="02010600030101010101" pitchFamily="2" charset="-122"/>
                <a:ea typeface="宋体" panose="02010600030101010101" pitchFamily="2" charset="-122"/>
                <a:cs typeface="宋体" panose="02010600030101010101" pitchFamily="2" charset="-122"/>
              </a:rPr>
              <a:t>自由进入</a:t>
            </a:r>
            <a:r>
              <a:rPr lang="zh-CN" altLang="en-US" sz="2400" dirty="0">
                <a:latin typeface="宋体" panose="02010600030101010101" pitchFamily="2" charset="-122"/>
                <a:ea typeface="宋体" panose="02010600030101010101" pitchFamily="2" charset="-122"/>
                <a:cs typeface="宋体" panose="02010600030101010101" pitchFamily="2" charset="-122"/>
              </a:rPr>
              <a:t>本地区和本行业的政府采购市场，任何单位和个人不得采用任何方式阻挠和限制。</a:t>
            </a:r>
            <a:r>
              <a:rPr lang="zh-CN" altLang="en-US" sz="2400" dirty="0">
                <a:latin typeface="宋体" panose="02010600030101010101" pitchFamily="2" charset="-122"/>
                <a:ea typeface="宋体" panose="02010600030101010101" pitchFamily="2" charset="-122"/>
                <a:cs typeface="宋体" panose="02010600030101010101" pitchFamily="2" charset="-122"/>
              </a:rPr>
              <a:t> </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ts val="0"/>
              </a:spcBef>
              <a:buNone/>
            </a:pPr>
            <a:r>
              <a:rPr lang="zh-CN" altLang="en-US" sz="2800" dirty="0">
                <a:latin typeface="宋体" panose="02010600030101010101" pitchFamily="2" charset="-122"/>
              </a:rPr>
              <a:t> </a:t>
            </a:r>
            <a:r>
              <a:rPr lang="zh-CN" altLang="en-US" sz="2000" dirty="0">
                <a:latin typeface="宋体" panose="02010600030101010101" pitchFamily="2" charset="-122"/>
              </a:rPr>
              <a:t> (</a:t>
            </a:r>
            <a:r>
              <a:rPr lang="zh-CN" altLang="en-US" dirty="0">
                <a:latin typeface="宋体" panose="02010600030101010101" pitchFamily="2" charset="-122"/>
              </a:rPr>
              <a:t>案例：乙肝疫苗）</a:t>
            </a:r>
            <a:endParaRPr lang="zh-CN" altLang="en-US" dirty="0">
              <a:latin typeface="宋体" panose="02010600030101010101" pitchFamily="2" charset="-122"/>
            </a:endParaRPr>
          </a:p>
          <a:p>
            <a:pPr>
              <a:buNone/>
            </a:pP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881188" y="274638"/>
            <a:ext cx="8329612" cy="490537"/>
          </a:xfrm>
        </p:spPr>
        <p:txBody>
          <a:bodyPr anchor="ctr"/>
          <a:p>
            <a:pPr algn="ctr"/>
            <a:r>
              <a:rPr lang="zh-CN" altLang="en-US" sz="2800" dirty="0">
                <a:solidFill>
                  <a:schemeClr val="tx1"/>
                </a:solidFill>
                <a:effectLst/>
                <a:latin typeface="黑体" panose="02010609060101010101" pitchFamily="2" charset="-122"/>
                <a:ea typeface="黑体" panose="02010609060101010101" pitchFamily="2" charset="-122"/>
              </a:rPr>
              <a:t>供应商参加政府采购活动的条件</a:t>
            </a:r>
            <a:r>
              <a:rPr lang="zh-CN" altLang="en-US" sz="2400" dirty="0">
                <a:solidFill>
                  <a:schemeClr val="tx1"/>
                </a:solidFill>
                <a:effectLst/>
                <a:latin typeface="黑体" panose="02010609060101010101" pitchFamily="2" charset="-122"/>
                <a:ea typeface="黑体" panose="02010609060101010101" pitchFamily="2" charset="-122"/>
              </a:rPr>
              <a:t>（六条）</a:t>
            </a:r>
            <a:endParaRPr lang="zh-CN" altLang="en-US" sz="2400" dirty="0">
              <a:solidFill>
                <a:schemeClr val="tx1"/>
              </a:solidFill>
              <a:effectLst/>
              <a:latin typeface="黑体" panose="02010609060101010101" pitchFamily="2" charset="-122"/>
              <a:ea typeface="黑体" panose="02010609060101010101" pitchFamily="2" charset="-122"/>
            </a:endParaRPr>
          </a:p>
        </p:txBody>
      </p:sp>
      <p:sp>
        <p:nvSpPr>
          <p:cNvPr id="36866" name="文本占位符 13314"/>
          <p:cNvSpPr>
            <a:spLocks noGrp="1"/>
          </p:cNvSpPr>
          <p:nvPr>
            <p:ph idx="1"/>
          </p:nvPr>
        </p:nvSpPr>
        <p:spPr>
          <a:xfrm>
            <a:off x="1881505" y="904875"/>
            <a:ext cx="8442960" cy="5334635"/>
          </a:xfrm>
        </p:spPr>
        <p:txBody>
          <a:bodyPr anchor="t"/>
          <a:p>
            <a:pPr marL="0" indent="0">
              <a:lnSpc>
                <a:spcPts val="40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x-none" sz="240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政府采购法</a:t>
            </a:r>
            <a:r>
              <a:rPr lang="en-US" altLang="x-none" sz="240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第二十二条 供应商参加政府采购活动应当具备以下条件：</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0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一</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具有独立承担民事责任的能力；</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0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二</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具有良好的商业信誉和健全的财务会计制度；</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0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三</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具有履行合同所必需的设备和专业技术能力；</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0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四</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有依法缴纳税收和社会保障资金的良好记录；</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0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五</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参加政府采购活动前三年内，在经营活动中没有重大违法记录；</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0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六</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法律、行政法规规定的其他条件。</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dirty="0">
                <a:latin typeface="宋体" panose="02010600030101010101" pitchFamily="2" charset="-122"/>
              </a:rPr>
              <a:t>     </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标题 14337"/>
          <p:cNvSpPr>
            <a:spLocks noGrp="1"/>
          </p:cNvSpPr>
          <p:nvPr>
            <p:ph type="title"/>
          </p:nvPr>
        </p:nvSpPr>
        <p:spPr>
          <a:xfrm>
            <a:off x="1911350" y="150813"/>
            <a:ext cx="8229600" cy="777875"/>
          </a:xfrm>
        </p:spPr>
        <p:txBody>
          <a:bodyPr anchor="ctr"/>
          <a:p>
            <a:pPr algn="ctr"/>
            <a:r>
              <a:rPr lang="zh-CN" altLang="en-US" sz="2800" dirty="0">
                <a:solidFill>
                  <a:schemeClr val="tx1"/>
                </a:solidFill>
                <a:effectLst/>
                <a:latin typeface="黑体" panose="02010609060101010101" pitchFamily="2" charset="-122"/>
                <a:ea typeface="黑体" panose="02010609060101010101" pitchFamily="2" charset="-122"/>
              </a:rPr>
              <a:t>条例对</a:t>
            </a:r>
            <a:r>
              <a:rPr lang="en-US" altLang="x-none" sz="2800">
                <a:solidFill>
                  <a:schemeClr val="tx1"/>
                </a:solidFill>
                <a:effectLst/>
                <a:latin typeface="黑体" panose="02010609060101010101" pitchFamily="2" charset="-122"/>
                <a:ea typeface="黑体" panose="02010609060101010101" pitchFamily="2" charset="-122"/>
              </a:rPr>
              <a:t>《</a:t>
            </a:r>
            <a:r>
              <a:rPr lang="zh-CN" altLang="en-US" sz="2800" dirty="0">
                <a:solidFill>
                  <a:schemeClr val="tx1"/>
                </a:solidFill>
                <a:effectLst/>
                <a:latin typeface="黑体" panose="02010609060101010101" pitchFamily="2" charset="-122"/>
                <a:ea typeface="黑体" panose="02010609060101010101" pitchFamily="2" charset="-122"/>
              </a:rPr>
              <a:t>政府采购法</a:t>
            </a:r>
            <a:r>
              <a:rPr lang="en-US" altLang="x-none" sz="2800">
                <a:solidFill>
                  <a:schemeClr val="tx1"/>
                </a:solidFill>
                <a:effectLst/>
                <a:latin typeface="黑体" panose="02010609060101010101" pitchFamily="2" charset="-122"/>
                <a:ea typeface="黑体" panose="02010609060101010101" pitchFamily="2" charset="-122"/>
              </a:rPr>
              <a:t>》</a:t>
            </a:r>
            <a:r>
              <a:rPr lang="zh-CN" altLang="en-US" sz="2800" dirty="0">
                <a:solidFill>
                  <a:schemeClr val="tx1"/>
                </a:solidFill>
                <a:effectLst/>
                <a:latin typeface="黑体" panose="02010609060101010101" pitchFamily="2" charset="-122"/>
                <a:ea typeface="黑体" panose="02010609060101010101" pitchFamily="2" charset="-122"/>
              </a:rPr>
              <a:t>第二十二条的细化</a:t>
            </a:r>
            <a:endParaRPr lang="zh-CN" altLang="en-US" sz="2800" dirty="0">
              <a:solidFill>
                <a:schemeClr val="tx1"/>
              </a:solidFill>
              <a:effectLst/>
              <a:latin typeface="黑体" panose="02010609060101010101" pitchFamily="2" charset="-122"/>
              <a:ea typeface="黑体" panose="02010609060101010101" pitchFamily="2" charset="-122"/>
            </a:endParaRPr>
          </a:p>
        </p:txBody>
      </p:sp>
      <p:sp>
        <p:nvSpPr>
          <p:cNvPr id="37890" name="文本占位符 14338"/>
          <p:cNvSpPr>
            <a:spLocks noGrp="1"/>
          </p:cNvSpPr>
          <p:nvPr>
            <p:ph idx="1"/>
          </p:nvPr>
        </p:nvSpPr>
        <p:spPr>
          <a:xfrm>
            <a:off x="1831975" y="782320"/>
            <a:ext cx="8527415" cy="5888990"/>
          </a:xfrm>
        </p:spPr>
        <p:txBody>
          <a:bodyPr anchor="t"/>
          <a:p>
            <a:pPr marL="0" indent="0">
              <a:lnSpc>
                <a:spcPts val="2150"/>
              </a:lnSpc>
              <a:spcBef>
                <a:spcPct val="0"/>
              </a:spcBef>
              <a:buNone/>
            </a:pPr>
            <a:r>
              <a:rPr lang="zh-CN" altLang="en-US" sz="1800" b="1" dirty="0">
                <a:latin typeface="宋体" panose="02010600030101010101" pitchFamily="2" charset="-122"/>
                <a:ea typeface="宋体" panose="02010600030101010101" pitchFamily="2" charset="-122"/>
                <a:cs typeface="宋体" panose="02010600030101010101" pitchFamily="2" charset="-122"/>
              </a:rPr>
              <a:t>  扩大了政府采购供应商范围。</a:t>
            </a:r>
            <a:r>
              <a:rPr lang="zh-CN" altLang="en-US" sz="1800" dirty="0">
                <a:latin typeface="宋体" panose="02010600030101010101" pitchFamily="2" charset="-122"/>
                <a:ea typeface="宋体" panose="02010600030101010101" pitchFamily="2" charset="-122"/>
                <a:cs typeface="宋体" panose="02010600030101010101" pitchFamily="2" charset="-122"/>
              </a:rPr>
              <a:t>第十七条</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一</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法人或者其他组织的营业执照等证明文件，自然人的身份证明，即依法设立的企业，具有营业执照等证明文件即可参加政府采购，而不必具有法人资格。</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15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zh-CN" altLang="en-US" sz="1800" b="1" dirty="0">
                <a:latin typeface="宋体" panose="02010600030101010101" pitchFamily="2" charset="-122"/>
                <a:ea typeface="宋体" panose="02010600030101010101" pitchFamily="2" charset="-122"/>
                <a:cs typeface="宋体" panose="02010600030101010101" pitchFamily="2" charset="-122"/>
              </a:rPr>
              <a:t>增加了需要提交的证明材料。</a:t>
            </a:r>
            <a:r>
              <a:rPr lang="zh-CN" altLang="en-US" sz="1800" dirty="0">
                <a:latin typeface="宋体" panose="02010600030101010101" pitchFamily="2" charset="-122"/>
                <a:ea typeface="宋体" panose="02010600030101010101" pitchFamily="2" charset="-122"/>
                <a:cs typeface="宋体" panose="02010600030101010101" pitchFamily="2" charset="-122"/>
              </a:rPr>
              <a:t>第十七条</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二</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财务状况报告，依法缴纳税收和社会保障资金的相关材料；</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三</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具备履行合同所必须的设备和专业技术能力的证明材料</a:t>
            </a:r>
            <a:r>
              <a:rPr lang="en-US" altLang="x-none" sz="180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四</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参加政府采购活动前</a:t>
            </a:r>
            <a:r>
              <a:rPr lang="en-US" altLang="x-none" sz="1800">
                <a:latin typeface="宋体" panose="02010600030101010101" pitchFamily="2" charset="-122"/>
                <a:ea typeface="宋体" panose="02010600030101010101" pitchFamily="2" charset="-122"/>
                <a:cs typeface="宋体" panose="02010600030101010101" pitchFamily="2" charset="-122"/>
              </a:rPr>
              <a:t>3</a:t>
            </a:r>
            <a:r>
              <a:rPr lang="zh-CN" altLang="en-US" sz="1800" dirty="0">
                <a:latin typeface="宋体" panose="02010600030101010101" pitchFamily="2" charset="-122"/>
                <a:ea typeface="宋体" panose="02010600030101010101" pitchFamily="2" charset="-122"/>
                <a:cs typeface="宋体" panose="02010600030101010101" pitchFamily="2" charset="-122"/>
              </a:rPr>
              <a:t>年内在经营活动中没有重大违法记录的书面证明。以及法律法规规定及其他特殊要求的。</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15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zh-CN" altLang="en-US" sz="1800" b="1" dirty="0">
                <a:latin typeface="宋体" panose="02010600030101010101" pitchFamily="2" charset="-122"/>
                <a:ea typeface="宋体" panose="02010600030101010101" pitchFamily="2" charset="-122"/>
                <a:cs typeface="宋体" panose="02010600030101010101" pitchFamily="2" charset="-122"/>
              </a:rPr>
              <a:t>明确了不得参加政府采购活动的供应商。</a:t>
            </a:r>
            <a:r>
              <a:rPr lang="zh-CN" altLang="en-US" sz="1800" dirty="0">
                <a:latin typeface="宋体" panose="02010600030101010101" pitchFamily="2" charset="-122"/>
                <a:ea typeface="宋体" panose="02010600030101010101" pitchFamily="2" charset="-122"/>
                <a:cs typeface="宋体" panose="02010600030101010101" pitchFamily="2" charset="-122"/>
              </a:rPr>
              <a:t>第十八条 单位负责人为同一人或者存在直接控股、管理关系的不同供应商，不得参加同一合同项下的政府采购活动。除单一来源采购项目外，为采购项目提供整体设计、规范编制或者项目管理、监理、检测等服务的供应商，不得再参加该项目的其他采购活动。</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150"/>
              </a:lnSpc>
              <a:spcBef>
                <a:spcPct val="0"/>
              </a:spcBef>
              <a:buNone/>
            </a:pPr>
            <a:r>
              <a:rPr lang="zh-CN" altLang="en-US" sz="1800" b="1" dirty="0">
                <a:latin typeface="宋体" panose="02010600030101010101" pitchFamily="2" charset="-122"/>
                <a:ea typeface="宋体" panose="02010600030101010101" pitchFamily="2" charset="-122"/>
                <a:cs typeface="宋体" panose="02010600030101010101" pitchFamily="2" charset="-122"/>
              </a:rPr>
              <a:t>  明确了什么是重大违法记录。</a:t>
            </a:r>
            <a:r>
              <a:rPr lang="zh-CN" altLang="en-US" sz="1800" dirty="0">
                <a:latin typeface="宋体" panose="02010600030101010101" pitchFamily="2" charset="-122"/>
                <a:ea typeface="宋体" panose="02010600030101010101" pitchFamily="2" charset="-122"/>
                <a:cs typeface="宋体" panose="02010600030101010101" pitchFamily="2" charset="-122"/>
              </a:rPr>
              <a:t>第十九条 供应商因违法经营受到刑事处罚或者责令停产停业、吊销许可证或者执照、</a:t>
            </a:r>
            <a:r>
              <a:rPr lang="zh-CN" altLang="en-US" sz="1800" b="1" dirty="0">
                <a:latin typeface="宋体" panose="02010600030101010101" pitchFamily="2" charset="-122"/>
                <a:ea typeface="宋体" panose="02010600030101010101" pitchFamily="2" charset="-122"/>
                <a:cs typeface="宋体" panose="02010600030101010101" pitchFamily="2" charset="-122"/>
              </a:rPr>
              <a:t>较大数额罚款</a:t>
            </a:r>
            <a:r>
              <a:rPr lang="zh-CN" altLang="en-US" sz="1800" dirty="0">
                <a:latin typeface="宋体" panose="02010600030101010101" pitchFamily="2" charset="-122"/>
                <a:ea typeface="宋体" panose="02010600030101010101" pitchFamily="2" charset="-122"/>
                <a:cs typeface="宋体" panose="02010600030101010101" pitchFamily="2" charset="-122"/>
              </a:rPr>
              <a:t>等行政处罚。如不如实提供，将承担提交虚假材料谋取中标、成交的法律后果。</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150"/>
              </a:lnSpc>
              <a:spcBef>
                <a:spcPct val="0"/>
              </a:spcBef>
              <a:buNone/>
            </a:pPr>
            <a:r>
              <a:rPr lang="zh-CN" altLang="en-US" sz="1800" b="1" dirty="0">
                <a:latin typeface="宋体" panose="02010600030101010101" pitchFamily="2" charset="-122"/>
                <a:ea typeface="宋体" panose="02010600030101010101" pitchFamily="2" charset="-122"/>
                <a:cs typeface="宋体" panose="02010600030101010101" pitchFamily="2" charset="-122"/>
              </a:rPr>
              <a:t>  规定了禁入期满可以参加政府采购活动。</a:t>
            </a:r>
            <a:r>
              <a:rPr lang="zh-CN" altLang="en-US" sz="1800" dirty="0">
                <a:latin typeface="宋体" panose="02010600030101010101" pitchFamily="2" charset="-122"/>
                <a:ea typeface="宋体" panose="02010600030101010101" pitchFamily="2" charset="-122"/>
                <a:cs typeface="宋体" panose="02010600030101010101" pitchFamily="2" charset="-122"/>
              </a:rPr>
              <a:t>第十九条 供应商在参加政府采购活动前</a:t>
            </a:r>
            <a:r>
              <a:rPr lang="en-US" altLang="x-none" sz="1800">
                <a:latin typeface="宋体" panose="02010600030101010101" pitchFamily="2" charset="-122"/>
                <a:ea typeface="宋体" panose="02010600030101010101" pitchFamily="2" charset="-122"/>
                <a:cs typeface="宋体" panose="02010600030101010101" pitchFamily="2" charset="-122"/>
              </a:rPr>
              <a:t>3</a:t>
            </a:r>
            <a:r>
              <a:rPr lang="zh-CN" altLang="en-US" sz="1800" dirty="0">
                <a:latin typeface="宋体" panose="02010600030101010101" pitchFamily="2" charset="-122"/>
                <a:ea typeface="宋体" panose="02010600030101010101" pitchFamily="2" charset="-122"/>
                <a:cs typeface="宋体" panose="02010600030101010101" pitchFamily="2" charset="-122"/>
              </a:rPr>
              <a:t>年内因违法经营被</a:t>
            </a:r>
            <a:r>
              <a:rPr lang="zh-CN" altLang="en-US" sz="1800" b="1" dirty="0">
                <a:latin typeface="宋体" panose="02010600030101010101" pitchFamily="2" charset="-122"/>
                <a:ea typeface="宋体" panose="02010600030101010101" pitchFamily="2" charset="-122"/>
                <a:cs typeface="宋体" panose="02010600030101010101" pitchFamily="2" charset="-122"/>
              </a:rPr>
              <a:t>禁止在一定期限内参加政府采购活动</a:t>
            </a:r>
            <a:r>
              <a:rPr lang="zh-CN" altLang="en-US" sz="1800" dirty="0">
                <a:latin typeface="宋体" panose="02010600030101010101" pitchFamily="2" charset="-122"/>
                <a:ea typeface="宋体" panose="02010600030101010101" pitchFamily="2" charset="-122"/>
                <a:cs typeface="宋体" panose="02010600030101010101" pitchFamily="2" charset="-122"/>
              </a:rPr>
              <a:t>，期限届满的，可以参加政府采购活动。</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15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zh-CN" altLang="en-US" sz="1800" b="1" dirty="0">
                <a:latin typeface="宋体" panose="02010600030101010101" pitchFamily="2" charset="-122"/>
                <a:ea typeface="宋体" panose="02010600030101010101" pitchFamily="2" charset="-122"/>
                <a:cs typeface="宋体" panose="02010600030101010101" pitchFamily="2" charset="-122"/>
              </a:rPr>
              <a:t>规定了以联合体参加政府采购活动的要求。</a:t>
            </a:r>
            <a:r>
              <a:rPr lang="zh-CN" altLang="en-US" sz="1800" dirty="0">
                <a:latin typeface="宋体" panose="02010600030101010101" pitchFamily="2" charset="-122"/>
                <a:ea typeface="宋体" panose="02010600030101010101" pitchFamily="2" charset="-122"/>
                <a:cs typeface="宋体" panose="02010600030101010101" pitchFamily="2" charset="-122"/>
              </a:rPr>
              <a:t>第二十二条 联合体中有同类资质的供应商按照联合体分工承担相同工作的，应当按照资质等级较低的供应商确定资质等级。以联合体形式参加政府采购活动的，联合体各方不得再单独参加或者与其他供应商另外组成联合体参加同一合同项下的政府采购活动。</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a:lnSpc>
                <a:spcPct val="80000"/>
              </a:lnSpc>
              <a:buNone/>
            </a:pPr>
            <a:r>
              <a:rPr lang="zh-CN" altLang="en-US" sz="1800" dirty="0">
                <a:latin typeface="宋体" panose="02010600030101010101" pitchFamily="2" charset="-122"/>
              </a:rPr>
              <a:t>       </a:t>
            </a:r>
            <a:endParaRPr lang="zh-CN" altLang="en-US" sz="1800" dirty="0">
              <a:latin typeface="宋体" panose="02010600030101010101" pitchFamily="2" charset="-122"/>
            </a:endParaRPr>
          </a:p>
          <a:p>
            <a:pPr>
              <a:lnSpc>
                <a:spcPct val="80000"/>
              </a:lnSpc>
              <a:buNone/>
            </a:pPr>
            <a:r>
              <a:rPr lang="zh-CN" altLang="en-US" sz="700" dirty="0">
                <a:latin typeface="宋体" panose="02010600030101010101" pitchFamily="2" charset="-122"/>
              </a:rPr>
              <a:t>     </a:t>
            </a:r>
            <a:endParaRPr lang="zh-CN" altLang="en-US" sz="700" dirty="0">
              <a:latin typeface="宋体" panose="02010600030101010101" pitchFamily="2" charset="-122"/>
            </a:endParaRPr>
          </a:p>
          <a:p>
            <a:pPr>
              <a:lnSpc>
                <a:spcPct val="80000"/>
              </a:lnSpc>
              <a:buNone/>
            </a:pPr>
            <a:r>
              <a:rPr lang="zh-CN" altLang="en-US" sz="1000" dirty="0">
                <a:latin typeface="宋体" panose="02010600030101010101" pitchFamily="2" charset="-122"/>
              </a:rPr>
              <a:t>     </a:t>
            </a:r>
            <a:endParaRPr lang="zh-CN" altLang="en-US" sz="1000" dirty="0">
              <a:latin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0401" name="标题 50177"/>
          <p:cNvSpPr>
            <a:spLocks noGrp="1"/>
          </p:cNvSpPr>
          <p:nvPr>
            <p:ph type="title"/>
          </p:nvPr>
        </p:nvSpPr>
        <p:spPr>
          <a:xfrm>
            <a:off x="1557020" y="78740"/>
            <a:ext cx="9111615" cy="1143000"/>
          </a:xfrm>
        </p:spPr>
        <p:txBody>
          <a:bodyPr anchor="ctr"/>
          <a:p>
            <a:pPr algn="ctr"/>
            <a:r>
              <a:rPr lang="zh-CN" altLang="en-US" sz="2800">
                <a:latin typeface="黑体" panose="02010609060101010101" pitchFamily="2" charset="-122"/>
                <a:ea typeface="黑体" panose="02010609060101010101" pitchFamily="2" charset="-122"/>
              </a:rPr>
              <a:t>作出</a:t>
            </a:r>
            <a:r>
              <a:rPr lang="zh-CN" altLang="en-US" sz="2800">
                <a:latin typeface="黑体" panose="02010609060101010101" pitchFamily="2" charset="-122"/>
                <a:ea typeface="黑体" panose="02010609060101010101" pitchFamily="2" charset="-122"/>
                <a:sym typeface="+mn-ea"/>
              </a:rPr>
              <a:t>禁止参加政府采购活动</a:t>
            </a:r>
            <a:r>
              <a:rPr lang="zh-CN" altLang="en-US" sz="2800">
                <a:latin typeface="黑体" panose="02010609060101010101" pitchFamily="2" charset="-122"/>
                <a:ea typeface="黑体" panose="02010609060101010101" pitchFamily="2" charset="-122"/>
              </a:rPr>
              <a:t>处罚 当事人有听证的权利</a:t>
            </a:r>
            <a:br>
              <a:rPr lang="zh-CN" altLang="en-US" sz="1400"/>
            </a:br>
            <a:endParaRPr lang="zh-CN" altLang="en-US" sz="1400"/>
          </a:p>
        </p:txBody>
      </p:sp>
      <p:sp>
        <p:nvSpPr>
          <p:cNvPr id="230402" name="文本占位符 50178"/>
          <p:cNvSpPr>
            <a:spLocks noGrp="1"/>
          </p:cNvSpPr>
          <p:nvPr>
            <p:ph idx="1"/>
          </p:nvPr>
        </p:nvSpPr>
        <p:spPr>
          <a:xfrm>
            <a:off x="1936115" y="913130"/>
            <a:ext cx="8319135" cy="5216525"/>
          </a:xfrm>
        </p:spPr>
        <p:txBody>
          <a:bodyPr anchor="t"/>
          <a:p>
            <a:pPr marL="0" indent="0">
              <a:lnSpc>
                <a:spcPts val="4200"/>
              </a:lnSpc>
              <a:spcBef>
                <a:spcPct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《财政行政处罚听证实施办法》</a:t>
            </a:r>
            <a:r>
              <a:rPr lang="en-US" altLang="zh-CN" sz="2400">
                <a:latin typeface="宋体" panose="02010600030101010101" pitchFamily="2" charset="-122"/>
                <a:ea typeface="宋体" panose="02010600030101010101" pitchFamily="2" charset="-122"/>
                <a:cs typeface="宋体" panose="02010600030101010101" pitchFamily="2" charset="-122"/>
              </a:rPr>
              <a:t>(</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财政部令第109号)</a:t>
            </a:r>
            <a:endParaRPr lang="zh-CN" altLang="en-US" sz="240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4200"/>
              </a:lnSpc>
              <a:spcBef>
                <a:spcPct val="0"/>
              </a:spcBef>
              <a:buNone/>
            </a:pPr>
            <a:r>
              <a:rPr lang="zh-CN" altLang="en-US" sz="2400">
                <a:latin typeface="宋体" panose="02010600030101010101" pitchFamily="2" charset="-122"/>
                <a:ea typeface="宋体" panose="02010600030101010101" pitchFamily="2" charset="-122"/>
                <a:cs typeface="宋体" panose="02010600030101010101" pitchFamily="2" charset="-122"/>
                <a:sym typeface="+mn-ea"/>
              </a:rPr>
              <a:t>  第六条 财政部门拟作出下列行政处罚决定的，应当告知当事人有要求听证的权利，当事人要求听证的，财政部门应当组织听证： </a:t>
            </a:r>
            <a:endParaRPr lang="zh-CN" altLang="en-US" sz="240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4200"/>
              </a:lnSpc>
              <a:spcBef>
                <a:spcPct val="0"/>
              </a:spcBef>
              <a:buNone/>
            </a:pPr>
            <a:r>
              <a:rPr lang="zh-CN" altLang="en-US" sz="240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四</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a:latin typeface="宋体" panose="02010600030101010101" pitchFamily="2" charset="-122"/>
                <a:ea typeface="宋体" panose="02010600030101010101" pitchFamily="2" charset="-122"/>
                <a:cs typeface="宋体" panose="02010600030101010101" pitchFamily="2" charset="-122"/>
                <a:sym typeface="+mn-ea"/>
              </a:rPr>
              <a:t>禁止供应商参加政府采购活动</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、禁止采购代理机构代理政府采购业务；</a:t>
            </a:r>
            <a:endParaRPr lang="zh-CN" altLang="en-US" sz="240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4200"/>
              </a:lnSpc>
              <a:spcBef>
                <a:spcPct val="0"/>
              </a:spcBef>
              <a:buNone/>
            </a:pPr>
            <a:r>
              <a:rPr lang="zh-CN" altLang="en-US" sz="240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八</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a:latin typeface="宋体" panose="02010600030101010101" pitchFamily="2" charset="-122"/>
                <a:ea typeface="宋体" panose="02010600030101010101" pitchFamily="2" charset="-122"/>
                <a:cs typeface="宋体" panose="02010600030101010101" pitchFamily="2" charset="-122"/>
                <a:sym typeface="+mn-ea"/>
              </a:rPr>
              <a:t>较大数额罚款。</a:t>
            </a:r>
            <a:endParaRPr lang="en-US" altLang="zh-CN" sz="24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0401" name="标题 50177"/>
          <p:cNvSpPr>
            <a:spLocks noGrp="1"/>
          </p:cNvSpPr>
          <p:nvPr>
            <p:ph type="title"/>
          </p:nvPr>
        </p:nvSpPr>
        <p:spPr>
          <a:xfrm>
            <a:off x="1919288" y="91758"/>
            <a:ext cx="8229600" cy="1143000"/>
          </a:xfrm>
        </p:spPr>
        <p:txBody>
          <a:bodyPr anchor="ctr"/>
          <a:p>
            <a:pPr algn="ctr"/>
            <a:r>
              <a:rPr lang="zh-CN" altLang="en-US" sz="2800">
                <a:latin typeface="黑体" panose="02010609060101010101" pitchFamily="2" charset="-122"/>
                <a:ea typeface="黑体" panose="02010609060101010101" pitchFamily="2" charset="-122"/>
              </a:rPr>
              <a:t>关于较大数额罚款的认定标准</a:t>
            </a:r>
            <a:r>
              <a:rPr lang="en-US" altLang="zh-CN" sz="2800" b="0">
                <a:latin typeface="黑体" panose="02010609060101010101" pitchFamily="2" charset="-122"/>
                <a:ea typeface="黑体" panose="02010609060101010101" pitchFamily="2" charset="-122"/>
              </a:rPr>
              <a:t>(</a:t>
            </a:r>
            <a:r>
              <a:rPr lang="zh-CN" altLang="en-US" sz="2800" b="0">
                <a:latin typeface="黑体" panose="02010609060101010101" pitchFamily="2" charset="-122"/>
                <a:ea typeface="黑体" panose="02010609060101010101" pitchFamily="2" charset="-122"/>
              </a:rPr>
              <a:t>财库[2022]3号</a:t>
            </a:r>
            <a:r>
              <a:rPr lang="en-US" altLang="zh-CN" sz="2800" b="0">
                <a:latin typeface="黑体" panose="02010609060101010101" pitchFamily="2" charset="-122"/>
                <a:ea typeface="黑体" panose="02010609060101010101" pitchFamily="2" charset="-122"/>
              </a:rPr>
              <a:t>)</a:t>
            </a:r>
            <a:br>
              <a:rPr lang="zh-CN" altLang="en-US" sz="1400" b="0"/>
            </a:br>
            <a:endParaRPr lang="zh-CN" altLang="en-US" sz="1400" b="0"/>
          </a:p>
        </p:txBody>
      </p:sp>
      <p:sp>
        <p:nvSpPr>
          <p:cNvPr id="230402" name="文本占位符 50178"/>
          <p:cNvSpPr>
            <a:spLocks noGrp="1"/>
          </p:cNvSpPr>
          <p:nvPr>
            <p:ph idx="1"/>
          </p:nvPr>
        </p:nvSpPr>
        <p:spPr>
          <a:xfrm>
            <a:off x="1936750" y="900430"/>
            <a:ext cx="8319135" cy="5260340"/>
          </a:xfrm>
        </p:spPr>
        <p:txBody>
          <a:bodyPr anchor="t"/>
          <a:p>
            <a:pPr marL="0" indent="0">
              <a:lnSpc>
                <a:spcPts val="3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a:latin typeface="宋体" panose="02010600030101010101" pitchFamily="2" charset="-122"/>
                <a:ea typeface="宋体" panose="02010600030101010101" pitchFamily="2" charset="-122"/>
                <a:cs typeface="宋体" panose="02010600030101010101" pitchFamily="2" charset="-122"/>
                <a:sym typeface="+mn-ea"/>
              </a:rPr>
              <a:t>2022年1月5日，财政部发布关于《中华人民共和国政府采购法实施条例》</a:t>
            </a:r>
            <a:r>
              <a:rPr lang="zh-CN" altLang="en-US">
                <a:latin typeface="宋体" panose="02010600030101010101" pitchFamily="2" charset="-122"/>
                <a:ea typeface="宋体" panose="02010600030101010101" pitchFamily="2" charset="-122"/>
                <a:cs typeface="宋体" panose="02010600030101010101" pitchFamily="2" charset="-122"/>
              </a:rPr>
              <a:t>第十九条第一款 “较大数额罚款”具体适用问题的意见</a:t>
            </a:r>
            <a:r>
              <a:rPr lang="en-US" altLang="zh-CN">
                <a:latin typeface="宋体" panose="02010600030101010101" pitchFamily="2" charset="-122"/>
                <a:ea typeface="宋体" panose="02010600030101010101" pitchFamily="2" charset="-122"/>
                <a:cs typeface="宋体" panose="02010600030101010101" pitchFamily="2" charset="-122"/>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财库[2022]3号</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rPr>
              <a:t>。</a:t>
            </a:r>
            <a:endParaRPr lang="zh-CN" altLang="en-US">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ct val="0"/>
              </a:spcBef>
              <a:buNone/>
            </a:pPr>
            <a:r>
              <a:rPr lang="zh-CN" altLang="en-US">
                <a:latin typeface="宋体" panose="02010600030101010101" pitchFamily="2" charset="-122"/>
                <a:ea typeface="宋体" panose="02010600030101010101" pitchFamily="2" charset="-122"/>
                <a:cs typeface="宋体" panose="02010600030101010101" pitchFamily="2" charset="-122"/>
              </a:rPr>
              <a:t>  意见指出，《政府采购法实施条例》施行以来，部分地方财政部门、市场主体反映《政府采购法实施条例》第十九条第一款“较大数额罚款”在执行过程中标准不一、差异较大。为贯彻落实国务院关于进一步优化营商环境的要求，维护政府采购市场秩序，规范行政执法行为，经研究并会商有关部门，现提出以下意见：</a:t>
            </a:r>
            <a:endParaRPr lang="zh-CN" altLang="en-US">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ct val="0"/>
              </a:spcBef>
              <a:buNone/>
            </a:pPr>
            <a:r>
              <a:rPr lang="zh-CN" altLang="en-US">
                <a:latin typeface="宋体" panose="02010600030101010101" pitchFamily="2" charset="-122"/>
                <a:ea typeface="宋体" panose="02010600030101010101" pitchFamily="2" charset="-122"/>
                <a:cs typeface="宋体" panose="02010600030101010101" pitchFamily="2" charset="-122"/>
              </a:rPr>
              <a:t> 《政府采购法实施条例》第十九条第一款规定的</a:t>
            </a:r>
            <a:r>
              <a:rPr lang="zh-CN" altLang="en-US" b="1">
                <a:latin typeface="宋体" panose="02010600030101010101" pitchFamily="2" charset="-122"/>
                <a:ea typeface="宋体" panose="02010600030101010101" pitchFamily="2" charset="-122"/>
                <a:cs typeface="宋体" panose="02010600030101010101" pitchFamily="2" charset="-122"/>
              </a:rPr>
              <a:t>“较大数额罚款”认定为200万元以上的罚款</a:t>
            </a:r>
            <a:r>
              <a:rPr lang="zh-CN" altLang="en-US">
                <a:latin typeface="宋体" panose="02010600030101010101" pitchFamily="2" charset="-122"/>
                <a:ea typeface="宋体" panose="02010600030101010101" pitchFamily="2" charset="-122"/>
                <a:cs typeface="宋体" panose="02010600030101010101" pitchFamily="2" charset="-122"/>
              </a:rPr>
              <a:t>，法律、行政法规以及国务院有关部门明确规定相关领域“较大数额罚款”标准高于200万元的，从其规定。</a:t>
            </a:r>
            <a:endParaRPr lang="zh-CN" altLang="en-US">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ct val="0"/>
              </a:spcBef>
              <a:buNone/>
            </a:pPr>
            <a:r>
              <a:rPr lang="zh-CN" altLang="en-US">
                <a:latin typeface="宋体" panose="02010600030101010101" pitchFamily="2" charset="-122"/>
                <a:ea typeface="宋体" panose="02010600030101010101" pitchFamily="2" charset="-122"/>
                <a:cs typeface="宋体" panose="02010600030101010101" pitchFamily="2" charset="-122"/>
              </a:rPr>
              <a:t>  本意见自2022年2月8日起施行，此前颁布的有关规定与本意见不一致的，按照本意见执行。</a:t>
            </a:r>
            <a:endParaRPr lang="zh-CN" altLang="en-US">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ct val="0"/>
              </a:spcBef>
              <a:buNone/>
            </a:pPr>
            <a:r>
              <a:rPr lang="zh-CN" altLang="en-US"/>
              <a:t>                                                                                                                                                                                               </a:t>
            </a:r>
            <a:endParaRPr lang="zh-CN" altLang="en-US">
              <a:latin typeface="宋体" panose="02010600030101010101"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15361"/>
          <p:cNvSpPr>
            <a:spLocks noGrp="1"/>
          </p:cNvSpPr>
          <p:nvPr>
            <p:ph type="title"/>
          </p:nvPr>
        </p:nvSpPr>
        <p:spPr>
          <a:xfrm>
            <a:off x="1845310" y="274955"/>
            <a:ext cx="8365490" cy="490220"/>
          </a:xfrm>
        </p:spPr>
        <p:txBody>
          <a:bodyPr anchor="ctr"/>
          <a:p>
            <a:pPr algn="ctr"/>
            <a:r>
              <a:rPr lang="zh-CN" altLang="en-US" sz="2800" dirty="0">
                <a:solidFill>
                  <a:schemeClr val="tx1"/>
                </a:solidFill>
                <a:effectLst/>
                <a:latin typeface="黑体" panose="02010609060101010101" pitchFamily="2" charset="-122"/>
                <a:ea typeface="黑体" panose="02010609060101010101" pitchFamily="2" charset="-122"/>
              </a:rPr>
              <a:t>深化政府采购制度改革</a:t>
            </a:r>
            <a:r>
              <a:rPr lang="en-US" altLang="zh-CN" sz="2800" dirty="0">
                <a:solidFill>
                  <a:schemeClr val="tx1"/>
                </a:solidFill>
                <a:effectLst/>
                <a:latin typeface="黑体" panose="02010609060101010101" pitchFamily="2" charset="-122"/>
                <a:ea typeface="黑体" panose="02010609060101010101" pitchFamily="2" charset="-122"/>
              </a:rPr>
              <a:t>-</a:t>
            </a:r>
            <a:r>
              <a:rPr lang="zh-CN" altLang="en-US" sz="2800" dirty="0">
                <a:solidFill>
                  <a:schemeClr val="tx1"/>
                </a:solidFill>
                <a:effectLst/>
                <a:latin typeface="黑体" panose="02010609060101010101" pitchFamily="2" charset="-122"/>
                <a:ea typeface="黑体" panose="02010609060101010101" pitchFamily="2" charset="-122"/>
              </a:rPr>
              <a:t>深改方案</a:t>
            </a:r>
            <a:endParaRPr lang="zh-CN" altLang="en-US" sz="2800" dirty="0">
              <a:solidFill>
                <a:schemeClr val="tx1"/>
              </a:solidFill>
              <a:effectLst/>
              <a:latin typeface="黑体" panose="02010609060101010101" pitchFamily="2" charset="-122"/>
              <a:ea typeface="黑体" panose="02010609060101010101" pitchFamily="2" charset="-122"/>
            </a:endParaRPr>
          </a:p>
        </p:txBody>
      </p:sp>
      <p:sp>
        <p:nvSpPr>
          <p:cNvPr id="44034" name="文本占位符 15362"/>
          <p:cNvSpPr>
            <a:spLocks noGrp="1"/>
          </p:cNvSpPr>
          <p:nvPr>
            <p:ph idx="4294967295"/>
          </p:nvPr>
        </p:nvSpPr>
        <p:spPr>
          <a:xfrm>
            <a:off x="1894205" y="851535"/>
            <a:ext cx="8260080" cy="5623560"/>
          </a:xfrm>
        </p:spPr>
        <p:txBody>
          <a:bodyPr anchor="t"/>
          <a:p>
            <a:pPr marL="0" indent="0">
              <a:lnSpc>
                <a:spcPts val="2400"/>
              </a:lnSpc>
              <a:spcBef>
                <a:spcPct val="0"/>
              </a:spcBef>
              <a:buNone/>
            </a:pPr>
            <a:r>
              <a:rPr lang="en-US" altLang="zh-CN"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 </a:t>
            </a:r>
            <a:r>
              <a:rPr lang="zh-CN" altLang="en-US" sz="1800" dirty="0">
                <a:latin typeface="宋体" panose="02010600030101010101" pitchFamily="2" charset="-122"/>
                <a:ea typeface="宋体" panose="02010600030101010101" pitchFamily="2" charset="-122"/>
                <a:cs typeface="宋体" panose="02010600030101010101" pitchFamily="2" charset="-122"/>
              </a:rPr>
              <a:t>11月14日习近平主持召开中央全面深化改革委员会第五次会议。会议审议通过了《深化政府采购制度改革方案》。会议指出，深化政府采购制度改革要</a:t>
            </a:r>
            <a:r>
              <a:rPr lang="zh-CN" altLang="en-US" sz="1800" b="1" dirty="0">
                <a:latin typeface="宋体" panose="02010600030101010101" pitchFamily="2" charset="-122"/>
                <a:ea typeface="宋体" panose="02010600030101010101" pitchFamily="2" charset="-122"/>
                <a:cs typeface="宋体" panose="02010600030101010101" pitchFamily="2" charset="-122"/>
              </a:rPr>
              <a:t>坚持问题导向</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强化</a:t>
            </a:r>
            <a:r>
              <a:rPr lang="zh-CN" altLang="en-US" sz="1800" dirty="0">
                <a:latin typeface="宋体" panose="02010600030101010101" pitchFamily="2" charset="-122"/>
                <a:ea typeface="宋体" panose="02010600030101010101" pitchFamily="2" charset="-122"/>
                <a:cs typeface="宋体" panose="02010600030101010101" pitchFamily="2" charset="-122"/>
              </a:rPr>
              <a:t>采购人</a:t>
            </a:r>
            <a:r>
              <a:rPr lang="zh-CN" altLang="en-US" sz="1800" b="1" dirty="0">
                <a:latin typeface="宋体" panose="02010600030101010101" pitchFamily="2" charset="-122"/>
                <a:ea typeface="宋体" panose="02010600030101010101" pitchFamily="2" charset="-122"/>
                <a:cs typeface="宋体" panose="02010600030101010101" pitchFamily="2" charset="-122"/>
              </a:rPr>
              <a:t>主体责任</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建立</a:t>
            </a:r>
            <a:r>
              <a:rPr lang="zh-CN" altLang="en-US" sz="1800" dirty="0">
                <a:latin typeface="宋体" panose="02010600030101010101" pitchFamily="2" charset="-122"/>
                <a:ea typeface="宋体" panose="02010600030101010101" pitchFamily="2" charset="-122"/>
                <a:cs typeface="宋体" panose="02010600030101010101" pitchFamily="2" charset="-122"/>
              </a:rPr>
              <a:t>集中采购机构</a:t>
            </a:r>
            <a:r>
              <a:rPr lang="zh-CN" altLang="en-US" sz="1800" b="1" dirty="0">
                <a:latin typeface="宋体" panose="02010600030101010101" pitchFamily="2" charset="-122"/>
                <a:ea typeface="宋体" panose="02010600030101010101" pitchFamily="2" charset="-122"/>
                <a:cs typeface="宋体" panose="02010600030101010101" pitchFamily="2" charset="-122"/>
              </a:rPr>
              <a:t>竞争机制</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改进</a:t>
            </a:r>
            <a:r>
              <a:rPr lang="zh-CN" altLang="en-US" sz="1800" dirty="0">
                <a:latin typeface="宋体" panose="02010600030101010101" pitchFamily="2" charset="-122"/>
                <a:ea typeface="宋体" panose="02010600030101010101" pitchFamily="2" charset="-122"/>
                <a:cs typeface="宋体" panose="02010600030101010101" pitchFamily="2" charset="-122"/>
              </a:rPr>
              <a:t>政府采购</a:t>
            </a:r>
            <a:r>
              <a:rPr lang="zh-CN" altLang="en-US" sz="1800" b="1" dirty="0">
                <a:latin typeface="宋体" panose="02010600030101010101" pitchFamily="2" charset="-122"/>
                <a:ea typeface="宋体" panose="02010600030101010101" pitchFamily="2" charset="-122"/>
                <a:cs typeface="宋体" panose="02010600030101010101" pitchFamily="2" charset="-122"/>
              </a:rPr>
              <a:t>代理和评审机制</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健全</a:t>
            </a:r>
            <a:r>
              <a:rPr lang="zh-CN" altLang="en-US" sz="1800" dirty="0">
                <a:latin typeface="宋体" panose="02010600030101010101" pitchFamily="2" charset="-122"/>
                <a:ea typeface="宋体" panose="02010600030101010101" pitchFamily="2" charset="-122"/>
                <a:cs typeface="宋体" panose="02010600030101010101" pitchFamily="2" charset="-122"/>
              </a:rPr>
              <a:t>科学高效的采购</a:t>
            </a:r>
            <a:r>
              <a:rPr lang="zh-CN" altLang="en-US" sz="1800" b="1" dirty="0">
                <a:latin typeface="宋体" panose="02010600030101010101" pitchFamily="2" charset="-122"/>
                <a:ea typeface="宋体" panose="02010600030101010101" pitchFamily="2" charset="-122"/>
                <a:cs typeface="宋体" panose="02010600030101010101" pitchFamily="2" charset="-122"/>
              </a:rPr>
              <a:t>交易机制</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强化</a:t>
            </a:r>
            <a:r>
              <a:rPr lang="zh-CN" altLang="en-US" sz="1800" dirty="0">
                <a:latin typeface="宋体" panose="02010600030101010101" pitchFamily="2" charset="-122"/>
                <a:ea typeface="宋体" panose="02010600030101010101" pitchFamily="2" charset="-122"/>
                <a:cs typeface="宋体" panose="02010600030101010101" pitchFamily="2" charset="-122"/>
              </a:rPr>
              <a:t>政府采购</a:t>
            </a:r>
            <a:r>
              <a:rPr lang="zh-CN" altLang="en-US" sz="1800" b="1" dirty="0">
                <a:latin typeface="宋体" panose="02010600030101010101" pitchFamily="2" charset="-122"/>
                <a:ea typeface="宋体" panose="02010600030101010101" pitchFamily="2" charset="-122"/>
                <a:cs typeface="宋体" panose="02010600030101010101" pitchFamily="2" charset="-122"/>
              </a:rPr>
              <a:t>政策功能措施</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健全</a:t>
            </a:r>
            <a:r>
              <a:rPr lang="zh-CN" altLang="en-US" sz="1800" dirty="0">
                <a:latin typeface="宋体" panose="02010600030101010101" pitchFamily="2" charset="-122"/>
                <a:ea typeface="宋体" panose="02010600030101010101" pitchFamily="2" charset="-122"/>
                <a:cs typeface="宋体" panose="02010600030101010101" pitchFamily="2" charset="-122"/>
              </a:rPr>
              <a:t>政府采购</a:t>
            </a:r>
            <a:r>
              <a:rPr lang="zh-CN" altLang="en-US" sz="1800" b="1" dirty="0">
                <a:latin typeface="宋体" panose="02010600030101010101" pitchFamily="2" charset="-122"/>
                <a:ea typeface="宋体" panose="02010600030101010101" pitchFamily="2" charset="-122"/>
                <a:cs typeface="宋体" panose="02010600030101010101" pitchFamily="2" charset="-122"/>
              </a:rPr>
              <a:t>监督管理机制</a:t>
            </a:r>
            <a:r>
              <a:rPr lang="zh-CN" altLang="en-US" sz="1800" dirty="0">
                <a:latin typeface="宋体" panose="02010600030101010101" pitchFamily="2" charset="-122"/>
                <a:ea typeface="宋体" panose="02010600030101010101" pitchFamily="2" charset="-122"/>
                <a:cs typeface="宋体" panose="02010600030101010101" pitchFamily="2" charset="-122"/>
              </a:rPr>
              <a:t>，加快形成</a:t>
            </a:r>
            <a:r>
              <a:rPr lang="zh-CN" altLang="en-US" sz="1800" b="1" dirty="0">
                <a:latin typeface="宋体" panose="02010600030101010101" pitchFamily="2" charset="-122"/>
                <a:ea typeface="宋体" panose="02010600030101010101" pitchFamily="2" charset="-122"/>
                <a:cs typeface="宋体" panose="02010600030101010101" pitchFamily="2" charset="-122"/>
              </a:rPr>
              <a:t>采购主体职责清晰</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交易规则科学高效</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监管机制健全</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政策功能完备</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法律制度完善</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技术支撑先进</a:t>
            </a:r>
            <a:r>
              <a:rPr lang="zh-CN" altLang="en-US" sz="1800" dirty="0">
                <a:latin typeface="宋体" panose="02010600030101010101" pitchFamily="2" charset="-122"/>
                <a:ea typeface="宋体" panose="02010600030101010101" pitchFamily="2" charset="-122"/>
                <a:cs typeface="宋体" panose="02010600030101010101" pitchFamily="2" charset="-122"/>
              </a:rPr>
              <a:t>的现代政府采购制度。</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从</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2013</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年起，政府采购制度改革发生了重大变化，从程序导向向结果导向转变。进一步强化采购人的主体责任，</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抓两头、减中间</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，强调采购人</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首尾</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责任。</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首</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即采购需求管理，</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尾</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即履约验收管理。</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  根据深改方案，下一步，政府采购制度改革步伐会加快。</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例如：采购方式审批</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除进一步加强单一来源审批管理外，其他采购方式的变更</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将会给采购人更大的权利</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、评审</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专家选择</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除在省级以上评审专家库内选择外，采购人可以根据采购需要自行选定</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加强绩效管理、加强内控机制建设、评审中</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采购人代表比例、</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公开招标比例、</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价格权重、</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代理机构专业化、电子化、行业协会、改善营商环境、反馈评价、投诉专业化、约谈调解、减化程序、减少审批等。</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18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4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1800" b="1" dirty="0">
                <a:latin typeface="宋体" panose="02010600030101010101" pitchFamily="2" charset="-122"/>
                <a:ea typeface="宋体" panose="02010600030101010101" pitchFamily="2" charset="-122"/>
                <a:cs typeface="宋体" panose="02010600030101010101" pitchFamily="2" charset="-122"/>
                <a:sym typeface="+mn-ea"/>
              </a:rPr>
              <a:t>围绕落实预算绩效目标,重构政府采购法律体系。确立政府采购“物有所值”制度目标</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。具体在</a:t>
            </a:r>
            <a:r>
              <a:rPr lang="zh-CN" altLang="en-US" sz="1800" b="1" dirty="0">
                <a:latin typeface="宋体" panose="02010600030101010101" pitchFamily="2" charset="-122"/>
                <a:ea typeface="宋体" panose="02010600030101010101" pitchFamily="2" charset="-122"/>
                <a:cs typeface="宋体" panose="02010600030101010101" pitchFamily="2" charset="-122"/>
                <a:sym typeface="+mn-ea"/>
              </a:rPr>
              <a:t>五个方面</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体现：一是采购需求；二是交易规则；三是合同签订及履约管理；四是政策功能；五是推动政府采购法律制度与国际规则接轨。</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ts val="0"/>
              </a:spcBef>
              <a:buNone/>
            </a:pPr>
            <a:endParaRPr lang="zh-CN" altLang="en-US" dirty="0">
              <a:latin typeface="宋体" panose="02010600030101010101" pitchFamily="2" charset="-122"/>
              <a:sym typeface="+mn-ea"/>
            </a:endParaRPr>
          </a:p>
          <a:p>
            <a:pPr marL="0" indent="0">
              <a:lnSpc>
                <a:spcPts val="3000"/>
              </a:lnSpc>
              <a:spcBef>
                <a:spcPct val="0"/>
              </a:spcBef>
              <a:buNone/>
            </a:pP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400"/>
              </a:lnSpc>
              <a:spcBef>
                <a:spcPct val="0"/>
              </a:spcBef>
              <a:buNone/>
            </a:pPr>
            <a:r>
              <a:rPr lang="zh-CN" altLang="en-US" dirty="0">
                <a:latin typeface="宋体" panose="02010600030101010101" pitchFamily="2" charset="-122"/>
                <a:sym typeface="+mn-ea"/>
              </a:rPr>
              <a:t> </a:t>
            </a:r>
            <a:endParaRPr lang="zh-CN" altLang="en-US" dirty="0">
              <a:latin typeface="宋体" panose="02010600030101010101" pitchFamily="2" charset="-122"/>
            </a:endParaRPr>
          </a:p>
          <a:p>
            <a:pPr marL="0" indent="0">
              <a:buNone/>
            </a:pP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621155" y="257175"/>
            <a:ext cx="8949690" cy="550545"/>
          </a:xfrm>
        </p:spPr>
        <p:txBody>
          <a:bodyPr anchor="ctr"/>
          <a:p>
            <a:pPr algn="l"/>
            <a:r>
              <a:rPr lang="en-US" altLang="zh-CN" sz="2400" dirty="0">
                <a:latin typeface="宋体" panose="02010600030101010101" pitchFamily="2" charset="-122"/>
                <a:sym typeface="+mn-ea"/>
              </a:rPr>
              <a:t> </a:t>
            </a:r>
            <a:r>
              <a:rPr lang="zh-CN" altLang="en-US" sz="2800" dirty="0">
                <a:latin typeface="黑体" panose="02010609060101010101" pitchFamily="2" charset="-122"/>
                <a:ea typeface="黑体" panose="02010609060101010101" pitchFamily="2" charset="-122"/>
                <a:sym typeface="+mn-ea"/>
              </a:rPr>
              <a:t>二</a:t>
            </a:r>
            <a:r>
              <a:rPr lang="zh-CN" altLang="en-US" sz="2800" dirty="0">
                <a:latin typeface="黑体" panose="02010609060101010101" pitchFamily="2" charset="-122"/>
                <a:ea typeface="黑体" panose="02010609060101010101" pitchFamily="2" charset="-122"/>
                <a:cs typeface="黑体" panose="02010609060101010101" pitchFamily="2" charset="-122"/>
                <a:sym typeface="+mn-ea"/>
              </a:rPr>
              <a:t>、政府采购最新制度规定</a:t>
            </a:r>
            <a:endParaRPr lang="zh-CN" altLang="en-US" sz="2800" dirty="0">
              <a:solidFill>
                <a:schemeClr val="tx1"/>
              </a:solidFill>
              <a:effectLst>
                <a:outerShdw blurRad="38100" dist="19050" dir="2700000" algn="tl" rotWithShape="0">
                  <a:schemeClr val="dk1">
                    <a:alpha val="40000"/>
                  </a:schemeClr>
                </a:outerShdw>
              </a:effectLst>
              <a:latin typeface="宋体" panose="02010600030101010101" pitchFamily="2" charset="-122"/>
              <a:ea typeface="黑体" panose="02010609060101010101" pitchFamily="2" charset="-122"/>
              <a:sym typeface="+mn-ea"/>
            </a:endParaRPr>
          </a:p>
        </p:txBody>
      </p:sp>
      <p:sp>
        <p:nvSpPr>
          <p:cNvPr id="36866" name="文本占位符 13314"/>
          <p:cNvSpPr>
            <a:spLocks noGrp="1"/>
          </p:cNvSpPr>
          <p:nvPr>
            <p:ph idx="1"/>
          </p:nvPr>
        </p:nvSpPr>
        <p:spPr>
          <a:xfrm>
            <a:off x="1934210" y="908685"/>
            <a:ext cx="8323580" cy="5476875"/>
          </a:xfrm>
        </p:spPr>
        <p:txBody>
          <a:bodyPr anchor="t"/>
          <a:p>
            <a:pPr marL="0" indent="0" algn="l">
              <a:lnSpc>
                <a:spcPts val="3600"/>
              </a:lnSpc>
              <a:spcBef>
                <a:spcPts val="0"/>
              </a:spcBef>
              <a:buClrTx/>
              <a:buSzTx/>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一</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《关于促进政府采购</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公平竞争优化营商环境</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的通知》</a:t>
            </a:r>
            <a:endParaRPr lang="zh-CN" altLang="en-US"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600"/>
              </a:lnSpc>
              <a:spcBef>
                <a:spcPts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财库[2019]38号</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endParaRPr lang="zh-CN" altLang="zh-CN"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600"/>
              </a:lnSpc>
              <a:spcBef>
                <a:spcPts val="0"/>
              </a:spcBef>
              <a:buClrTx/>
              <a:buSzTx/>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二</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《关于开展政府采购</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意向公开</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工作的通知》</a:t>
            </a:r>
            <a:endParaRPr lang="zh-CN" altLang="en-US"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600"/>
              </a:lnSpc>
              <a:spcBef>
                <a:spcPts val="0"/>
              </a:spcBef>
              <a:buClrTx/>
              <a:buSzTx/>
              <a:buNone/>
            </a:pP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财库[2020]10号</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400" strike="noStrike" noProof="1" dirty="0">
              <a:latin typeface="宋体" panose="02010600030101010101" pitchFamily="2" charset="-122"/>
              <a:ea typeface="宋体" panose="02010600030101010101" pitchFamily="2" charset="-122"/>
              <a:cs typeface="宋体" panose="02010600030101010101" pitchFamily="2" charset="-122"/>
            </a:endParaRPr>
          </a:p>
          <a:p>
            <a:pPr marL="0" indent="0" algn="l">
              <a:lnSpc>
                <a:spcPts val="3600"/>
              </a:lnSpc>
              <a:spcBef>
                <a:spcPts val="0"/>
              </a:spcBef>
              <a:buClrTx/>
              <a:buSzTx/>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三</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政府采购公告和公示信息</a:t>
            </a:r>
            <a:r>
              <a:rPr lang="zh-CN" sz="2400" b="1"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格式规范</a:t>
            </a:r>
            <a:r>
              <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a:t>
            </a:r>
            <a:r>
              <a:rPr 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2020年版</a:t>
            </a:r>
            <a:r>
              <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600"/>
              </a:lnSpc>
              <a:spcBef>
                <a:spcPts val="0"/>
              </a:spcBef>
              <a:buClrTx/>
              <a:buSzTx/>
              <a:buNone/>
            </a:pP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财办库</a:t>
            </a:r>
            <a:r>
              <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[2020]</a:t>
            </a:r>
            <a:r>
              <a:rPr 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50号 </a:t>
            </a:r>
            <a:r>
              <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2020-7-1)</a:t>
            </a:r>
            <a:endPar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600"/>
              </a:lnSpc>
              <a:spcBef>
                <a:spcPts val="0"/>
              </a:spcBef>
              <a:buClrTx/>
              <a:buSzTx/>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四</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《政府采购</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促进中小企业发展</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管理办法》</a:t>
            </a:r>
            <a:endParaRPr lang="en-US" altLang="zh-CN"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600"/>
              </a:lnSpc>
              <a:spcBef>
                <a:spcPts val="0"/>
              </a:spcBef>
              <a:buClrTx/>
              <a:buSzTx/>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(财库[2020]46号 2021-1-1)</a:t>
            </a:r>
            <a:endPar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600"/>
              </a:lnSpc>
              <a:spcBef>
                <a:spcPts val="0"/>
              </a:spcBef>
              <a:buClrTx/>
              <a:buSzTx/>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《关于</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进一步加大</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政府采购</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支持中小企业力度</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的通知》</a:t>
            </a:r>
            <a:endParaRPr lang="en-US" altLang="zh-CN"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600"/>
              </a:lnSpc>
              <a:spcBef>
                <a:spcPts val="0"/>
              </a:spcBef>
              <a:buClrTx/>
              <a:buSzTx/>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 (财库[2022]19号 2022-7-1)</a:t>
            </a:r>
            <a:endPar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600"/>
              </a:lnSpc>
              <a:spcBef>
                <a:spcPts val="0"/>
              </a:spcBef>
              <a:buClrTx/>
              <a:buSzTx/>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五</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《政府采购</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需求管理</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办法》</a:t>
            </a:r>
            <a:r>
              <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财库</a:t>
            </a:r>
            <a:r>
              <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[2021]22</a:t>
            </a:r>
            <a:r>
              <a:rPr lang="zh-CN" altLang="en-US"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号</a:t>
            </a:r>
            <a:r>
              <a:rPr lang="en-US" alt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 2021-7-1)</a:t>
            </a:r>
            <a:endParaRPr lang="en-US" altLang="zh-CN"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ct val="0"/>
              </a:spcBef>
              <a:buClrTx/>
              <a:buSzTx/>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trike="noStrike" noProof="1" dirty="0">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ct val="0"/>
              </a:spcBef>
              <a:buNone/>
            </a:pPr>
            <a:endParaRPr lang="zh-CN" altLang="en-US"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文本占位符 11265"/>
          <p:cNvSpPr>
            <a:spLocks noGrp="1"/>
          </p:cNvSpPr>
          <p:nvPr>
            <p:ph idx="1"/>
          </p:nvPr>
        </p:nvSpPr>
        <p:spPr>
          <a:xfrm>
            <a:off x="1775460" y="765175"/>
            <a:ext cx="8769350" cy="5699125"/>
          </a:xfrm>
          <a:ln>
            <a:miter/>
          </a:ln>
        </p:spPr>
        <p:txBody>
          <a:bodyPr anchor="t"/>
          <a:p>
            <a:pPr marL="0" indent="0">
              <a:lnSpc>
                <a:spcPts val="3000"/>
              </a:lnSpc>
              <a:spcBef>
                <a:spcPts val="0"/>
              </a:spcBef>
              <a:buNone/>
            </a:pPr>
            <a:r>
              <a:rPr lang="en-US" altLang="zh-CN" sz="2400" b="1" strike="noStrike" noProof="1" dirty="0">
                <a:latin typeface="宋体" panose="02010600030101010101" pitchFamily="2" charset="-122"/>
                <a:ea typeface="宋体" panose="02010600030101010101" pitchFamily="2" charset="-122"/>
                <a:cs typeface="宋体" panose="02010600030101010101" pitchFamily="2" charset="-122"/>
              </a:rPr>
              <a:t> </a:t>
            </a:r>
            <a:r>
              <a:rPr lang="zh-CN" altLang="en-US" sz="2400" b="1" strike="noStrike" noProof="1" dirty="0">
                <a:latin typeface="黑体" panose="02010609060101010101" pitchFamily="2" charset="-122"/>
                <a:ea typeface="黑体" panose="02010609060101010101" pitchFamily="2" charset="-122"/>
                <a:cs typeface="宋体" panose="02010600030101010101" pitchFamily="2" charset="-122"/>
              </a:rPr>
              <a:t>一、政府采购法律法规体系</a:t>
            </a:r>
            <a:r>
              <a:rPr lang="en-US" altLang="zh-CN" sz="2400" b="1" strike="noStrike" noProof="1" dirty="0">
                <a:latin typeface="黑体" panose="02010609060101010101" pitchFamily="2" charset="-122"/>
                <a:ea typeface="黑体" panose="02010609060101010101" pitchFamily="2" charset="-122"/>
                <a:cs typeface="宋体" panose="02010600030101010101" pitchFamily="2" charset="-122"/>
              </a:rPr>
              <a:t>(</a:t>
            </a:r>
            <a:r>
              <a:rPr lang="zh-CN" altLang="en-US" sz="2400" b="1" dirty="0">
                <a:latin typeface="黑体" panose="02010609060101010101" pitchFamily="2" charset="-122"/>
                <a:ea typeface="黑体" panose="02010609060101010101" pitchFamily="2" charset="-122"/>
                <a:cs typeface="宋体" panose="02010600030101010101" pitchFamily="2" charset="-122"/>
                <a:sym typeface="+mn-ea"/>
              </a:rPr>
              <a:t>深化政府采购制度改革</a:t>
            </a:r>
            <a:r>
              <a:rPr lang="en-US" altLang="zh-CN" sz="2400" b="1" dirty="0">
                <a:latin typeface="黑体" panose="02010609060101010101" pitchFamily="2" charset="-122"/>
                <a:ea typeface="黑体" panose="02010609060101010101" pitchFamily="2" charset="-122"/>
                <a:cs typeface="宋体" panose="02010600030101010101" pitchFamily="2" charset="-122"/>
                <a:sym typeface="+mn-ea"/>
              </a:rPr>
              <a:t>)</a:t>
            </a:r>
            <a:endParaRPr lang="zh-CN" altLang="en-US" sz="2400" b="1" strike="noStrike" noProof="1" dirty="0">
              <a:latin typeface="宋体" panose="02010600030101010101" pitchFamily="2" charset="-122"/>
              <a:ea typeface="宋体" panose="02010600030101010101" pitchFamily="2" charset="-122"/>
              <a:cs typeface="宋体" panose="02010600030101010101" pitchFamily="2" charset="-122"/>
            </a:endParaRPr>
          </a:p>
          <a:p>
            <a:pPr marL="0" indent="0" algn="l">
              <a:lnSpc>
                <a:spcPts val="3000"/>
              </a:lnSpc>
              <a:spcBef>
                <a:spcPts val="0"/>
              </a:spcBef>
              <a:buClrTx/>
              <a:buSzTx/>
              <a:buNone/>
            </a:pPr>
            <a:r>
              <a:rPr lang="zh-CN" altLang="en-US" sz="2400" b="1" strike="noStrike" noProof="1" dirty="0">
                <a:latin typeface="宋体" panose="02010600030101010101" pitchFamily="2" charset="-122"/>
                <a:ea typeface="宋体" panose="02010600030101010101" pitchFamily="2" charset="-122"/>
                <a:cs typeface="宋体" panose="02010600030101010101" pitchFamily="2" charset="-122"/>
              </a:rPr>
              <a:t> </a:t>
            </a:r>
            <a:r>
              <a:rPr lang="en-US" altLang="zh-CN" sz="2400" strike="noStrike" noProof="1">
                <a:solidFill>
                  <a:schemeClr val="accent4"/>
                </a:solidFill>
                <a:effectLst/>
                <a:latin typeface="宋体" panose="02010600030101010101" pitchFamily="2" charset="-122"/>
                <a:ea typeface="宋体" panose="02010600030101010101" pitchFamily="2" charset="-122"/>
                <a:cs typeface="宋体" panose="02010600030101010101" pitchFamily="2" charset="-122"/>
              </a:rPr>
              <a:t>  </a:t>
            </a:r>
            <a:r>
              <a:rPr lang="zh-CN" altLang="en-US" sz="2400" strike="noStrike" noProof="1">
                <a:solidFill>
                  <a:schemeClr val="accent4"/>
                </a:solidFill>
                <a:effectLst/>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法律、行政法规、部门规章、规范性文件</a:t>
            </a:r>
            <a:endParaRPr lang="zh-CN" altLang="en-US"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000"/>
              </a:lnSpc>
              <a:spcBef>
                <a:spcPts val="0"/>
              </a:spcBef>
              <a:buClrTx/>
              <a:buSzTx/>
              <a:buNone/>
            </a:pP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b="1" dirty="0">
                <a:latin typeface="黑体" panose="02010609060101010101" pitchFamily="2" charset="-122"/>
                <a:ea typeface="黑体" panose="02010609060101010101" pitchFamily="2" charset="-122"/>
                <a:cs typeface="宋体" panose="02010600030101010101" pitchFamily="2" charset="-122"/>
                <a:sym typeface="+mn-ea"/>
              </a:rPr>
              <a:t>二、政府采购最新政策规定</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优化营商环境意向公开格式规范中小企业</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400" strike="noStrike" noProof="1">
              <a:solidFill>
                <a:schemeClr val="accent4"/>
              </a:solidFill>
              <a:effectLst/>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ts val="0"/>
              </a:spcBef>
              <a:buNone/>
            </a:pPr>
            <a:r>
              <a:rPr lang="zh-CN" altLang="en-US" sz="2400" b="1" strike="noStrike" noProof="1" dirty="0">
                <a:latin typeface="宋体" panose="02010600030101010101" pitchFamily="2" charset="-122"/>
                <a:ea typeface="宋体" panose="02010600030101010101" pitchFamily="2" charset="-122"/>
                <a:cs typeface="宋体" panose="02010600030101010101" pitchFamily="2" charset="-122"/>
              </a:rPr>
              <a:t> </a:t>
            </a:r>
            <a:r>
              <a:rPr lang="zh-CN" altLang="en-US" sz="2400" b="1" strike="noStrike" noProof="1" dirty="0">
                <a:latin typeface="黑体" panose="02010609060101010101" pitchFamily="2" charset="-122"/>
                <a:ea typeface="黑体" panose="02010609060101010101" pitchFamily="2" charset="-122"/>
                <a:cs typeface="宋体" panose="02010600030101010101" pitchFamily="2" charset="-122"/>
              </a:rPr>
              <a:t>三</a:t>
            </a:r>
            <a:r>
              <a:rPr lang="zh-CN" altLang="en-US" sz="2400" b="1" strike="noStrike" noProof="1" dirty="0">
                <a:latin typeface="黑体" panose="02010609060101010101" pitchFamily="2" charset="-122"/>
                <a:ea typeface="黑体" panose="02010609060101010101" pitchFamily="2" charset="-122"/>
                <a:cs typeface="宋体" panose="02010600030101010101" pitchFamily="2" charset="-122"/>
              </a:rPr>
              <a:t>、政府采购实务操作与案例分析</a:t>
            </a:r>
            <a:endParaRPr lang="zh-CN" altLang="en-US" sz="2400" b="1" strike="noStrike" noProof="1" dirty="0">
              <a:latin typeface="黑体" panose="02010609060101010101" pitchFamily="2" charset="-122"/>
              <a:ea typeface="黑体" panose="02010609060101010101" pitchFamily="2" charset="-122"/>
              <a:cs typeface="宋体" panose="02010600030101010101" pitchFamily="2" charset="-122"/>
            </a:endParaRPr>
          </a:p>
          <a:p>
            <a:pPr marL="0" indent="0">
              <a:lnSpc>
                <a:spcPts val="3000"/>
              </a:lnSpc>
              <a:spcBef>
                <a:spcPts val="0"/>
              </a:spcBef>
              <a:buNone/>
            </a:pP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一</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政府采购</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基本操作程序</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严格程序</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规范操作</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endParaRPr lang="zh-CN" altLang="en-US" strike="noStrike" noProof="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000"/>
              </a:lnSpc>
              <a:spcBef>
                <a:spcPts val="0"/>
              </a:spcBef>
              <a:buNone/>
            </a:pP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二</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依法选用合适的采购方式</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招标方式</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非招标方式</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框架协议</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endParaRPr lang="zh-CN" altLang="en-US" strike="noStrike" noProof="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000"/>
              </a:lnSpc>
              <a:spcBef>
                <a:spcPts val="0"/>
              </a:spcBef>
              <a:buNone/>
            </a:pP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三</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加强履约验收合同管理</a:t>
            </a:r>
            <a:endParaRPr lang="zh-CN" altLang="en-US"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000"/>
              </a:lnSpc>
              <a:spcBef>
                <a:spcPts val="0"/>
              </a:spcBef>
              <a:buNone/>
            </a:pPr>
            <a:r>
              <a:rPr lang="en-US" altLang="zh-CN" sz="2400" strike="noStrike" noProof="1" dirty="0">
                <a:latin typeface="黑体" panose="02010609060101010101" pitchFamily="2" charset="-122"/>
                <a:ea typeface="黑体" panose="02010609060101010101" pitchFamily="2" charset="-122"/>
                <a:cs typeface="黑体" panose="02010609060101010101" pitchFamily="2" charset="-122"/>
              </a:rPr>
              <a:t> </a:t>
            </a:r>
            <a:r>
              <a:rPr lang="zh-CN" altLang="en-US" sz="2400" strike="noStrike" noProof="1" dirty="0">
                <a:latin typeface="黑体" panose="02010609060101010101" pitchFamily="2" charset="-122"/>
                <a:ea typeface="黑体" panose="02010609060101010101" pitchFamily="2" charset="-122"/>
                <a:cs typeface="黑体" panose="02010609060101010101" pitchFamily="2" charset="-122"/>
              </a:rPr>
              <a:t>四</a:t>
            </a:r>
            <a:r>
              <a:rPr lang="zh-CN" altLang="en-US" sz="2400" b="1" dirty="0">
                <a:latin typeface="黑体" panose="02010609060101010101" pitchFamily="2" charset="-122"/>
                <a:ea typeface="黑体" panose="02010609060101010101" pitchFamily="2" charset="-122"/>
                <a:cs typeface="黑体" panose="02010609060101010101" pitchFamily="2" charset="-122"/>
                <a:sym typeface="+mn-ea"/>
              </a:rPr>
              <a:t>、加强采购需求管理及注意事项</a:t>
            </a:r>
            <a:endParaRPr lang="zh-CN" altLang="en-US" sz="2400" dirty="0">
              <a:latin typeface="黑体" panose="02010609060101010101" pitchFamily="2" charset="-122"/>
              <a:ea typeface="黑体" panose="02010609060101010101" pitchFamily="2" charset="-122"/>
              <a:cs typeface="黑体" panose="02010609060101010101" pitchFamily="2" charset="-122"/>
              <a:sym typeface="+mn-ea"/>
            </a:endParaRPr>
          </a:p>
          <a:p>
            <a:pPr marL="0" indent="0">
              <a:lnSpc>
                <a:spcPts val="30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一</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加强采购需求管理的重要性</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0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二</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)采购需求与政府采购需求管理</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0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三</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)确定采购需求是采购人的</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职责</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000"/>
              </a:lnSpc>
              <a:spcBef>
                <a:spcPts val="0"/>
              </a:spcBef>
              <a:buClrTx/>
              <a:buSzTx/>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四</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)确定采购需求是加强内控管理的重点环节 </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000"/>
              </a:lnSpc>
              <a:spcBef>
                <a:spcPts val="0"/>
              </a:spcBef>
              <a:buClrTx/>
              <a:buSzTx/>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五</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)如何确定采购需求及注意事项(</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合规</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完整</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明确</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案例</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algn="l">
              <a:lnSpc>
                <a:spcPts val="3000"/>
              </a:lnSpc>
              <a:spcBef>
                <a:spcPts val="0"/>
              </a:spcBef>
              <a:buClrTx/>
              <a:buSzTx/>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六</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en-US" altLang="zh-CN">
                <a:latin typeface="宋体" panose="02010600030101010101" pitchFamily="2" charset="-122"/>
                <a:ea typeface="宋体" panose="02010600030101010101" pitchFamily="2" charset="-122"/>
                <a:cs typeface="宋体" panose="02010600030101010101" pitchFamily="2" charset="-122"/>
                <a:sym typeface="+mn-ea"/>
              </a:rPr>
              <a:t>未按规定编制采购需求的法律责任</a:t>
            </a:r>
            <a:endParaRPr lang="en-US" altLang="zh-CN">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700"/>
              </a:lnSpc>
              <a:spcBef>
                <a:spcPts val="0"/>
              </a:spcBef>
              <a:buClrTx/>
              <a:buSzTx/>
              <a:buNone/>
            </a:pPr>
            <a:r>
              <a:rPr lang="zh-CN" altLang="en-US" sz="2400" b="1" dirty="0">
                <a:latin typeface="黑体" panose="02010609060101010101" pitchFamily="2" charset="-122"/>
                <a:ea typeface="黑体" panose="02010609060101010101" pitchFamily="2" charset="-122"/>
                <a:cs typeface="黑体" panose="02010609060101010101" pitchFamily="2" charset="-122"/>
                <a:sym typeface="+mn-ea"/>
              </a:rPr>
              <a:t> </a:t>
            </a:r>
            <a:r>
              <a:rPr lang="en-US" altLang="zh-CN" sz="2400" b="1" strike="noStrike" noProof="1" dirty="0">
                <a:latin typeface="黑体" panose="02010609060101010101" pitchFamily="2" charset="-122"/>
                <a:ea typeface="黑体" panose="02010609060101010101" pitchFamily="2" charset="-122"/>
                <a:cs typeface="黑体" panose="02010609060101010101" pitchFamily="2" charset="-122"/>
                <a:sym typeface="+mn-ea"/>
              </a:rPr>
              <a:t> </a:t>
            </a:r>
            <a:endParaRPr lang="en-US" altLang="zh-CN" sz="2000" strike="noStrike" noProof="1"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621155" y="257175"/>
            <a:ext cx="8949690" cy="550545"/>
          </a:xfrm>
        </p:spPr>
        <p:txBody>
          <a:bodyPr anchor="ctr"/>
          <a:p>
            <a:pPr algn="l"/>
            <a:br>
              <a:rPr lang="zh-CN" altLang="en-US" dirty="0">
                <a:solidFill>
                  <a:schemeClr val="accent4"/>
                </a:solidFill>
                <a:effectLst/>
                <a:latin typeface="黑体" panose="02010609060101010101" pitchFamily="2" charset="-122"/>
                <a:ea typeface="黑体" panose="02010609060101010101" pitchFamily="2" charset="-122"/>
                <a:cs typeface="黑体" panose="02010609060101010101" pitchFamily="2" charset="-122"/>
                <a:sym typeface="+mn-ea"/>
              </a:rPr>
            </a:br>
            <a:r>
              <a:rPr lang="zh-CN" altLang="en-US" dirty="0">
                <a:solidFill>
                  <a:schemeClr val="accent4"/>
                </a:solidFill>
                <a:effectLst/>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solidFill>
                  <a:schemeClr val="accent4"/>
                </a:solidFill>
                <a:effectLst/>
                <a:latin typeface="黑体" panose="02010609060101010101" pitchFamily="2" charset="-122"/>
                <a:ea typeface="黑体" panose="02010609060101010101" pitchFamily="2" charset="-122"/>
                <a:cs typeface="黑体" panose="02010609060101010101" pitchFamily="2" charset="-122"/>
                <a:sym typeface="+mn-ea"/>
              </a:rPr>
              <a:t>(一)促进公平竞争 优化营商环境</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（财库[2019]38号</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br>
              <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黑体" panose="0201060906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黑体" panose="02010609060101010101" pitchFamily="2" charset="-122"/>
              <a:sym typeface="+mn-ea"/>
            </a:endParaRPr>
          </a:p>
        </p:txBody>
      </p:sp>
      <p:sp>
        <p:nvSpPr>
          <p:cNvPr id="36866" name="文本占位符 13314"/>
          <p:cNvSpPr>
            <a:spLocks noGrp="1"/>
          </p:cNvSpPr>
          <p:nvPr>
            <p:ph idx="1"/>
          </p:nvPr>
        </p:nvSpPr>
        <p:spPr>
          <a:xfrm>
            <a:off x="1862455" y="807720"/>
            <a:ext cx="8323580" cy="5710555"/>
          </a:xfrm>
        </p:spPr>
        <p:txBody>
          <a:bodyPr anchor="t"/>
          <a:p>
            <a:pPr marL="0" indent="0">
              <a:lnSpc>
                <a:spcPts val="33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 2019年</a:t>
            </a:r>
            <a:r>
              <a:rPr lang="en-US" altLang="zh-CN" dirty="0">
                <a:latin typeface="宋体" panose="02010600030101010101" pitchFamily="2" charset="-122"/>
                <a:ea typeface="宋体" panose="02010600030101010101" pitchFamily="2" charset="-122"/>
                <a:cs typeface="宋体" panose="02010600030101010101" pitchFamily="2" charset="-122"/>
              </a:rPr>
              <a:t>7</a:t>
            </a:r>
            <a:r>
              <a:rPr lang="zh-CN" altLang="en-US" dirty="0">
                <a:latin typeface="宋体" panose="02010600030101010101" pitchFamily="2" charset="-122"/>
                <a:ea typeface="宋体" panose="02010600030101010101" pitchFamily="2" charset="-122"/>
                <a:cs typeface="宋体" panose="02010600030101010101" pitchFamily="2" charset="-122"/>
              </a:rPr>
              <a:t>月</a:t>
            </a:r>
            <a:r>
              <a:rPr lang="en-US" altLang="zh-CN" dirty="0">
                <a:latin typeface="宋体" panose="02010600030101010101" pitchFamily="2" charset="-122"/>
                <a:ea typeface="宋体" panose="02010600030101010101" pitchFamily="2" charset="-122"/>
                <a:cs typeface="宋体" panose="02010600030101010101" pitchFamily="2" charset="-122"/>
              </a:rPr>
              <a:t>26</a:t>
            </a:r>
            <a:r>
              <a:rPr lang="zh-CN" altLang="en-US" dirty="0">
                <a:latin typeface="宋体" panose="02010600030101010101" pitchFamily="2" charset="-122"/>
                <a:ea typeface="宋体" panose="02010600030101010101" pitchFamily="2" charset="-122"/>
                <a:cs typeface="宋体" panose="02010600030101010101" pitchFamily="2" charset="-122"/>
              </a:rPr>
              <a:t>日，财政部发出《关于促进政府采购公平竞争优化营商环境的通知》</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（财库[2019]38号）。</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300"/>
              </a:lnSpc>
              <a:spcBef>
                <a:spcPts val="0"/>
              </a:spcBef>
              <a:buNone/>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出台背景</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为贯彻落实中央深改委审议通过的《深化政府采购制度改革方案》和《国务院办公厅关于聚焦企业关切进一步推动优化营商环境政策落实的通知》（国办发[2018]104号）有关要求，构建统一开放、竞争有序的政府采购市场体系，现就促进政府采购领域公平竞争、优化营商环境相关事项通知如下：</a:t>
            </a:r>
            <a:r>
              <a:rPr lang="en-US" altLang="zh-CN"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dirty="0">
                <a:latin typeface="黑体" panose="02010609060101010101" pitchFamily="2" charset="-122"/>
                <a:ea typeface="黑体" panose="02010609060101010101" pitchFamily="2" charset="-122"/>
                <a:cs typeface="黑体" panose="02010609060101010101" pitchFamily="2" charset="-122"/>
                <a:sym typeface="+mn-ea"/>
              </a:rPr>
              <a:t>明确六大相关事项</a:t>
            </a:r>
            <a:r>
              <a:rPr lang="en-US" altLang="zh-CN" dirty="0">
                <a:latin typeface="黑体" panose="02010609060101010101" pitchFamily="2" charset="-122"/>
                <a:ea typeface="黑体" panose="02010609060101010101" pitchFamily="2" charset="-122"/>
                <a:cs typeface="黑体" panose="02010609060101010101" pitchFamily="2" charset="-122"/>
                <a:sym typeface="+mn-ea"/>
              </a:rPr>
              <a:t>)</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ts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一、全面清理政府采购领域妨碍公平竞争的规定和做法。</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ts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二、严格执行公平竞争审查制。</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ts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三、加强政府采购执行管理。</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ts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四、加快推进电子化政府采购。  </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ts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五、进一步提升政府采购透明度。</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ts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六、完善政府采购质疑投诉和行政裁决机制。</a:t>
            </a:r>
            <a:endParaRPr lang="zh-CN" altLang="en-US"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621155" y="320040"/>
            <a:ext cx="8949690" cy="550545"/>
          </a:xfrm>
        </p:spPr>
        <p:txBody>
          <a:bodyPr anchor="ctr"/>
          <a:p>
            <a:pPr algn="l"/>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重点清理和纠正十大问题</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cs typeface="黑体" panose="02010609060101010101" pitchFamily="2" charset="-122"/>
              <a:sym typeface="+mn-ea"/>
            </a:endParaRPr>
          </a:p>
        </p:txBody>
      </p:sp>
      <p:sp>
        <p:nvSpPr>
          <p:cNvPr id="36866" name="文本占位符 13314"/>
          <p:cNvSpPr>
            <a:spLocks noGrp="1"/>
          </p:cNvSpPr>
          <p:nvPr>
            <p:ph idx="1"/>
          </p:nvPr>
        </p:nvSpPr>
        <p:spPr>
          <a:xfrm>
            <a:off x="1916430" y="870585"/>
            <a:ext cx="8359775" cy="5681345"/>
          </a:xfrm>
        </p:spPr>
        <p:txBody>
          <a:bodyPr anchor="t"/>
          <a:p>
            <a:pPr marL="0" indent="0">
              <a:lnSpc>
                <a:spcPts val="2300"/>
              </a:lnSpc>
              <a:spcBef>
                <a:spcPts val="0"/>
              </a:spcBef>
              <a:buNone/>
            </a:pPr>
            <a:r>
              <a:rPr lang="en-US" altLang="zh-CN" sz="1800" dirty="0"/>
              <a:t> </a:t>
            </a:r>
            <a:r>
              <a:rPr lang="zh-CN" altLang="en-US" sz="1800" dirty="0">
                <a:latin typeface="宋体" panose="02010600030101010101" pitchFamily="2" charset="-122"/>
                <a:ea typeface="宋体" panose="02010600030101010101" pitchFamily="2" charset="-122"/>
                <a:cs typeface="宋体" panose="02010600030101010101" pitchFamily="2" charset="-122"/>
              </a:rPr>
              <a:t>(一)以供应商的所有制形式、组织形式或者股权结构，</a:t>
            </a:r>
            <a:r>
              <a:rPr lang="zh-CN" altLang="en-US" sz="1800" b="1" dirty="0">
                <a:latin typeface="宋体" panose="02010600030101010101" pitchFamily="2" charset="-122"/>
                <a:ea typeface="宋体" panose="02010600030101010101" pitchFamily="2" charset="-122"/>
                <a:cs typeface="宋体" panose="02010600030101010101" pitchFamily="2" charset="-122"/>
              </a:rPr>
              <a:t>对供应商实施差别待遇或者歧视待遇</a:t>
            </a:r>
            <a:r>
              <a:rPr lang="zh-CN" altLang="en-US" sz="1800" dirty="0">
                <a:latin typeface="宋体" panose="02010600030101010101" pitchFamily="2" charset="-122"/>
                <a:ea typeface="宋体" panose="02010600030101010101" pitchFamily="2" charset="-122"/>
                <a:cs typeface="宋体" panose="02010600030101010101" pitchFamily="2" charset="-122"/>
              </a:rPr>
              <a:t>，对民营企业设置不平等条款，对内资企业和外资企业在中国境内生产的产品、提供的服务区别对待；</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二</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除小额零星采购适用的协议供货、定点采购以及财政部另有规定的情形外，通过入围方式</a:t>
            </a:r>
            <a:r>
              <a:rPr lang="zh-CN" altLang="en-US" sz="1800" b="1" dirty="0">
                <a:latin typeface="宋体" panose="02010600030101010101" pitchFamily="2" charset="-122"/>
                <a:ea typeface="宋体" panose="02010600030101010101" pitchFamily="2" charset="-122"/>
                <a:cs typeface="宋体" panose="02010600030101010101" pitchFamily="2" charset="-122"/>
              </a:rPr>
              <a:t>设置备选库、名录库、资格库</a:t>
            </a:r>
            <a:r>
              <a:rPr lang="zh-CN" altLang="en-US" sz="1800" dirty="0">
                <a:latin typeface="宋体" panose="02010600030101010101" pitchFamily="2" charset="-122"/>
                <a:ea typeface="宋体" panose="02010600030101010101" pitchFamily="2" charset="-122"/>
                <a:cs typeface="宋体" panose="02010600030101010101" pitchFamily="2" charset="-122"/>
              </a:rPr>
              <a:t>作为参与政府采购活动的资格条件，妨碍供应商进入政府采购市场；</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三</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要求供应商在政府采购活动前进行</a:t>
            </a:r>
            <a:r>
              <a:rPr lang="zh-CN" altLang="en-US" sz="1800" b="1" dirty="0">
                <a:latin typeface="宋体" panose="02010600030101010101" pitchFamily="2" charset="-122"/>
                <a:ea typeface="宋体" panose="02010600030101010101" pitchFamily="2" charset="-122"/>
                <a:cs typeface="宋体" panose="02010600030101010101" pitchFamily="2" charset="-122"/>
              </a:rPr>
              <a:t>不必要的登记、注册</a:t>
            </a:r>
            <a:r>
              <a:rPr lang="zh-CN" altLang="en-US" sz="1800" dirty="0">
                <a:latin typeface="宋体" panose="02010600030101010101" pitchFamily="2" charset="-122"/>
                <a:ea typeface="宋体" panose="02010600030101010101" pitchFamily="2" charset="-122"/>
                <a:cs typeface="宋体" panose="02010600030101010101" pitchFamily="2" charset="-122"/>
              </a:rPr>
              <a:t>，或者要求设立分支机构，设置或者变相设置进入政府采购市场的障碍；</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四</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设置或者变相设置供应商</a:t>
            </a:r>
            <a:r>
              <a:rPr lang="zh-CN" altLang="en-US" sz="1800" b="1" dirty="0">
                <a:latin typeface="宋体" panose="02010600030101010101" pitchFamily="2" charset="-122"/>
                <a:ea typeface="宋体" panose="02010600030101010101" pitchFamily="2" charset="-122"/>
                <a:cs typeface="宋体" panose="02010600030101010101" pitchFamily="2" charset="-122"/>
              </a:rPr>
              <a:t>规模、成立年限等门槛</a:t>
            </a:r>
            <a:r>
              <a:rPr lang="zh-CN" altLang="en-US" sz="1800" dirty="0">
                <a:latin typeface="宋体" panose="02010600030101010101" pitchFamily="2" charset="-122"/>
                <a:ea typeface="宋体" panose="02010600030101010101" pitchFamily="2" charset="-122"/>
                <a:cs typeface="宋体" panose="02010600030101010101" pitchFamily="2" charset="-122"/>
              </a:rPr>
              <a:t>，限制供应商参与政府采购活动；　　   </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五</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要求供应商</a:t>
            </a:r>
            <a:r>
              <a:rPr lang="zh-CN" altLang="en-US" sz="1800" b="1" dirty="0">
                <a:latin typeface="宋体" panose="02010600030101010101" pitchFamily="2" charset="-122"/>
                <a:ea typeface="宋体" panose="02010600030101010101" pitchFamily="2" charset="-122"/>
                <a:cs typeface="宋体" panose="02010600030101010101" pitchFamily="2" charset="-122"/>
              </a:rPr>
              <a:t>购买指定软件</a:t>
            </a:r>
            <a:r>
              <a:rPr lang="zh-CN" altLang="en-US" sz="1800" dirty="0">
                <a:latin typeface="宋体" panose="02010600030101010101" pitchFamily="2" charset="-122"/>
                <a:ea typeface="宋体" panose="02010600030101010101" pitchFamily="2" charset="-122"/>
                <a:cs typeface="宋体" panose="02010600030101010101" pitchFamily="2" charset="-122"/>
              </a:rPr>
              <a:t>，作为参加电子化政府采购活动的条件；</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六</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不依法及时、有效、完整发布或者提供采购项目</a:t>
            </a:r>
            <a:r>
              <a:rPr lang="zh-CN" altLang="en-US" sz="1800" b="1" dirty="0">
                <a:latin typeface="宋体" panose="02010600030101010101" pitchFamily="2" charset="-122"/>
                <a:ea typeface="宋体" panose="02010600030101010101" pitchFamily="2" charset="-122"/>
                <a:cs typeface="宋体" panose="02010600030101010101" pitchFamily="2" charset="-122"/>
              </a:rPr>
              <a:t>信息</a:t>
            </a:r>
            <a:r>
              <a:rPr lang="zh-CN" altLang="en-US" sz="1800" dirty="0">
                <a:latin typeface="宋体" panose="02010600030101010101" pitchFamily="2" charset="-122"/>
                <a:ea typeface="宋体" panose="02010600030101010101" pitchFamily="2" charset="-122"/>
                <a:cs typeface="宋体" panose="02010600030101010101" pitchFamily="2" charset="-122"/>
              </a:rPr>
              <a:t>，妨碍供应商参与政府采购活动；</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七</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强制要求采购人采用抓阄、摇号等随机方式或者比选方式选择采购代理机构，</a:t>
            </a:r>
            <a:r>
              <a:rPr lang="zh-CN" altLang="en-US" sz="1800" b="1" dirty="0">
                <a:latin typeface="宋体" panose="02010600030101010101" pitchFamily="2" charset="-122"/>
                <a:ea typeface="宋体" panose="02010600030101010101" pitchFamily="2" charset="-122"/>
                <a:cs typeface="宋体" panose="02010600030101010101" pitchFamily="2" charset="-122"/>
              </a:rPr>
              <a:t>干预采购人自主选择采购代理机构</a:t>
            </a:r>
            <a:r>
              <a:rPr lang="zh-CN" altLang="en-US" sz="1800" dirty="0">
                <a:latin typeface="宋体" panose="02010600030101010101" pitchFamily="2" charset="-122"/>
                <a:ea typeface="宋体" panose="02010600030101010101" pitchFamily="2" charset="-122"/>
                <a:cs typeface="宋体" panose="02010600030101010101" pitchFamily="2" charset="-122"/>
              </a:rPr>
              <a:t>；</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八</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设置没有法律法规依据的审批、备案、监管、处罚、收费等事项；</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九</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除《政府采购货物和服务招标投标管理办法》第六十八条规定的情形外，要求采购人采用随机方式确定中标、成交供应商；</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十</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违反法律法规相关规定的其他妨碍公平竞争的情形。</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621155" y="257175"/>
            <a:ext cx="8949690" cy="550545"/>
          </a:xfrm>
        </p:spPr>
        <p:txBody>
          <a:bodyPr anchor="ctr"/>
          <a:p>
            <a:pPr algn="l"/>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二</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《关于开展政府采购意向公开工作的通知》</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财库[2020]10号</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cs typeface="黑体" panose="02010609060101010101" pitchFamily="2" charset="-122"/>
              <a:sym typeface="+mn-ea"/>
            </a:endParaRPr>
          </a:p>
        </p:txBody>
      </p:sp>
      <p:sp>
        <p:nvSpPr>
          <p:cNvPr id="36866" name="文本占位符 13314"/>
          <p:cNvSpPr>
            <a:spLocks noGrp="1"/>
          </p:cNvSpPr>
          <p:nvPr>
            <p:ph idx="1"/>
          </p:nvPr>
        </p:nvSpPr>
        <p:spPr>
          <a:xfrm>
            <a:off x="1861185" y="869315"/>
            <a:ext cx="8496935" cy="5734685"/>
          </a:xfrm>
        </p:spPr>
        <p:txBody>
          <a:bodyPr anchor="t"/>
          <a:p>
            <a:pPr marL="0" indent="0">
              <a:lnSpc>
                <a:spcPts val="2400"/>
              </a:lnSpc>
              <a:spcBef>
                <a:spcPts val="0"/>
              </a:spcBef>
              <a:buNone/>
            </a:pPr>
            <a:r>
              <a:rPr lang="en-US" altLang="zh-CN" sz="1600" strike="noStrike" noProof="1" dirty="0">
                <a:latin typeface="宋体" panose="02010600030101010101" pitchFamily="2" charset="-122"/>
                <a:ea typeface="宋体" panose="02010600030101010101" pitchFamily="2" charset="-122"/>
                <a:cs typeface="宋体" panose="02010600030101010101" pitchFamily="2" charset="-122"/>
              </a:rPr>
              <a:t> </a:t>
            </a:r>
            <a:r>
              <a:rPr lang="en-US" altLang="zh-CN" sz="1600" b="1" strike="noStrike" noProof="1" dirty="0">
                <a:latin typeface="宋体" panose="02010600030101010101" pitchFamily="2" charset="-122"/>
                <a:ea typeface="宋体" panose="02010600030101010101" pitchFamily="2" charset="-122"/>
                <a:cs typeface="宋体" panose="02010600030101010101" pitchFamily="2" charset="-122"/>
              </a:rPr>
              <a:t>[</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出台背景</a:t>
            </a:r>
            <a:r>
              <a:rPr lang="en-US" altLang="zh-CN" sz="1600" b="1" strike="noStrike" noProof="1" dirty="0">
                <a:latin typeface="宋体" panose="02010600030101010101" pitchFamily="2" charset="-122"/>
                <a:ea typeface="宋体" panose="02010600030101010101" pitchFamily="2" charset="-122"/>
                <a:cs typeface="宋体" panose="02010600030101010101" pitchFamily="2" charset="-122"/>
              </a:rPr>
              <a:t>]</a:t>
            </a:r>
            <a:r>
              <a:rPr lang="en-US" altLang="zh-CN" sz="1600" strike="noStrike" noProof="1" dirty="0">
                <a:latin typeface="宋体" panose="02010600030101010101" pitchFamily="2" charset="-122"/>
                <a:ea typeface="宋体" panose="02010600030101010101" pitchFamily="2" charset="-122"/>
                <a:cs typeface="宋体" panose="02010600030101010101" pitchFamily="2" charset="-122"/>
              </a:rPr>
              <a:t>为进一步提高政府采购透明度，优化政府采购营商环境，根据《深化政府采购制度改革方案》和《财政部关于促进政府采购公平竞争 优化营商环境的通知》(</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财库[2019]38号)</a:t>
            </a:r>
            <a:r>
              <a:rPr lang="en-US" altLang="zh-CN" sz="1600" strike="noStrike" noProof="1" dirty="0">
                <a:latin typeface="宋体" panose="02010600030101010101" pitchFamily="2" charset="-122"/>
                <a:ea typeface="宋体" panose="02010600030101010101" pitchFamily="2" charset="-122"/>
                <a:cs typeface="宋体" panose="02010600030101010101" pitchFamily="2" charset="-122"/>
              </a:rPr>
              <a:t>有关要求，2020年3月2日，财政部发布《关于开展政府采购意向公开工作的通知》，将按照“试点先行，分步实施”的原则，推进政府</a:t>
            </a:r>
            <a:r>
              <a:rPr lang="en-US" altLang="zh-CN" sz="1600" b="1" strike="noStrike" noProof="1" dirty="0">
                <a:latin typeface="宋体" panose="02010600030101010101" pitchFamily="2" charset="-122"/>
                <a:ea typeface="宋体" panose="02010600030101010101" pitchFamily="2" charset="-122"/>
                <a:cs typeface="宋体" panose="02010600030101010101" pitchFamily="2" charset="-122"/>
              </a:rPr>
              <a:t>采购意向公开</a:t>
            </a:r>
            <a:r>
              <a:rPr lang="en-US" altLang="zh-CN" sz="1600" strike="noStrike" noProof="1" dirty="0">
                <a:latin typeface="宋体" panose="02010600030101010101" pitchFamily="2" charset="-122"/>
                <a:ea typeface="宋体" panose="02010600030101010101" pitchFamily="2" charset="-122"/>
                <a:cs typeface="宋体" panose="02010600030101010101" pitchFamily="2" charset="-122"/>
              </a:rPr>
              <a:t>。</a:t>
            </a:r>
            <a:endParaRPr lang="en-US" altLang="zh-CN" sz="1600" strike="noStrike" noProof="1"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ts val="0"/>
              </a:spcBef>
              <a:buNone/>
            </a:pPr>
            <a:r>
              <a:rPr lang="en-US" altLang="zh-CN" sz="1600" strike="noStrike" noProof="1" dirty="0">
                <a:latin typeface="宋体" panose="02010600030101010101" pitchFamily="2" charset="-122"/>
                <a:ea typeface="宋体" panose="02010600030101010101" pitchFamily="2" charset="-122"/>
                <a:cs typeface="宋体" panose="02010600030101010101" pitchFamily="2" charset="-122"/>
              </a:rPr>
              <a:t> </a:t>
            </a:r>
            <a:r>
              <a:rPr lang="en-US" altLang="zh-CN" sz="1600" b="1" strike="noStrike" noProof="1" dirty="0">
                <a:latin typeface="宋体" panose="02010600030101010101" pitchFamily="2" charset="-122"/>
                <a:ea typeface="宋体" panose="02010600030101010101" pitchFamily="2" charset="-122"/>
                <a:cs typeface="宋体" panose="02010600030101010101" pitchFamily="2" charset="-122"/>
              </a:rPr>
              <a:t>[</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意义</a:t>
            </a:r>
            <a:r>
              <a:rPr lang="en-US" altLang="zh-CN" sz="1600" b="1" strike="noStrike" noProof="1" dirty="0">
                <a:latin typeface="宋体" panose="02010600030101010101" pitchFamily="2" charset="-122"/>
                <a:ea typeface="宋体" panose="02010600030101010101" pitchFamily="2" charset="-122"/>
                <a:cs typeface="宋体" panose="02010600030101010101" pitchFamily="2" charset="-122"/>
              </a:rPr>
              <a:t>]</a:t>
            </a:r>
            <a:r>
              <a:rPr lang="zh-CN" altLang="en-US" sz="1600" strike="noStrike" noProof="1" dirty="0">
                <a:latin typeface="宋体" panose="02010600030101010101" pitchFamily="2" charset="-122"/>
                <a:ea typeface="宋体" panose="02010600030101010101" pitchFamily="2" charset="-122"/>
                <a:cs typeface="宋体" panose="02010600030101010101" pitchFamily="2" charset="-122"/>
              </a:rPr>
              <a:t>优化营商环境，</a:t>
            </a:r>
            <a:r>
              <a:rPr lang="en-US" altLang="zh-CN" sz="1600" strike="noStrike" noProof="1" dirty="0">
                <a:latin typeface="宋体" panose="02010600030101010101" pitchFamily="2" charset="-122"/>
                <a:ea typeface="宋体" panose="02010600030101010101" pitchFamily="2" charset="-122"/>
                <a:cs typeface="宋体" panose="02010600030101010101" pitchFamily="2" charset="-122"/>
              </a:rPr>
              <a:t>提高政府采购透明度，方便供应商提前了解政府采购信息，</a:t>
            </a:r>
            <a:r>
              <a:rPr lang="zh-CN" altLang="en-US" sz="1600" strike="noStrike" noProof="1" dirty="0">
                <a:latin typeface="宋体" panose="02010600030101010101" pitchFamily="2" charset="-122"/>
                <a:ea typeface="宋体" panose="02010600030101010101" pitchFamily="2" charset="-122"/>
                <a:cs typeface="宋体" panose="02010600030101010101" pitchFamily="2" charset="-122"/>
              </a:rPr>
              <a:t>早做准备，</a:t>
            </a:r>
            <a:r>
              <a:rPr lang="en-US" altLang="zh-CN" sz="1600" strike="noStrike" noProof="1" dirty="0">
                <a:latin typeface="宋体" panose="02010600030101010101" pitchFamily="2" charset="-122"/>
                <a:ea typeface="宋体" panose="02010600030101010101" pitchFamily="2" charset="-122"/>
                <a:cs typeface="宋体" panose="02010600030101010101" pitchFamily="2" charset="-122"/>
              </a:rPr>
              <a:t>对于保障各类市场主体平等参与政府采购活动，提升采购绩效，防范抑制腐败具有重要作用。</a:t>
            </a:r>
            <a:endParaRPr lang="en-US" altLang="zh-CN" sz="1600" strike="noStrike" noProof="1"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ts val="0"/>
              </a:spcBef>
              <a:buNone/>
            </a:pPr>
            <a:r>
              <a:rPr lang="zh-CN" altLang="en-US" sz="1600" dirty="0">
                <a:latin typeface="宋体" panose="02010600030101010101" pitchFamily="2" charset="-122"/>
                <a:ea typeface="宋体" panose="02010600030101010101" pitchFamily="2" charset="-122"/>
                <a:cs typeface="宋体" panose="02010600030101010101" pitchFamily="2" charset="-122"/>
              </a:rPr>
              <a:t> </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推进步骤</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dirty="0">
                <a:latin typeface="宋体" panose="02010600030101010101" pitchFamily="2" charset="-122"/>
                <a:ea typeface="宋体" panose="02010600030101010101" pitchFamily="2" charset="-122"/>
                <a:cs typeface="宋体" panose="02010600030101010101" pitchFamily="2" charset="-122"/>
              </a:rPr>
              <a:t>试点单位：中央预算单位和</a:t>
            </a:r>
            <a:r>
              <a:rPr lang="zh-CN" altLang="en-US" sz="1600" b="1" dirty="0">
                <a:latin typeface="宋体" panose="02010600030101010101" pitchFamily="2" charset="-122"/>
                <a:ea typeface="宋体" panose="02010600030101010101" pitchFamily="2" charset="-122"/>
                <a:cs typeface="宋体" panose="02010600030101010101" pitchFamily="2" charset="-122"/>
              </a:rPr>
              <a:t>北京</a:t>
            </a:r>
            <a:r>
              <a:rPr lang="zh-CN" altLang="en-US" sz="1600" dirty="0">
                <a:latin typeface="宋体" panose="02010600030101010101" pitchFamily="2" charset="-122"/>
                <a:ea typeface="宋体" panose="02010600030101010101" pitchFamily="2" charset="-122"/>
                <a:cs typeface="宋体" panose="02010600030101010101" pitchFamily="2" charset="-122"/>
              </a:rPr>
              <a:t>市、</a:t>
            </a:r>
            <a:r>
              <a:rPr lang="zh-CN" altLang="en-US" sz="1600" b="1" dirty="0">
                <a:latin typeface="宋体" panose="02010600030101010101" pitchFamily="2" charset="-122"/>
                <a:ea typeface="宋体" panose="02010600030101010101" pitchFamily="2" charset="-122"/>
                <a:cs typeface="宋体" panose="02010600030101010101" pitchFamily="2" charset="-122"/>
              </a:rPr>
              <a:t>上海</a:t>
            </a:r>
            <a:r>
              <a:rPr lang="zh-CN" altLang="en-US" sz="1600" dirty="0">
                <a:latin typeface="宋体" panose="02010600030101010101" pitchFamily="2" charset="-122"/>
                <a:ea typeface="宋体" panose="02010600030101010101" pitchFamily="2" charset="-122"/>
                <a:cs typeface="宋体" panose="02010600030101010101" pitchFamily="2" charset="-122"/>
              </a:rPr>
              <a:t>市、</a:t>
            </a:r>
            <a:r>
              <a:rPr lang="zh-CN" altLang="en-US" sz="1600" b="1" dirty="0">
                <a:latin typeface="宋体" panose="02010600030101010101" pitchFamily="2" charset="-122"/>
                <a:ea typeface="宋体" panose="02010600030101010101" pitchFamily="2" charset="-122"/>
                <a:cs typeface="宋体" panose="02010600030101010101" pitchFamily="2" charset="-122"/>
              </a:rPr>
              <a:t>深圳</a:t>
            </a:r>
            <a:r>
              <a:rPr lang="zh-CN" altLang="en-US" sz="1600" dirty="0">
                <a:latin typeface="宋体" panose="02010600030101010101" pitchFamily="2" charset="-122"/>
                <a:ea typeface="宋体" panose="02010600030101010101" pitchFamily="2" charset="-122"/>
                <a:cs typeface="宋体" panose="02010600030101010101" pitchFamily="2" charset="-122"/>
              </a:rPr>
              <a:t>市市本级预算单位，对</a:t>
            </a:r>
            <a:r>
              <a:rPr lang="zh-CN" altLang="en-US" sz="1600" b="1" dirty="0">
                <a:latin typeface="宋体" panose="02010600030101010101" pitchFamily="2" charset="-122"/>
                <a:ea typeface="宋体" panose="02010600030101010101" pitchFamily="2" charset="-122"/>
                <a:cs typeface="宋体" panose="02010600030101010101" pitchFamily="2" charset="-122"/>
              </a:rPr>
              <a:t>2020年7月1日</a:t>
            </a:r>
            <a:r>
              <a:rPr lang="zh-CN" altLang="en-US" sz="1600" dirty="0">
                <a:latin typeface="宋体" panose="02010600030101010101" pitchFamily="2" charset="-122"/>
                <a:ea typeface="宋体" panose="02010600030101010101" pitchFamily="2" charset="-122"/>
                <a:cs typeface="宋体" panose="02010600030101010101" pitchFamily="2" charset="-122"/>
              </a:rPr>
              <a:t>起实施的采购项目，应当按规定公开采购意向。其他地区：原则上</a:t>
            </a:r>
            <a:r>
              <a:rPr lang="zh-CN" altLang="en-US" sz="1600" b="1" dirty="0">
                <a:latin typeface="宋体" panose="02010600030101010101" pitchFamily="2" charset="-122"/>
                <a:ea typeface="宋体" panose="02010600030101010101" pitchFamily="2" charset="-122"/>
                <a:cs typeface="宋体" panose="02010600030101010101" pitchFamily="2" charset="-122"/>
              </a:rPr>
              <a:t>省级</a:t>
            </a:r>
            <a:r>
              <a:rPr lang="zh-CN" altLang="en-US" sz="1600" dirty="0">
                <a:latin typeface="宋体" panose="02010600030101010101" pitchFamily="2" charset="-122"/>
                <a:ea typeface="宋体" panose="02010600030101010101" pitchFamily="2" charset="-122"/>
                <a:cs typeface="宋体" panose="02010600030101010101" pitchFamily="2" charset="-122"/>
              </a:rPr>
              <a:t>预算单位</a:t>
            </a:r>
            <a:r>
              <a:rPr lang="zh-CN" altLang="en-US" sz="1600" b="1" dirty="0">
                <a:latin typeface="宋体" panose="02010600030101010101" pitchFamily="2" charset="-122"/>
                <a:ea typeface="宋体" panose="02010600030101010101" pitchFamily="2" charset="-122"/>
                <a:cs typeface="宋体" panose="02010600030101010101" pitchFamily="2" charset="-122"/>
              </a:rPr>
              <a:t>2021年1月1日起实施</a:t>
            </a:r>
            <a:r>
              <a:rPr lang="zh-CN" altLang="en-US" sz="1600" dirty="0">
                <a:latin typeface="宋体" panose="02010600030101010101" pitchFamily="2" charset="-122"/>
                <a:ea typeface="宋体" panose="02010600030101010101" pitchFamily="2" charset="-122"/>
                <a:cs typeface="宋体" panose="02010600030101010101" pitchFamily="2" charset="-122"/>
              </a:rPr>
              <a:t>的采购项目，</a:t>
            </a:r>
            <a:r>
              <a:rPr lang="zh-CN" altLang="en-US" sz="1600" b="1" dirty="0">
                <a:latin typeface="宋体" panose="02010600030101010101" pitchFamily="2" charset="-122"/>
                <a:ea typeface="宋体" panose="02010600030101010101" pitchFamily="2" charset="-122"/>
                <a:cs typeface="宋体" panose="02010600030101010101" pitchFamily="2" charset="-122"/>
              </a:rPr>
              <a:t>省级以下</a:t>
            </a:r>
            <a:r>
              <a:rPr lang="zh-CN" altLang="en-US" sz="1600" dirty="0">
                <a:latin typeface="宋体" panose="02010600030101010101" pitchFamily="2" charset="-122"/>
                <a:ea typeface="宋体" panose="02010600030101010101" pitchFamily="2" charset="-122"/>
                <a:cs typeface="宋体" panose="02010600030101010101" pitchFamily="2" charset="-122"/>
              </a:rPr>
              <a:t>各级预算单位</a:t>
            </a:r>
            <a:r>
              <a:rPr lang="zh-CN" altLang="en-US" sz="1600" b="1" dirty="0">
                <a:latin typeface="宋体" panose="02010600030101010101" pitchFamily="2" charset="-122"/>
                <a:ea typeface="宋体" panose="02010600030101010101" pitchFamily="2" charset="-122"/>
                <a:cs typeface="宋体" panose="02010600030101010101" pitchFamily="2" charset="-122"/>
              </a:rPr>
              <a:t>2022年1月1日起实施</a:t>
            </a:r>
            <a:r>
              <a:rPr lang="zh-CN" altLang="en-US" sz="1600" dirty="0">
                <a:latin typeface="宋体" panose="02010600030101010101" pitchFamily="2" charset="-122"/>
                <a:ea typeface="宋体" panose="02010600030101010101" pitchFamily="2" charset="-122"/>
                <a:cs typeface="宋体" panose="02010600030101010101" pitchFamily="2" charset="-122"/>
              </a:rPr>
              <a:t>的采购项目，应当按规定公开采购意向；具备条件的地区可适当提前开展采购意向公开工作。</a:t>
            </a:r>
            <a:endParaRPr lang="zh-CN" altLang="en-US" sz="16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ts val="0"/>
              </a:spcBef>
              <a:buNone/>
            </a:pPr>
            <a:r>
              <a:rPr lang="zh-CN" altLang="en-US" sz="1600" dirty="0">
                <a:latin typeface="宋体" panose="02010600030101010101" pitchFamily="2" charset="-122"/>
                <a:ea typeface="宋体" panose="02010600030101010101" pitchFamily="2" charset="-122"/>
                <a:cs typeface="宋体" panose="02010600030101010101" pitchFamily="2" charset="-122"/>
              </a:rPr>
              <a:t> </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公开主体</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dirty="0">
                <a:latin typeface="宋体" panose="02010600030101010101" pitchFamily="2" charset="-122"/>
                <a:ea typeface="宋体" panose="02010600030101010101" pitchFamily="2" charset="-122"/>
                <a:cs typeface="宋体" panose="02010600030101010101" pitchFamily="2" charset="-122"/>
              </a:rPr>
              <a:t>由</a:t>
            </a:r>
            <a:r>
              <a:rPr lang="zh-CN" altLang="en-US" sz="1600" b="1" dirty="0">
                <a:latin typeface="宋体" panose="02010600030101010101" pitchFamily="2" charset="-122"/>
                <a:ea typeface="宋体" panose="02010600030101010101" pitchFamily="2" charset="-122"/>
                <a:cs typeface="宋体" panose="02010600030101010101" pitchFamily="2" charset="-122"/>
              </a:rPr>
              <a:t>预算单位</a:t>
            </a:r>
            <a:r>
              <a:rPr lang="zh-CN" altLang="en-US" sz="1600" dirty="0">
                <a:latin typeface="宋体" panose="02010600030101010101" pitchFamily="2" charset="-122"/>
                <a:ea typeface="宋体" panose="02010600030101010101" pitchFamily="2" charset="-122"/>
                <a:cs typeface="宋体" panose="02010600030101010101" pitchFamily="2" charset="-122"/>
              </a:rPr>
              <a:t>负责公开。</a:t>
            </a:r>
            <a:endParaRPr lang="zh-CN" altLang="en-US" sz="16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ts val="0"/>
              </a:spcBef>
              <a:buNone/>
            </a:pPr>
            <a:r>
              <a:rPr lang="zh-CN" altLang="en-US" sz="1600" dirty="0">
                <a:latin typeface="宋体" panose="02010600030101010101" pitchFamily="2" charset="-122"/>
                <a:ea typeface="宋体" panose="02010600030101010101" pitchFamily="2" charset="-122"/>
                <a:cs typeface="宋体" panose="02010600030101010101" pitchFamily="2" charset="-122"/>
              </a:rPr>
              <a:t> </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公开渠道</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dirty="0">
                <a:latin typeface="宋体" panose="02010600030101010101" pitchFamily="2" charset="-122"/>
                <a:ea typeface="宋体" panose="02010600030101010101" pitchFamily="2" charset="-122"/>
                <a:cs typeface="宋体" panose="02010600030101010101" pitchFamily="2" charset="-122"/>
              </a:rPr>
              <a:t>中央预算单位在</a:t>
            </a:r>
            <a:r>
              <a:rPr lang="zh-CN" altLang="en-US" sz="1600" b="1" dirty="0">
                <a:latin typeface="宋体" panose="02010600030101010101" pitchFamily="2" charset="-122"/>
                <a:ea typeface="宋体" panose="02010600030101010101" pitchFamily="2" charset="-122"/>
                <a:cs typeface="宋体" panose="02010600030101010101" pitchFamily="2" charset="-122"/>
              </a:rPr>
              <a:t>中国政府采购网</a:t>
            </a:r>
            <a:r>
              <a:rPr lang="zh-CN" altLang="en-US" sz="1600" dirty="0">
                <a:latin typeface="宋体" panose="02010600030101010101" pitchFamily="2" charset="-122"/>
                <a:ea typeface="宋体" panose="02010600030101010101" pitchFamily="2" charset="-122"/>
                <a:cs typeface="宋体" panose="02010600030101010101" pitchFamily="2" charset="-122"/>
              </a:rPr>
              <a:t>中央主网公开。地方预算单位在中国政府采购网</a:t>
            </a:r>
            <a:r>
              <a:rPr lang="zh-CN" altLang="en-US" sz="1600" b="1" dirty="0">
                <a:latin typeface="宋体" panose="02010600030101010101" pitchFamily="2" charset="-122"/>
                <a:ea typeface="宋体" panose="02010600030101010101" pitchFamily="2" charset="-122"/>
                <a:cs typeface="宋体" panose="02010600030101010101" pitchFamily="2" charset="-122"/>
              </a:rPr>
              <a:t>地方分网</a:t>
            </a:r>
            <a:r>
              <a:rPr lang="zh-CN" altLang="en-US" sz="1600" dirty="0">
                <a:latin typeface="宋体" panose="02010600030101010101" pitchFamily="2" charset="-122"/>
                <a:ea typeface="宋体" panose="02010600030101010101" pitchFamily="2" charset="-122"/>
                <a:cs typeface="宋体" panose="02010600030101010101" pitchFamily="2" charset="-122"/>
              </a:rPr>
              <a:t>公开，也可以在省级以上财政部门指定媒体同步公开。主管预算单位可汇总本部门、本系统所属预算单位的采购意向集中公开，有条件的部门可在其部门门户网站同步公开本部门、本系统的采购意向。</a:t>
            </a:r>
            <a:endParaRPr lang="zh-CN" altLang="en-US" sz="16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ts val="0"/>
              </a:spcBef>
              <a:buNone/>
            </a:pPr>
            <a:r>
              <a:rPr lang="en-US" altLang="zh-CN" sz="1600" b="1" dirty="0">
                <a:latin typeface="宋体" panose="02010600030101010101" pitchFamily="2" charset="-122"/>
                <a:ea typeface="宋体" panose="02010600030101010101" pitchFamily="2" charset="-122"/>
                <a:cs typeface="宋体" panose="02010600030101010101" pitchFamily="2" charset="-122"/>
              </a:rPr>
              <a:t> [</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公开内容</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dirty="0">
                <a:latin typeface="宋体" panose="02010600030101010101" pitchFamily="2" charset="-122"/>
                <a:ea typeface="宋体" panose="02010600030101010101" pitchFamily="2" charset="-122"/>
                <a:cs typeface="宋体" panose="02010600030101010101" pitchFamily="2" charset="-122"/>
              </a:rPr>
              <a:t>按采购项目公开。包括</a:t>
            </a:r>
            <a:r>
              <a:rPr lang="zh-CN" altLang="en-US" sz="1600" b="1" dirty="0">
                <a:latin typeface="宋体" panose="02010600030101010101" pitchFamily="2" charset="-122"/>
                <a:ea typeface="宋体" panose="02010600030101010101" pitchFamily="2" charset="-122"/>
                <a:cs typeface="宋体" panose="02010600030101010101" pitchFamily="2" charset="-122"/>
              </a:rPr>
              <a:t>项目名称、采购需求概括、预算金额、预计采购时间</a:t>
            </a:r>
            <a:r>
              <a:rPr lang="zh-CN" altLang="en-US" sz="1600" dirty="0">
                <a:latin typeface="宋体" panose="02010600030101010101" pitchFamily="2" charset="-122"/>
                <a:ea typeface="宋体" panose="02010600030101010101" pitchFamily="2" charset="-122"/>
                <a:cs typeface="宋体" panose="02010600030101010101" pitchFamily="2" charset="-122"/>
              </a:rPr>
              <a:t>等。</a:t>
            </a:r>
            <a:endParaRPr lang="zh-CN" altLang="en-US" sz="16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ts val="0"/>
              </a:spcBef>
              <a:buNone/>
            </a:pPr>
            <a:r>
              <a:rPr lang="zh-CN" altLang="en-US" sz="1600" b="1" dirty="0">
                <a:latin typeface="宋体" panose="02010600030101010101" pitchFamily="2" charset="-122"/>
                <a:ea typeface="宋体" panose="02010600030101010101" pitchFamily="2" charset="-122"/>
                <a:cs typeface="宋体" panose="02010600030101010101" pitchFamily="2" charset="-122"/>
              </a:rPr>
              <a:t> </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公开依据</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dirty="0">
                <a:latin typeface="宋体" panose="02010600030101010101" pitchFamily="2" charset="-122"/>
                <a:ea typeface="宋体" panose="02010600030101010101" pitchFamily="2" charset="-122"/>
                <a:cs typeface="宋体" panose="02010600030101010101" pitchFamily="2" charset="-122"/>
              </a:rPr>
              <a:t>预算批复前，以“二上”内容为依据。预算批复后，</a:t>
            </a:r>
            <a:r>
              <a:rPr lang="zh-CN" altLang="en-US" sz="1600" b="1" dirty="0">
                <a:latin typeface="宋体" panose="02010600030101010101" pitchFamily="2" charset="-122"/>
                <a:ea typeface="宋体" panose="02010600030101010101" pitchFamily="2" charset="-122"/>
                <a:cs typeface="宋体" panose="02010600030101010101" pitchFamily="2" charset="-122"/>
              </a:rPr>
              <a:t>以部门预算为依据</a:t>
            </a:r>
            <a:r>
              <a:rPr lang="zh-CN" altLang="en-US" sz="1600" dirty="0">
                <a:latin typeface="宋体" panose="02010600030101010101" pitchFamily="2" charset="-122"/>
                <a:ea typeface="宋体" panose="02010600030101010101" pitchFamily="2" charset="-122"/>
                <a:cs typeface="宋体" panose="02010600030101010101" pitchFamily="2" charset="-122"/>
              </a:rPr>
              <a:t>。</a:t>
            </a:r>
            <a:endParaRPr lang="zh-CN" altLang="en-US" sz="16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ts val="0"/>
              </a:spcBef>
              <a:buNone/>
            </a:pPr>
            <a:r>
              <a:rPr lang="zh-CN" altLang="en-US" sz="1600" dirty="0">
                <a:latin typeface="宋体" panose="02010600030101010101" pitchFamily="2" charset="-122"/>
                <a:ea typeface="宋体" panose="02010600030101010101" pitchFamily="2" charset="-122"/>
                <a:cs typeface="宋体" panose="02010600030101010101" pitchFamily="2" charset="-122"/>
              </a:rPr>
              <a:t> </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b="1" dirty="0">
                <a:latin typeface="宋体" panose="02010600030101010101" pitchFamily="2" charset="-122"/>
                <a:ea typeface="宋体" panose="02010600030101010101" pitchFamily="2" charset="-122"/>
                <a:cs typeface="宋体" panose="02010600030101010101" pitchFamily="2" charset="-122"/>
              </a:rPr>
              <a:t>公开时间</a:t>
            </a:r>
            <a:r>
              <a:rPr lang="en-US" altLang="zh-CN" sz="1600" b="1" dirty="0">
                <a:latin typeface="宋体" panose="02010600030101010101" pitchFamily="2" charset="-122"/>
                <a:ea typeface="宋体" panose="02010600030101010101" pitchFamily="2" charset="-122"/>
                <a:cs typeface="宋体" panose="02010600030101010101" pitchFamily="2" charset="-122"/>
              </a:rPr>
              <a:t>]</a:t>
            </a:r>
            <a:r>
              <a:rPr lang="zh-CN" altLang="en-US" sz="1600" dirty="0">
                <a:latin typeface="宋体" panose="02010600030101010101" pitchFamily="2" charset="-122"/>
                <a:ea typeface="宋体" panose="02010600030101010101" pitchFamily="2" charset="-122"/>
                <a:cs typeface="宋体" panose="02010600030101010101" pitchFamily="2" charset="-122"/>
              </a:rPr>
              <a:t>应尽量提前，原则上不得晚于</a:t>
            </a:r>
            <a:r>
              <a:rPr lang="zh-CN" altLang="en-US" sz="1600" b="1" dirty="0">
                <a:latin typeface="宋体" panose="02010600030101010101" pitchFamily="2" charset="-122"/>
                <a:ea typeface="宋体" panose="02010600030101010101" pitchFamily="2" charset="-122"/>
                <a:cs typeface="宋体" panose="02010600030101010101" pitchFamily="2" charset="-122"/>
              </a:rPr>
              <a:t>采购活动开始前30日</a:t>
            </a:r>
            <a:r>
              <a:rPr lang="zh-CN" altLang="en-US" sz="1600" dirty="0">
                <a:latin typeface="宋体" panose="02010600030101010101" pitchFamily="2" charset="-122"/>
                <a:ea typeface="宋体" panose="02010600030101010101" pitchFamily="2" charset="-122"/>
                <a:cs typeface="宋体" panose="02010600030101010101" pitchFamily="2" charset="-122"/>
              </a:rPr>
              <a:t>。</a:t>
            </a:r>
            <a:endParaRPr lang="zh-CN" altLang="en-US" sz="16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621155" y="310515"/>
            <a:ext cx="8949690"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(三</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政府采购公告和公示信息</a:t>
            </a:r>
            <a:r>
              <a:rPr lang="zh-CN" sz="24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格式规范</a:t>
            </a:r>
            <a:r>
              <a:rPr lang="en-US" altLang="zh-CN" sz="24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a:t>
            </a:r>
            <a:r>
              <a:rPr lang="zh-CN" sz="24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2020年版</a:t>
            </a:r>
            <a:r>
              <a:rPr lang="en-US" altLang="zh-CN" sz="24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a:t>
            </a:r>
            <a:br>
              <a:rPr lang="zh-CN" sz="24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cs typeface="黑体" panose="02010609060101010101" pitchFamily="2" charset="-122"/>
              <a:sym typeface="+mn-ea"/>
            </a:endParaRPr>
          </a:p>
        </p:txBody>
      </p:sp>
      <p:sp>
        <p:nvSpPr>
          <p:cNvPr id="36866" name="文本占位符 13314"/>
          <p:cNvSpPr>
            <a:spLocks noGrp="1"/>
          </p:cNvSpPr>
          <p:nvPr>
            <p:ph idx="1"/>
          </p:nvPr>
        </p:nvSpPr>
        <p:spPr>
          <a:xfrm>
            <a:off x="1861185" y="807720"/>
            <a:ext cx="8323580" cy="5690235"/>
          </a:xfrm>
        </p:spPr>
        <p:txBody>
          <a:bodyPr anchor="t"/>
          <a:p>
            <a:pPr marL="0" indent="0">
              <a:lnSpc>
                <a:spcPts val="3200"/>
              </a:lnSpc>
              <a:spcBef>
                <a:spcPts val="0"/>
              </a:spcBef>
              <a:buNone/>
            </a:pPr>
            <a:r>
              <a:rPr lang="en-US" altLang="zh-CN" sz="1800" strike="noStrike" noProof="1" dirty="0">
                <a:latin typeface="宋体" panose="02010600030101010101" pitchFamily="2" charset="-122"/>
                <a:ea typeface="宋体" panose="02010600030101010101" pitchFamily="2" charset="-122"/>
                <a:cs typeface="宋体" panose="02010600030101010101" pitchFamily="2" charset="-122"/>
              </a:rPr>
              <a:t> </a:t>
            </a:r>
            <a:r>
              <a:rPr lang="en-US" altLang="zh-CN" strike="noStrike" noProof="1" dirty="0">
                <a:latin typeface="宋体" panose="02010600030101010101" pitchFamily="2" charset="-122"/>
                <a:ea typeface="宋体" panose="02010600030101010101" pitchFamily="2" charset="-122"/>
                <a:cs typeface="宋体" panose="02010600030101010101" pitchFamily="2" charset="-122"/>
              </a:rPr>
              <a:t> </a:t>
            </a:r>
            <a:r>
              <a:rPr lang="en-US" altLang="zh-CN" b="1" strike="noStrike" noProof="1" dirty="0">
                <a:latin typeface="宋体" panose="02010600030101010101" pitchFamily="2" charset="-122"/>
                <a:ea typeface="宋体" panose="02010600030101010101" pitchFamily="2" charset="-122"/>
                <a:cs typeface="宋体" panose="02010600030101010101" pitchFamily="2" charset="-122"/>
              </a:rPr>
              <a:t>[</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出台背景</a:t>
            </a:r>
            <a:r>
              <a:rPr lang="en-US" altLang="zh-CN" b="1" strike="noStrike" noProof="1" dirty="0">
                <a:latin typeface="宋体" panose="02010600030101010101" pitchFamily="2" charset="-122"/>
                <a:ea typeface="宋体" panose="02010600030101010101" pitchFamily="2" charset="-122"/>
                <a:cs typeface="宋体" panose="02010600030101010101" pitchFamily="2" charset="-122"/>
              </a:rPr>
              <a:t>]</a:t>
            </a:r>
            <a:r>
              <a:rPr lang="en-US" altLang="zh-CN" strike="noStrike" noProof="1" dirty="0">
                <a:latin typeface="宋体" panose="02010600030101010101" pitchFamily="2" charset="-122"/>
                <a:ea typeface="宋体" panose="02010600030101010101" pitchFamily="2" charset="-122"/>
                <a:cs typeface="宋体" panose="02010600030101010101" pitchFamily="2" charset="-122"/>
              </a:rPr>
              <a:t>为规范政府采购公告和公示信息发布行为，提高政府采购活动透明度，2020年3月18日，财政部印发《政府采购公告和公示信息格式规范（2020年版）》</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(财办库[2020]50号)</a:t>
            </a:r>
            <a:r>
              <a:rPr lang="en-US" altLang="zh-CN" strike="noStrike" noProof="1" dirty="0">
                <a:latin typeface="宋体" panose="02010600030101010101" pitchFamily="2" charset="-122"/>
                <a:ea typeface="宋体" panose="02010600030101010101" pitchFamily="2" charset="-122"/>
                <a:cs typeface="宋体" panose="02010600030101010101" pitchFamily="2" charset="-122"/>
              </a:rPr>
              <a:t>。</a:t>
            </a:r>
            <a:endParaRPr lang="en-US" altLang="zh-CN" strike="noStrike" noProof="1" dirty="0">
              <a:latin typeface="宋体" panose="02010600030101010101" pitchFamily="2" charset="-122"/>
              <a:ea typeface="宋体" panose="02010600030101010101" pitchFamily="2" charset="-122"/>
              <a:cs typeface="宋体" panose="02010600030101010101" pitchFamily="2" charset="-122"/>
            </a:endParaRPr>
          </a:p>
          <a:p>
            <a:pPr marL="0" indent="0">
              <a:lnSpc>
                <a:spcPts val="3200"/>
              </a:lnSpc>
              <a:spcBef>
                <a:spcPts val="600"/>
              </a:spcBef>
              <a:buNone/>
            </a:pPr>
            <a:r>
              <a:rPr lang="en-US" altLang="zh-CN" strike="noStrike" noProof="1" dirty="0">
                <a:latin typeface="宋体" panose="02010600030101010101" pitchFamily="2" charset="-122"/>
                <a:ea typeface="宋体" panose="02010600030101010101" pitchFamily="2" charset="-122"/>
                <a:cs typeface="宋体" panose="02010600030101010101" pitchFamily="2" charset="-122"/>
              </a:rPr>
              <a:t>  </a:t>
            </a:r>
            <a:r>
              <a:rPr lang="en-US" altLang="zh-CN" b="1" strike="noStrike" noProof="1" dirty="0">
                <a:latin typeface="宋体" panose="02010600030101010101" pitchFamily="2" charset="-122"/>
                <a:ea typeface="宋体" panose="02010600030101010101" pitchFamily="2" charset="-122"/>
                <a:cs typeface="宋体" panose="02010600030101010101" pitchFamily="2" charset="-122"/>
              </a:rPr>
              <a:t>[</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主要内容和特点</a:t>
            </a:r>
            <a:r>
              <a:rPr lang="en-US" altLang="zh-CN" b="1" strike="noStrike" noProof="1"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规范了政府采购公告和公示信息的格式和内容。本次发布的是2020年版，分</a:t>
            </a:r>
            <a:r>
              <a:rPr lang="zh-CN" altLang="en-US" b="1" dirty="0">
                <a:latin typeface="宋体" panose="02010600030101010101" pitchFamily="2" charset="-122"/>
                <a:ea typeface="宋体" panose="02010600030101010101" pitchFamily="2" charset="-122"/>
                <a:cs typeface="宋体" panose="02010600030101010101" pitchFamily="2" charset="-122"/>
              </a:rPr>
              <a:t>两大类：</a:t>
            </a:r>
            <a:r>
              <a:rPr lang="zh-CN" altLang="en-US" dirty="0">
                <a:latin typeface="宋体" panose="02010600030101010101" pitchFamily="2" charset="-122"/>
                <a:ea typeface="宋体" panose="02010600030101010101" pitchFamily="2" charset="-122"/>
                <a:cs typeface="宋体" panose="02010600030101010101" pitchFamily="2" charset="-122"/>
              </a:rPr>
              <a:t>“政府采购项目信息”和“政府采购监管信息”</a:t>
            </a:r>
            <a:r>
              <a:rPr lang="zh-CN" altLang="en-US" dirty="0">
                <a:latin typeface="宋体" panose="02010600030101010101" pitchFamily="2" charset="-122"/>
                <a:ea typeface="宋体" panose="02010600030101010101" pitchFamily="2" charset="-122"/>
                <a:cs typeface="宋体" panose="02010600030101010101" pitchFamily="2" charset="-122"/>
              </a:rPr>
              <a:t>，</a:t>
            </a:r>
            <a:r>
              <a:rPr lang="zh-CN" altLang="en-US" b="1" dirty="0">
                <a:latin typeface="宋体" panose="02010600030101010101" pitchFamily="2" charset="-122"/>
                <a:ea typeface="宋体" panose="02010600030101010101" pitchFamily="2" charset="-122"/>
                <a:cs typeface="宋体" panose="02010600030101010101" pitchFamily="2" charset="-122"/>
              </a:rPr>
              <a:t>共13种</a:t>
            </a:r>
            <a:r>
              <a:rPr lang="zh-CN" altLang="en-US" dirty="0">
                <a:latin typeface="宋体" panose="02010600030101010101" pitchFamily="2" charset="-122"/>
                <a:ea typeface="宋体" panose="02010600030101010101" pitchFamily="2" charset="-122"/>
                <a:cs typeface="宋体" panose="02010600030101010101" pitchFamily="2" charset="-122"/>
              </a:rPr>
              <a:t>，其中，政府采购</a:t>
            </a:r>
            <a:r>
              <a:rPr lang="zh-CN" altLang="en-US" b="1" dirty="0">
                <a:latin typeface="宋体" panose="02010600030101010101" pitchFamily="2" charset="-122"/>
                <a:ea typeface="宋体" panose="02010600030101010101" pitchFamily="2" charset="-122"/>
                <a:cs typeface="宋体" panose="02010600030101010101" pitchFamily="2" charset="-122"/>
              </a:rPr>
              <a:t>项目信息10种</a:t>
            </a:r>
            <a:r>
              <a:rPr lang="zh-CN" altLang="en-US" dirty="0">
                <a:latin typeface="宋体" panose="02010600030101010101" pitchFamily="2" charset="-122"/>
                <a:ea typeface="宋体" panose="02010600030101010101" pitchFamily="2" charset="-122"/>
                <a:cs typeface="宋体" panose="02010600030101010101" pitchFamily="2" charset="-122"/>
              </a:rPr>
              <a:t>，政府采购</a:t>
            </a:r>
            <a:r>
              <a:rPr lang="zh-CN" altLang="en-US" b="1" dirty="0">
                <a:latin typeface="宋体" panose="02010600030101010101" pitchFamily="2" charset="-122"/>
                <a:ea typeface="宋体" panose="02010600030101010101" pitchFamily="2" charset="-122"/>
                <a:cs typeface="宋体" panose="02010600030101010101" pitchFamily="2" charset="-122"/>
              </a:rPr>
              <a:t>监管信息3种</a:t>
            </a:r>
            <a:r>
              <a:rPr lang="zh-CN" altLang="en-US" dirty="0">
                <a:latin typeface="宋体" panose="02010600030101010101" pitchFamily="2" charset="-122"/>
                <a:ea typeface="宋体" panose="02010600030101010101" pitchFamily="2" charset="-122"/>
                <a:cs typeface="宋体" panose="02010600030101010101" pitchFamily="2" charset="-122"/>
              </a:rPr>
              <a:t>。</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200"/>
              </a:lnSpc>
              <a:spcBef>
                <a:spcPts val="60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a:t>
            </a:r>
            <a:r>
              <a:rPr lang="en-US" altLang="zh-CN" b="1" dirty="0">
                <a:latin typeface="宋体" panose="02010600030101010101" pitchFamily="2" charset="-122"/>
                <a:ea typeface="宋体" panose="02010600030101010101" pitchFamily="2" charset="-122"/>
                <a:cs typeface="宋体" panose="02010600030101010101" pitchFamily="2" charset="-122"/>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规范格式</a:t>
            </a:r>
            <a:r>
              <a:rPr lang="en-US" altLang="zh-CN" b="1"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规范了“</a:t>
            </a:r>
            <a:r>
              <a:rPr lang="zh-CN" altLang="en-US" b="1" dirty="0">
                <a:latin typeface="宋体" panose="02010600030101010101" pitchFamily="2" charset="-122"/>
                <a:ea typeface="宋体" panose="02010600030101010101" pitchFamily="2" charset="-122"/>
                <a:cs typeface="宋体" panose="02010600030101010101" pitchFamily="2" charset="-122"/>
              </a:rPr>
              <a:t>政府采购项目信息</a:t>
            </a:r>
            <a:r>
              <a:rPr lang="zh-CN" altLang="en-US" dirty="0">
                <a:latin typeface="宋体" panose="02010600030101010101" pitchFamily="2" charset="-122"/>
                <a:ea typeface="宋体" panose="02010600030101010101" pitchFamily="2" charset="-122"/>
                <a:cs typeface="宋体" panose="02010600030101010101" pitchFamily="2" charset="-122"/>
              </a:rPr>
              <a:t>”发布格式。其中</a:t>
            </a:r>
            <a:r>
              <a:rPr lang="zh-CN" altLang="en-US" b="1" dirty="0">
                <a:latin typeface="宋体" panose="02010600030101010101" pitchFamily="2" charset="-122"/>
                <a:ea typeface="宋体" panose="02010600030101010101" pitchFamily="2" charset="-122"/>
                <a:cs typeface="宋体" panose="02010600030101010101" pitchFamily="2" charset="-122"/>
              </a:rPr>
              <a:t>1</a:t>
            </a:r>
            <a:r>
              <a:rPr lang="en-US" altLang="zh-CN" b="1" dirty="0">
                <a:latin typeface="宋体" panose="02010600030101010101" pitchFamily="2" charset="-122"/>
                <a:ea typeface="宋体" panose="02010600030101010101" pitchFamily="2" charset="-122"/>
                <a:cs typeface="宋体" panose="02010600030101010101" pitchFamily="2" charset="-122"/>
              </a:rPr>
              <a:t>-</a:t>
            </a:r>
            <a:r>
              <a:rPr lang="zh-CN" altLang="en-US" b="1" dirty="0">
                <a:latin typeface="宋体" panose="02010600030101010101" pitchFamily="2" charset="-122"/>
                <a:ea typeface="宋体" panose="02010600030101010101" pitchFamily="2" charset="-122"/>
                <a:cs typeface="宋体" panose="02010600030101010101" pitchFamily="2" charset="-122"/>
              </a:rPr>
              <a:t>10为“政府采购项目信息</a:t>
            </a:r>
            <a:r>
              <a:rPr lang="zh-CN" altLang="en-US" dirty="0">
                <a:latin typeface="宋体" panose="02010600030101010101" pitchFamily="2" charset="-122"/>
                <a:ea typeface="宋体" panose="02010600030101010101" pitchFamily="2" charset="-122"/>
                <a:cs typeface="宋体" panose="02010600030101010101" pitchFamily="2" charset="-122"/>
              </a:rPr>
              <a:t>”，包括：1.政府采购意向公告；2.资格预审公告;3.招标公告；4.竞争性谈判</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竞争性磋商、询价</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公告；5.中标</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成交</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结果公告；6.更正公告；7.终止公告；8.合同公告；9.公共服务项目验收结果公告；10.单一来源采购公示。规范了“</a:t>
            </a:r>
            <a:r>
              <a:rPr lang="zh-CN" altLang="en-US" b="1" dirty="0">
                <a:latin typeface="宋体" panose="02010600030101010101" pitchFamily="2" charset="-122"/>
                <a:ea typeface="宋体" panose="02010600030101010101" pitchFamily="2" charset="-122"/>
                <a:cs typeface="宋体" panose="02010600030101010101" pitchFamily="2" charset="-122"/>
              </a:rPr>
              <a:t>政府采购监管信息</a:t>
            </a:r>
            <a:r>
              <a:rPr lang="zh-CN" altLang="en-US" dirty="0">
                <a:latin typeface="宋体" panose="02010600030101010101" pitchFamily="2" charset="-122"/>
                <a:ea typeface="宋体" panose="02010600030101010101" pitchFamily="2" charset="-122"/>
                <a:cs typeface="宋体" panose="02010600030101010101" pitchFamily="2" charset="-122"/>
              </a:rPr>
              <a:t>”发布格式。其中</a:t>
            </a:r>
            <a:r>
              <a:rPr lang="zh-CN" altLang="en-US" b="1" dirty="0">
                <a:latin typeface="宋体" panose="02010600030101010101" pitchFamily="2" charset="-122"/>
                <a:ea typeface="宋体" panose="02010600030101010101" pitchFamily="2" charset="-122"/>
                <a:cs typeface="宋体" panose="02010600030101010101" pitchFamily="2" charset="-122"/>
              </a:rPr>
              <a:t>11</a:t>
            </a:r>
            <a:r>
              <a:rPr lang="en-US" altLang="zh-CN" b="1" dirty="0">
                <a:latin typeface="宋体" panose="02010600030101010101" pitchFamily="2" charset="-122"/>
                <a:ea typeface="宋体" panose="02010600030101010101" pitchFamily="2" charset="-122"/>
                <a:cs typeface="宋体" panose="02010600030101010101" pitchFamily="2" charset="-122"/>
              </a:rPr>
              <a:t>-</a:t>
            </a:r>
            <a:r>
              <a:rPr lang="zh-CN" altLang="en-US" b="1" dirty="0">
                <a:latin typeface="宋体" panose="02010600030101010101" pitchFamily="2" charset="-122"/>
                <a:ea typeface="宋体" panose="02010600030101010101" pitchFamily="2" charset="-122"/>
                <a:cs typeface="宋体" panose="02010600030101010101" pitchFamily="2" charset="-122"/>
              </a:rPr>
              <a:t>13为政府采购监管信息</a:t>
            </a:r>
            <a:r>
              <a:rPr lang="zh-CN" altLang="en-US" dirty="0">
                <a:latin typeface="宋体" panose="02010600030101010101" pitchFamily="2" charset="-122"/>
                <a:ea typeface="宋体" panose="02010600030101010101" pitchFamily="2" charset="-122"/>
                <a:cs typeface="宋体" panose="02010600030101010101" pitchFamily="2" charset="-122"/>
              </a:rPr>
              <a:t>，包括：11.投诉处理结果公告；12.监督检查处理结果公告；13.集中采购机构考核结果公告。</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1600"/>
              </a:lnSpc>
              <a:spcBef>
                <a:spcPts val="0"/>
              </a:spcBef>
              <a:buNone/>
            </a:pPr>
            <a:r>
              <a:rPr lang="zh-CN" altLang="en-US" sz="1400" dirty="0">
                <a:latin typeface="宋体" panose="02010600030101010101" pitchFamily="2" charset="-122"/>
                <a:ea typeface="宋体" panose="02010600030101010101" pitchFamily="2" charset="-122"/>
                <a:cs typeface="宋体" panose="02010600030101010101" pitchFamily="2" charset="-122"/>
              </a:rPr>
              <a:t>  </a:t>
            </a:r>
            <a:endParaRPr lang="zh-CN" altLang="en-US" sz="14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24000" y="310515"/>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dirty="0">
                <a:latin typeface="黑体" panose="02010609060101010101" pitchFamily="2" charset="-122"/>
                <a:ea typeface="黑体" panose="02010609060101010101" pitchFamily="2" charset="-122"/>
                <a:cs typeface="黑体" panose="02010609060101010101" pitchFamily="2" charset="-122"/>
                <a:sym typeface="+mn-ea"/>
              </a:rPr>
              <a:t>四</a:t>
            </a:r>
            <a:r>
              <a:rPr lang="en-US" altLang="zh-CN"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《政府采购促进中小企业发展管理办法》</a:t>
            </a:r>
            <a:r>
              <a:rPr lang="en-US" altLang="zh-CN" sz="18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a:t>
            </a:r>
            <a:r>
              <a:rPr lang="zh-CN" altLang="en-US" sz="18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财库</a:t>
            </a:r>
            <a:r>
              <a:rPr lang="en-US" altLang="zh-CN" sz="18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[2020]46</a:t>
            </a:r>
            <a:r>
              <a:rPr lang="zh-CN" altLang="en-US" sz="18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号</a:t>
            </a:r>
            <a:r>
              <a:rPr lang="en-US" altLang="zh-CN" sz="18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a:t>
            </a:r>
            <a:r>
              <a:rPr lang="zh-CN" altLang="en-US" sz="18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财库</a:t>
            </a:r>
            <a:r>
              <a:rPr lang="en-US" altLang="zh-CN" sz="18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[2022]19</a:t>
            </a:r>
            <a:r>
              <a:rPr lang="zh-CN" altLang="en-US" sz="18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号</a:t>
            </a:r>
            <a:r>
              <a:rPr lang="en-US" altLang="zh-CN" sz="18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a:t>
            </a:r>
            <a:br>
              <a:rPr lang="zh-CN" sz="18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sz="1800"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861185" y="807720"/>
            <a:ext cx="8323580" cy="5686425"/>
          </a:xfrm>
        </p:spPr>
        <p:txBody>
          <a:bodyPr anchor="t"/>
          <a:p>
            <a:pPr marL="0" indent="0">
              <a:lnSpc>
                <a:spcPts val="2200"/>
              </a:lnSpc>
              <a:spcBef>
                <a:spcPts val="0"/>
              </a:spcBef>
              <a:buNone/>
            </a:pP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  [主要内容和特点]</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修订后的《办法》</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主要从四方面进行了完善</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16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200"/>
              </a:lnSpc>
              <a:spcBef>
                <a:spcPts val="0"/>
              </a:spcBef>
              <a:buNone/>
            </a:pP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1.细化预留份额规定。</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要求主管预算单位要组织评估本部门及所属单位政府采购项目，对</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适宜</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由中小企业提供的，预留采购份额专门面向中小企业采购。</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一是</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小额采购项目(200万元以下的货物、服务，400万元以下的工程)原则上全部预留给中小企业。</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二是</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对超过前述金额的采购项目，预留该部分采购项目预算总额的</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30%以上专门面向中小企业</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采购(</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注：</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2022年下半年面向中小企业的</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预留份额由30%以上阶段性提高至40%以上</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600" dirty="0">
                <a:latin typeface="宋体" panose="02010600030101010101" pitchFamily="2" charset="-122"/>
                <a:ea typeface="宋体" panose="02010600030101010101" pitchFamily="2" charset="-122"/>
                <a:cs typeface="宋体" panose="02010600030101010101" pitchFamily="2" charset="-122"/>
                <a:sym typeface="+mn-ea"/>
              </a:rPr>
              <a:t>。</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其中，预留给</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小微企业的比例不低于60%</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。预留的采购份额在政府采购预算中单独列示，执行情况向社会公开。</a:t>
            </a:r>
            <a:endParaRPr lang="en-US" altLang="zh-CN" sz="16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200"/>
              </a:lnSpc>
              <a:spcBef>
                <a:spcPts val="0"/>
              </a:spcBef>
              <a:buNone/>
            </a:pP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2.完善价格评审优惠方法。</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要求采购人、采购代理机构对未预留份额的采购项目或者采购包评审时给予小微企业报价</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6%-10%(</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注</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:2022</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年</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7</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月</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1</a:t>
            </a:r>
            <a:r>
              <a:rPr lang="zh-CN" altLang="en-US" sz="1600" b="1" dirty="0">
                <a:latin typeface="宋体" panose="02010600030101010101" pitchFamily="2" charset="-122"/>
                <a:ea typeface="宋体" panose="02010600030101010101" pitchFamily="2" charset="-122"/>
                <a:cs typeface="宋体" panose="02010600030101010101" pitchFamily="2" charset="-122"/>
                <a:sym typeface="+mn-ea"/>
              </a:rPr>
              <a:t>日起</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提高至10%-20%)</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(工程项目为3%-5%)的价格扣除</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。同时明确，政府采购工程项目采用综合评估法但未采用低价优先法计算价格分的，评标时应当在采用原报价进行评分的基础上</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增加其价格得分的3%-5%作为其价格分</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16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200"/>
              </a:lnSpc>
              <a:spcBef>
                <a:spcPts val="0"/>
              </a:spcBef>
              <a:buNone/>
            </a:pP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 3.多措并举支持中小企业发展。</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在资金支付、信用担保等方面对支持中小企业也作出了规定。</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一是</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鼓励采购人适当缩短对中小企业的</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支付</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期限，提高预付款比例；</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二是</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在政府采购活动中引导中小企业采用</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信用担保</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手段，为中小企业在投标(响应)保证、履约保证等方面提供专业化服务；</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三是</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鼓励中小企业依法合规通过政府采购</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合同融资</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16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200"/>
              </a:lnSpc>
              <a:spcBef>
                <a:spcPts val="0"/>
              </a:spcBef>
              <a:buNone/>
            </a:pP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4.增强可操作性。</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为推动预算单位更好地落实预留份额政策，《办法》</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细化了预留份额四种具体方式</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，包括采购项目整体预留、设置专门采购包、采购人要求联合体参加或者要求供应商分包等；</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明确了不适宜由中小企业提供、可以不预留给中小企业的五种具体情形</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，便于采购人科学合理地预留采购项目。同时，根据法律法规的规定，</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明确了</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采购人、采购代理机构、供应商、主管部门等相关</a:t>
            </a:r>
            <a:r>
              <a:rPr lang="en-US" altLang="zh-CN" sz="1600" b="1" dirty="0">
                <a:latin typeface="宋体" panose="02010600030101010101" pitchFamily="2" charset="-122"/>
                <a:ea typeface="宋体" panose="02010600030101010101" pitchFamily="2" charset="-122"/>
                <a:cs typeface="宋体" panose="02010600030101010101" pitchFamily="2" charset="-122"/>
                <a:sym typeface="+mn-ea"/>
              </a:rPr>
              <a:t>主体责任</a:t>
            </a: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，增强了政策执行的刚性。</a:t>
            </a:r>
            <a:r>
              <a:rPr lang="en-US" altLang="zh-CN" sz="1600" dirty="0">
                <a:latin typeface="宋体" panose="02010600030101010101" pitchFamily="2" charset="-122"/>
                <a:ea typeface="宋体" panose="02010600030101010101" pitchFamily="2" charset="-122"/>
                <a:cs typeface="宋体" panose="02010600030101010101" pitchFamily="2" charset="-122"/>
              </a:rPr>
              <a:t> </a:t>
            </a:r>
            <a:r>
              <a:rPr lang="zh-CN" altLang="en-US" sz="1600" dirty="0">
                <a:latin typeface="宋体" panose="02010600030101010101" pitchFamily="2" charset="-122"/>
                <a:ea typeface="宋体" panose="02010600030101010101" pitchFamily="2" charset="-122"/>
                <a:cs typeface="宋体" panose="02010600030101010101" pitchFamily="2" charset="-122"/>
              </a:rPr>
              <a:t> </a:t>
            </a:r>
            <a:endParaRPr lang="zh-CN" altLang="en-US" sz="16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24000" y="310515"/>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可不专门面向中小企业预留采购份额的情形（</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五种</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a:t>
            </a:r>
            <a:br>
              <a:rPr lang="zh-CN" sz="24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b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cs typeface="黑体" panose="02010609060101010101" pitchFamily="2" charset="-122"/>
              <a:sym typeface="+mn-ea"/>
            </a:endParaRPr>
          </a:p>
        </p:txBody>
      </p:sp>
      <p:sp>
        <p:nvSpPr>
          <p:cNvPr id="36866" name="文本占位符 13314"/>
          <p:cNvSpPr>
            <a:spLocks noGrp="1"/>
          </p:cNvSpPr>
          <p:nvPr>
            <p:ph idx="1"/>
          </p:nvPr>
        </p:nvSpPr>
        <p:spPr>
          <a:xfrm>
            <a:off x="1872615" y="908685"/>
            <a:ext cx="8447405" cy="5686425"/>
          </a:xfrm>
        </p:spPr>
        <p:txBody>
          <a:bodyPr anchor="t"/>
          <a:p>
            <a:pPr marL="0" indent="0">
              <a:lnSpc>
                <a:spcPts val="35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黑体" panose="02010609060101010101" pitchFamily="2" charset="-122"/>
                <a:ea typeface="黑体" panose="02010609060101010101" pitchFamily="2" charset="-122"/>
                <a:cs typeface="黑体" panose="02010609060101010101" pitchFamily="2" charset="-122"/>
                <a:sym typeface="+mn-ea"/>
              </a:rPr>
              <a:t>符合下列情形之一的</a:t>
            </a:r>
            <a:r>
              <a:rPr lang="en-US" altLang="zh-CN"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dirty="0">
                <a:latin typeface="黑体" panose="02010609060101010101" pitchFamily="2" charset="-122"/>
                <a:ea typeface="黑体" panose="02010609060101010101" pitchFamily="2" charset="-122"/>
                <a:cs typeface="黑体" panose="02010609060101010101" pitchFamily="2" charset="-122"/>
                <a:sym typeface="+mn-ea"/>
              </a:rPr>
              <a:t>可不专门面向中小企业预留采购份额</a:t>
            </a:r>
            <a:br>
              <a:rPr lang="zh-CN"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br>
            <a:r>
              <a:rPr lang="en-US" altLang="zh-CN"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  </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一</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法律法规和国家有关政策明确规定优先或者应当面向事业单位、社会组织等</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非企业主体</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采购的； </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5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二</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因确需使用</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不可替代的专利、专有技术</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基础设施限制</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，或者提供</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特定公共服务</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等原因，只能从中小企业之外的供应商处采购的； </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5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三</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按照本办法规定预留采购份额</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无法确保充分供应、充分竞争</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，或者存在可能影响政府采购目标实现的情形；</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5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四</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框架协议采购</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项目； </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5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五</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省级以上人民政府财政部门规定的</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其他</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情形。 </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5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除上述情形外，其他均为适宜由中小企业提供的情形。</a:t>
            </a: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sz="1800" dirty="0">
                <a:latin typeface="宋体" panose="02010600030101010101" pitchFamily="2" charset="-122"/>
                <a:ea typeface="宋体" panose="02010600030101010101" pitchFamily="2" charset="-122"/>
                <a:cs typeface="宋体" panose="02010600030101010101" pitchFamily="2" charset="-122"/>
              </a:rPr>
              <a:t> </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33525" y="310515"/>
            <a:ext cx="9164955" cy="550545"/>
          </a:xfrm>
        </p:spPr>
        <p:txBody>
          <a:bodyPr anchor="ctr"/>
          <a:p>
            <a:pPr algn="l"/>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宋体" panose="02010600030101010101" pitchFamily="2" charset="-122"/>
                <a:sym typeface="+mn-ea"/>
              </a:rPr>
              <a:t>中小企业参与政府采购活动、享受扶持政策</a:t>
            </a:r>
            <a:r>
              <a:rPr lang="en-US" altLang="zh-CN" sz="2400" dirty="0">
                <a:latin typeface="黑体" panose="02010609060101010101" pitchFamily="2" charset="-122"/>
                <a:ea typeface="黑体" panose="02010609060101010101" pitchFamily="2" charset="-122"/>
                <a:cs typeface="宋体" panose="02010600030101010101" pitchFamily="2" charset="-122"/>
                <a:sym typeface="+mn-ea"/>
              </a:rPr>
              <a:t> </a:t>
            </a:r>
            <a:r>
              <a:rPr lang="zh-CN" altLang="en-US" sz="2400" dirty="0">
                <a:latin typeface="黑体" panose="02010609060101010101" pitchFamily="2" charset="-122"/>
                <a:ea typeface="黑体" panose="02010609060101010101" pitchFamily="2" charset="-122"/>
                <a:cs typeface="宋体" panose="02010600030101010101" pitchFamily="2" charset="-122"/>
                <a:sym typeface="+mn-ea"/>
              </a:rPr>
              <a:t>需提供什么材料？</a:t>
            </a:r>
            <a:br>
              <a:rPr 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703705" y="861060"/>
            <a:ext cx="8749665" cy="5852795"/>
          </a:xfrm>
        </p:spPr>
        <p:txBody>
          <a:bodyPr anchor="t"/>
          <a:p>
            <a:pPr marL="0" indent="0">
              <a:lnSpc>
                <a:spcPts val="2700"/>
              </a:lnSpc>
              <a:spcBef>
                <a:spcPts val="0"/>
              </a:spcBef>
              <a:buNone/>
            </a:pPr>
            <a:r>
              <a:rPr lang="en-US" altLang="zh-CN" sz="18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中小企业参与政府采购活动、享受扶持政策，只需要出具</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中小企业声明函</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作为中小企业身份证明文件。</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中小企业应当按照</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办法</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规定和</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中小企业划型标准规定</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工信部联企业</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[2011]300</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号</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，如实填写并提交</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中小企业声明函</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，任何单位和个人不得要求中小企业供应商提交</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中小企业声明函</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之外的证明文件，或事先获得认定及进入名录库等。</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中小企业对其声明内容的真实性负责，声明函内容不实的，属于提供虚假材料谋取中标、成交</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，依照</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政府采购法</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等国家有关规定追究相应责任。</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2700"/>
              </a:lnSpc>
              <a:spcBef>
                <a:spcPts val="600"/>
              </a:spcBef>
              <a:buNone/>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如何识别企业规模类型？</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为方便广大中小企业、政府部门和社会公众识别企业规模类型，工业和信息化部组织开发了中小企业规模类型自测小程序，并于</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2020</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年</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2</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月</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27</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日上线运行，在国务院客户端和工业和信息化部网站上均有链接，广大中小企业和各类社会机构填写企业所属的行业和指标数据自动生成企业规模类型测试结果，目前已向社会公众提供超过</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80</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万次查询服务。</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2700"/>
              </a:lnSpc>
              <a:spcBef>
                <a:spcPts val="600"/>
              </a:spcBef>
              <a:buNone/>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对中小企业的规模类型有争议时如何认定？</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政府采购监督检查、投诉处理及政府采购行政处罚中对中小企业的认定，由货物制造商或者工程、服务供应商注册登记所在地的县级以上人民政府</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中小企业主管部门负责</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，有关部门应当在收到关于协助开展中小企业认定函后</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10</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个工作日内做出书面答复</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1700"/>
              </a:lnSpc>
              <a:spcBef>
                <a:spcPts val="0"/>
              </a:spcBef>
              <a:buNone/>
            </a:pPr>
            <a:endParaRPr lang="zh-CN" altLang="en-US"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52575" y="310515"/>
            <a:ext cx="9145905" cy="550545"/>
          </a:xfrm>
        </p:spPr>
        <p:txBody>
          <a:bodyPr anchor="ctr"/>
          <a:p>
            <a:pPr algn="l"/>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《中小企业声明函》有明显错误的，可否要求供应商澄清修改？</a:t>
            </a:r>
            <a:br>
              <a:rPr lang="zh-CN" sz="24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b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cs typeface="黑体" panose="02010609060101010101" pitchFamily="2" charset="-122"/>
              <a:sym typeface="+mn-ea"/>
            </a:endParaRPr>
          </a:p>
        </p:txBody>
      </p:sp>
      <p:sp>
        <p:nvSpPr>
          <p:cNvPr id="36866" name="文本占位符 13314"/>
          <p:cNvSpPr>
            <a:spLocks noGrp="1"/>
          </p:cNvSpPr>
          <p:nvPr>
            <p:ph idx="1"/>
          </p:nvPr>
        </p:nvSpPr>
        <p:spPr>
          <a:xfrm>
            <a:off x="1847850" y="861060"/>
            <a:ext cx="8323580" cy="5686425"/>
          </a:xfrm>
        </p:spPr>
        <p:txBody>
          <a:bodyPr anchor="t"/>
          <a:p>
            <a:pPr marL="0" indent="0">
              <a:lnSpc>
                <a:spcPts val="3000"/>
              </a:lnSpc>
              <a:spcBef>
                <a:spcPts val="0"/>
              </a:spcBef>
              <a:buNone/>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留言编号:9439-3649028的网友提问</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预留采购份额专门面向中小企业采购的政府采购项目中，《中小企业声明函》作为资格条件进行资格审查时，发现《中小企业声明函》有</a:t>
            </a:r>
            <a:r>
              <a:rPr lang="zh-CN" altLang="en-US" dirty="0">
                <a:latin typeface="宋体" panose="02010600030101010101" pitchFamily="2" charset="-122"/>
                <a:ea typeface="宋体" panose="02010600030101010101" pitchFamily="2" charset="-122"/>
                <a:cs typeface="宋体" panose="02010600030101010101" pitchFamily="2" charset="-122"/>
              </a:rPr>
              <a:t>明显错误的，是否可以要求供应商澄清修改？</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国库司答复：若《中小企业声明函》</a:t>
            </a:r>
            <a:r>
              <a:rPr lang="zh-CN" altLang="en-US" b="1" dirty="0">
                <a:latin typeface="宋体" panose="02010600030101010101" pitchFamily="2" charset="-122"/>
                <a:ea typeface="宋体" panose="02010600030101010101" pitchFamily="2" charset="-122"/>
                <a:cs typeface="宋体" panose="02010600030101010101" pitchFamily="2" charset="-122"/>
              </a:rPr>
              <a:t>出现明显错误，可要求供应商澄清修改</a:t>
            </a:r>
            <a:r>
              <a:rPr lang="zh-CN" altLang="en-US" dirty="0">
                <a:latin typeface="宋体" panose="02010600030101010101" pitchFamily="2" charset="-122"/>
                <a:ea typeface="宋体" panose="02010600030101010101" pitchFamily="2" charset="-122"/>
                <a:cs typeface="宋体" panose="02010600030101010101" pitchFamily="2" charset="-122"/>
              </a:rPr>
              <a:t>，澄清修改后符合中小企业条件的供应商，可以享受中小企业扶持政策。</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ts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a:t>
            </a:r>
            <a:r>
              <a:rPr lang="en-US" altLang="zh-CN" b="1" dirty="0">
                <a:latin typeface="宋体" panose="02010600030101010101" pitchFamily="2" charset="-122"/>
                <a:ea typeface="宋体" panose="02010600030101010101" pitchFamily="2" charset="-122"/>
                <a:cs typeface="宋体" panose="02010600030101010101" pitchFamily="2" charset="-122"/>
              </a:rPr>
              <a:t> </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什么属于“明显错误”？</a:t>
            </a:r>
            <a:r>
              <a:rPr lang="zh-CN" altLang="en-US" dirty="0">
                <a:latin typeface="宋体" panose="02010600030101010101" pitchFamily="2" charset="-122"/>
                <a:ea typeface="宋体" panose="02010600030101010101" pitchFamily="2" charset="-122"/>
                <a:cs typeface="宋体" panose="02010600030101010101" pitchFamily="2" charset="-122"/>
              </a:rPr>
              <a:t>在留言编号1063-3660188中，国库司进一步对什么属于“明显错误”予以明确：“如</a:t>
            </a:r>
            <a:r>
              <a:rPr lang="zh-CN" altLang="en-US" b="1" dirty="0">
                <a:latin typeface="宋体" panose="02010600030101010101" pitchFamily="2" charset="-122"/>
                <a:ea typeface="宋体" panose="02010600030101010101" pitchFamily="2" charset="-122"/>
                <a:cs typeface="宋体" panose="02010600030101010101" pitchFamily="2" charset="-122"/>
              </a:rPr>
              <a:t>存在明显笔误、中小企业声明函同一内容前后不一致等情况</a:t>
            </a:r>
            <a:r>
              <a:rPr lang="zh-CN" altLang="en-US" dirty="0">
                <a:latin typeface="宋体" panose="02010600030101010101" pitchFamily="2" charset="-122"/>
                <a:ea typeface="宋体" panose="02010600030101010101" pitchFamily="2" charset="-122"/>
                <a:cs typeface="宋体" panose="02010600030101010101" pitchFamily="2" charset="-122"/>
              </a:rPr>
              <a:t>，</a:t>
            </a:r>
            <a:r>
              <a:rPr lang="zh-CN" altLang="en-US" b="1" dirty="0">
                <a:latin typeface="宋体" panose="02010600030101010101" pitchFamily="2" charset="-122"/>
                <a:ea typeface="宋体" panose="02010600030101010101" pitchFamily="2" charset="-122"/>
                <a:cs typeface="宋体" panose="02010600030101010101" pitchFamily="2" charset="-122"/>
              </a:rPr>
              <a:t>可以</a:t>
            </a:r>
            <a:r>
              <a:rPr lang="zh-CN" altLang="en-US" dirty="0">
                <a:latin typeface="宋体" panose="02010600030101010101" pitchFamily="2" charset="-122"/>
                <a:ea typeface="宋体" panose="02010600030101010101" pitchFamily="2" charset="-122"/>
                <a:cs typeface="宋体" panose="02010600030101010101" pitchFamily="2" charset="-122"/>
              </a:rPr>
              <a:t>要求供应商澄清修改，请结合采购项目具体情形作出判断。”“明显笔误”，比如经销商投标响应的，《中小企业声明函》中“制造商”一栏却错填成自己的名字；“同一内容前后不一致”，比如本案例中，供应商声明为小型，而《中小企业声明函》中从业人员、营业收入却都属于中型企业，采购人就可以让供应商予以澄清。</a:t>
            </a:r>
            <a:endParaRPr lang="zh-CN" altLang="en-US"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标题 1"/>
          <p:cNvSpPr>
            <a:spLocks noGrp="1"/>
          </p:cNvSpPr>
          <p:nvPr>
            <p:ph type="title"/>
          </p:nvPr>
        </p:nvSpPr>
        <p:spPr>
          <a:xfrm>
            <a:off x="1828800" y="-7937"/>
            <a:ext cx="8229600" cy="1139825"/>
          </a:xfrm>
        </p:spPr>
        <p:txBody>
          <a:bodyPr wrap="square" anchor="ctr"/>
          <a:p>
            <a:r>
              <a:rPr lang="zh-CN" altLang="en-US" sz="2800" dirty="0">
                <a:latin typeface="黑体" panose="02010609060101010101" pitchFamily="2" charset="-122"/>
                <a:ea typeface="黑体" panose="02010609060101010101" pitchFamily="2" charset="-122"/>
                <a:cs typeface="宋体" panose="02010600030101010101" pitchFamily="2" charset="-122"/>
                <a:sym typeface="+mn-ea"/>
              </a:rPr>
              <a:t>三、政府采购实务操作与案例分析</a:t>
            </a:r>
            <a:endParaRPr lang="zh-CN" altLang="en-US" sz="2800">
              <a:latin typeface="黑体" panose="02010609060101010101" pitchFamily="2" charset="-122"/>
              <a:ea typeface="黑体" panose="02010609060101010101" pitchFamily="2" charset="-122"/>
              <a:cs typeface="黑体" panose="02010609060101010101" pitchFamily="2" charset="-122"/>
            </a:endParaRPr>
          </a:p>
        </p:txBody>
      </p:sp>
      <p:sp>
        <p:nvSpPr>
          <p:cNvPr id="6146" name="内容占位符 2"/>
          <p:cNvSpPr>
            <a:spLocks noGrp="1"/>
          </p:cNvSpPr>
          <p:nvPr>
            <p:ph idx="4294967295"/>
          </p:nvPr>
        </p:nvSpPr>
        <p:spPr>
          <a:xfrm>
            <a:off x="1936115" y="980440"/>
            <a:ext cx="8319770" cy="5589270"/>
          </a:xfrm>
        </p:spPr>
        <p:txBody>
          <a:bodyPr wrap="square" anchor="t"/>
          <a:p>
            <a:pPr marL="0" indent="0" algn="l">
              <a:lnSpc>
                <a:spcPts val="4500"/>
              </a:lnSpc>
              <a:spcBef>
                <a:spcPts val="0"/>
              </a:spcBef>
              <a:buNone/>
            </a:pP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一</a:t>
            </a: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政府采购基本程序</a:t>
            </a: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信息发布 编制招标文件 抽取专家 组织实施采购 中标与合同 履约验收 合同公告等</a:t>
            </a: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4500"/>
              </a:lnSpc>
              <a:spcBef>
                <a:spcPts val="0"/>
              </a:spcBef>
              <a:buNone/>
            </a:pP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二</a:t>
            </a: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zh-CN" sz="2400"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依法选用合适的采购方式</a:t>
            </a:r>
            <a:r>
              <a:rPr lang="zh-CN"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(政府采购方式</a:t>
            </a: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招标方式：公开招标、邀请招标；非标方式；财政部门认定的其他方式； 框架协议采购方式)</a:t>
            </a:r>
            <a:endParaRPr lang="zh-CN" altLang="zh-CN" sz="2400" strike="noStrike" noProof="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4500"/>
              </a:lnSpc>
              <a:spcBef>
                <a:spcPts val="0"/>
              </a:spcBef>
              <a:buNone/>
            </a:pP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三</a:t>
            </a: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zh-CN" sz="2400"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加强履约验收合同管理</a:t>
            </a:r>
            <a:endParaRPr lang="zh-CN" altLang="zh-CN" sz="2400" strike="noStrike" noProof="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4200"/>
              </a:lnSpc>
              <a:spcBef>
                <a:spcPts val="0"/>
              </a:spcBef>
              <a:buNone/>
            </a:pP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endParaRPr lang="zh-CN" altLang="zh-CN" sz="2400" strike="noStrike" noProof="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800"/>
              </a:lnSpc>
              <a:spcBef>
                <a:spcPts val="0"/>
              </a:spcBef>
              <a:buNone/>
            </a:pPr>
            <a:r>
              <a:rPr lang="en-US" altLang="zh-CN" sz="2400">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endParaRPr lang="zh-CN" altLang="zh-CN" sz="2400" strike="noStrike" noProof="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lvl="0" indent="0" fontAlgn="base">
              <a:buFont typeface="Arial" panose="020B0604020202020204" pitchFamily="34" charset="0"/>
              <a:buNone/>
            </a:pPr>
            <a:endParaRPr lang="zh-CN" altLang="en-US" sz="2400" strike="noStrike" noProof="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15361"/>
          <p:cNvSpPr>
            <a:spLocks noGrp="1"/>
          </p:cNvSpPr>
          <p:nvPr>
            <p:ph type="title"/>
          </p:nvPr>
        </p:nvSpPr>
        <p:spPr>
          <a:xfrm>
            <a:off x="1885950" y="274638"/>
            <a:ext cx="8324850" cy="490537"/>
          </a:xfrm>
        </p:spPr>
        <p:txBody>
          <a:bodyPr anchor="ctr"/>
          <a:p>
            <a:endParaRPr lang="zh-CN" altLang="en-US" sz="2400" dirty="0">
              <a:solidFill>
                <a:schemeClr val="tx1"/>
              </a:solidFill>
              <a:effectLst/>
              <a:latin typeface="黑体" panose="02010609060101010101" pitchFamily="2" charset="-122"/>
              <a:ea typeface="黑体" panose="02010609060101010101" pitchFamily="2" charset="-122"/>
            </a:endParaRPr>
          </a:p>
        </p:txBody>
      </p:sp>
      <p:sp>
        <p:nvSpPr>
          <p:cNvPr id="44034" name="文本占位符 15362"/>
          <p:cNvSpPr>
            <a:spLocks noGrp="1"/>
          </p:cNvSpPr>
          <p:nvPr>
            <p:ph idx="4294967295"/>
          </p:nvPr>
        </p:nvSpPr>
        <p:spPr>
          <a:xfrm>
            <a:off x="1948815" y="1106805"/>
            <a:ext cx="8261985" cy="4525645"/>
          </a:xfrm>
        </p:spPr>
        <p:txBody>
          <a:bodyPr anchor="t"/>
          <a:p>
            <a:pPr marL="0" indent="0">
              <a:lnSpc>
                <a:spcPts val="42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政府采购有法定的程序。</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应当严格程序规范操作。</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ct val="0"/>
              </a:spcBef>
              <a:buNone/>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ct val="0"/>
              </a:spcBef>
              <a:buNone/>
            </a:pPr>
            <a:r>
              <a:rPr lang="zh-CN" altLang="en-US" sz="2400" b="1"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案例：十分钟</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疏忽的代价</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实质性条款</a:t>
            </a:r>
            <a:r>
              <a:rPr lang="en-US" altLang="zh-CN" sz="2400" dirty="0">
                <a:latin typeface="宋体" panose="02010600030101010101" pitchFamily="2" charset="-122"/>
                <a:ea typeface="宋体" panose="02010600030101010101" pitchFamily="2" charset="-122"/>
                <a:cs typeface="宋体" panose="02010600030101010101" pitchFamily="2" charset="-122"/>
              </a:rPr>
              <a:t>)</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ct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案例：助听器</a:t>
            </a:r>
            <a:r>
              <a:rPr lang="en-US" altLang="x-none" sz="240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心软的代价</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非实质性条款</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rPr>
              <a:t> </a:t>
            </a:r>
            <a:r>
              <a:rPr lang="zh-CN" altLang="en-US" dirty="0">
                <a:latin typeface="宋体" panose="02010600030101010101" pitchFamily="2" charset="-122"/>
              </a:rPr>
              <a:t>  </a:t>
            </a:r>
            <a:endParaRPr lang="zh-CN" altLang="en-US" dirty="0">
              <a:latin typeface="宋体" panose="02010600030101010101" pitchFamily="2" charset="-122"/>
            </a:endParaRPr>
          </a:p>
          <a:p>
            <a:pPr marL="0" indent="0">
              <a:buNone/>
            </a:pP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内容占位符 3"/>
          <p:cNvGraphicFramePr/>
          <p:nvPr/>
        </p:nvGraphicFramePr>
        <p:xfrm>
          <a:off x="1979930" y="897890"/>
          <a:ext cx="8208000" cy="53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0242" name="标题 1"/>
          <p:cNvSpPr txBox="1"/>
          <p:nvPr/>
        </p:nvSpPr>
        <p:spPr>
          <a:xfrm>
            <a:off x="1687195" y="0"/>
            <a:ext cx="8478838" cy="1139825"/>
          </a:xfrm>
          <a:prstGeom prst="rect">
            <a:avLst/>
          </a:prstGeom>
          <a:noFill/>
          <a:ln w="9525">
            <a:noFill/>
          </a:ln>
        </p:spPr>
        <p:txBody>
          <a:bodyPr anchor="ctr"/>
          <a:lstStyle/>
          <a:p>
            <a:pPr algn="l"/>
            <a:r>
              <a:rPr lang="en-US" altLang="zh-CN" sz="2800" b="1" dirty="0">
                <a:solidFill>
                  <a:schemeClr val="tx2"/>
                </a:solidFill>
                <a:latin typeface="黑体" panose="02010609060101010101" pitchFamily="2" charset="-122"/>
                <a:ea typeface="黑体" panose="02010609060101010101" pitchFamily="2" charset="-122"/>
                <a:sym typeface="宋体" panose="02010600030101010101" pitchFamily="2" charset="-122"/>
              </a:rPr>
              <a:t> </a:t>
            </a:r>
            <a:r>
              <a:rPr lang="zh-CN" altLang="en-US" sz="2800" b="1" dirty="0">
                <a:solidFill>
                  <a:schemeClr val="tx2"/>
                </a:solidFill>
                <a:latin typeface="黑体" panose="02010609060101010101" pitchFamily="2" charset="-122"/>
                <a:ea typeface="黑体" panose="02010609060101010101" pitchFamily="2" charset="-122"/>
                <a:sym typeface="宋体" panose="02010600030101010101" pitchFamily="2" charset="-122"/>
              </a:rPr>
              <a:t>一、政府采购法律法规体系</a:t>
            </a:r>
            <a:endParaRPr lang="zh-CN" altLang="en-US" sz="2800" b="1" dirty="0">
              <a:solidFill>
                <a:schemeClr val="tx2"/>
              </a:solidFill>
              <a:latin typeface="黑体" panose="02010609060101010101" pitchFamily="2" charset="-122"/>
              <a:ea typeface="黑体" panose="02010609060101010101" pitchFamily="2" charset="-122"/>
              <a:sym typeface="宋体" panose="0201060003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6385"/>
          <p:cNvSpPr>
            <a:spLocks noGrp="1"/>
          </p:cNvSpPr>
          <p:nvPr>
            <p:ph type="title"/>
          </p:nvPr>
        </p:nvSpPr>
        <p:spPr>
          <a:xfrm>
            <a:off x="1823720" y="274638"/>
            <a:ext cx="8315325" cy="490537"/>
          </a:xfrm>
        </p:spPr>
        <p:txBody>
          <a:bodyPr anchor="ctr"/>
          <a:lstStyle/>
          <a:p>
            <a:r>
              <a:rPr lang="en-US" altLang="zh-CN" sz="2800" dirty="0">
                <a:solidFill>
                  <a:schemeClr val="tx1"/>
                </a:solidFill>
                <a:effectLst/>
                <a:latin typeface="黑体" panose="02010609060101010101" pitchFamily="2" charset="-122"/>
                <a:ea typeface="黑体" panose="02010609060101010101" pitchFamily="2" charset="-122"/>
              </a:rPr>
              <a:t>(</a:t>
            </a:r>
            <a:r>
              <a:rPr lang="zh-CN" altLang="en-US" sz="2800" dirty="0">
                <a:solidFill>
                  <a:schemeClr val="tx1"/>
                </a:solidFill>
                <a:effectLst/>
                <a:latin typeface="黑体" panose="02010609060101010101" pitchFamily="2" charset="-122"/>
                <a:ea typeface="黑体" panose="02010609060101010101" pitchFamily="2" charset="-122"/>
              </a:rPr>
              <a:t>一</a:t>
            </a:r>
            <a:r>
              <a:rPr lang="en-US" altLang="zh-CN" sz="2800" dirty="0">
                <a:solidFill>
                  <a:schemeClr val="tx1"/>
                </a:solidFill>
                <a:effectLst/>
                <a:latin typeface="黑体" panose="02010609060101010101" pitchFamily="2" charset="-122"/>
                <a:ea typeface="黑体" panose="02010609060101010101" pitchFamily="2" charset="-122"/>
              </a:rPr>
              <a:t>)</a:t>
            </a:r>
            <a:r>
              <a:rPr lang="zh-CN" altLang="en-US" sz="2800" dirty="0">
                <a:solidFill>
                  <a:schemeClr val="tx1"/>
                </a:solidFill>
                <a:effectLst/>
                <a:latin typeface="黑体" panose="02010609060101010101" pitchFamily="2" charset="-122"/>
                <a:ea typeface="黑体" panose="02010609060101010101" pitchFamily="2" charset="-122"/>
              </a:rPr>
              <a:t>政府采购基本程序</a:t>
            </a:r>
            <a:endParaRPr lang="zh-CN" altLang="en-US" sz="2800" dirty="0">
              <a:solidFill>
                <a:schemeClr val="tx1"/>
              </a:solidFill>
              <a:effectLst/>
              <a:latin typeface="黑体" panose="02010609060101010101" pitchFamily="2" charset="-122"/>
              <a:ea typeface="黑体" panose="02010609060101010101" pitchFamily="2" charset="-122"/>
            </a:endParaRPr>
          </a:p>
        </p:txBody>
      </p:sp>
      <p:sp>
        <p:nvSpPr>
          <p:cNvPr id="31746" name="文本占位符 16386"/>
          <p:cNvSpPr>
            <a:spLocks noGrp="1"/>
          </p:cNvSpPr>
          <p:nvPr>
            <p:ph idx="4294967295"/>
          </p:nvPr>
        </p:nvSpPr>
        <p:spPr>
          <a:xfrm>
            <a:off x="1895475" y="838835"/>
            <a:ext cx="8315325" cy="5680710"/>
          </a:xfrm>
        </p:spPr>
        <p:txBody>
          <a:bodyPr anchor="t"/>
          <a:lstStyle/>
          <a:p>
            <a:pPr marL="0" indent="0">
              <a:lnSpc>
                <a:spcPts val="3300"/>
              </a:lnSpc>
              <a:spcBef>
                <a:spcPct val="0"/>
              </a:spcBef>
              <a:buNone/>
            </a:pPr>
            <a:r>
              <a:rPr lang="en-US" altLang="zh-CN" b="1" strike="noStrike" noProof="1">
                <a:latin typeface="宋体" panose="02010600030101010101" pitchFamily="2" charset="-122"/>
              </a:rPr>
              <a:t>  </a:t>
            </a:r>
            <a:r>
              <a:rPr lang="zh-CN" altLang="en-US" b="1" strike="noStrike" noProof="1">
                <a:latin typeface="宋体" panose="02010600030101010101" pitchFamily="2" charset="-122"/>
              </a:rPr>
              <a:t>一、编制采购预算</a:t>
            </a:r>
            <a:r>
              <a:rPr lang="en-US" altLang="zh-CN" strike="noStrike" noProof="1">
                <a:latin typeface="宋体" panose="02010600030101010101" pitchFamily="2" charset="-122"/>
              </a:rPr>
              <a:t>(</a:t>
            </a:r>
            <a:r>
              <a:rPr lang="zh-CN" altLang="en-US" dirty="0">
                <a:latin typeface="宋体" panose="02010600030101010101" pitchFamily="2" charset="-122"/>
                <a:sym typeface="+mn-ea"/>
              </a:rPr>
              <a:t>编制和审批、</a:t>
            </a:r>
            <a:r>
              <a:rPr lang="zh-CN" altLang="en-US" strike="noStrike" noProof="1">
                <a:latin typeface="宋体" panose="02010600030101010101" pitchFamily="2" charset="-122"/>
              </a:rPr>
              <a:t>按照批准的预算执行、预算公开</a:t>
            </a:r>
            <a:r>
              <a:rPr lang="en-US" altLang="zh-CN" strike="noStrike" noProof="1">
                <a:latin typeface="宋体" panose="02010600030101010101" pitchFamily="2" charset="-122"/>
              </a:rPr>
              <a:t>)</a:t>
            </a:r>
            <a:endParaRPr lang="zh-CN" altLang="en-US" strike="noStrike" noProof="1">
              <a:latin typeface="宋体" panose="02010600030101010101" pitchFamily="2" charset="-122"/>
            </a:endParaRPr>
          </a:p>
          <a:p>
            <a:pPr marL="0" indent="0">
              <a:lnSpc>
                <a:spcPts val="3300"/>
              </a:lnSpc>
              <a:spcBef>
                <a:spcPct val="0"/>
              </a:spcBef>
              <a:buNone/>
            </a:pPr>
            <a:r>
              <a:rPr lang="zh-CN" altLang="en-US" b="1" strike="noStrike" noProof="1">
                <a:latin typeface="宋体" panose="02010600030101010101" pitchFamily="2" charset="-122"/>
              </a:rPr>
              <a:t>  二、报备采购计划</a:t>
            </a:r>
            <a:r>
              <a:rPr lang="en-US" altLang="zh-CN" strike="noStrike" noProof="1">
                <a:latin typeface="宋体" panose="02010600030101010101" pitchFamily="2" charset="-122"/>
              </a:rPr>
              <a:t>(</a:t>
            </a:r>
            <a:r>
              <a:rPr lang="zh-CN" altLang="en-US" strike="noStrike" noProof="1">
                <a:latin typeface="宋体" panose="02010600030101010101" pitchFamily="2" charset="-122"/>
              </a:rPr>
              <a:t>编制实施计划，报本级财政部门备案</a:t>
            </a:r>
            <a:r>
              <a:rPr lang="en-US" altLang="zh-CN" strike="noStrike" noProof="1">
                <a:latin typeface="宋体" panose="02010600030101010101" pitchFamily="2" charset="-122"/>
              </a:rPr>
              <a:t>)</a:t>
            </a:r>
            <a:endParaRPr lang="zh-CN" altLang="en-US" strike="noStrike" noProof="1">
              <a:latin typeface="宋体" panose="02010600030101010101" pitchFamily="2" charset="-122"/>
            </a:endParaRPr>
          </a:p>
          <a:p>
            <a:pPr marL="0" indent="0">
              <a:lnSpc>
                <a:spcPts val="3300"/>
              </a:lnSpc>
              <a:spcBef>
                <a:spcPct val="0"/>
              </a:spcBef>
              <a:buNone/>
            </a:pPr>
            <a:r>
              <a:rPr lang="zh-CN" altLang="en-US" b="1" strike="noStrike" noProof="1">
                <a:latin typeface="宋体" panose="02010600030101010101" pitchFamily="2" charset="-122"/>
              </a:rPr>
              <a:t>  三、选择采购模式</a:t>
            </a:r>
            <a:r>
              <a:rPr lang="en-US" altLang="zh-CN" strike="noStrike" noProof="1">
                <a:latin typeface="宋体" panose="02010600030101010101" pitchFamily="2" charset="-122"/>
              </a:rPr>
              <a:t>(</a:t>
            </a:r>
            <a:r>
              <a:rPr lang="zh-CN" altLang="en-US" strike="noStrike" noProof="1">
                <a:latin typeface="宋体" panose="02010600030101010101" pitchFamily="2" charset="-122"/>
              </a:rPr>
              <a:t>集中采购、分散采购、部门集中采购、自行采购</a:t>
            </a:r>
            <a:r>
              <a:rPr lang="en-US" altLang="zh-CN" strike="noStrike" noProof="1">
                <a:latin typeface="宋体" panose="02010600030101010101" pitchFamily="2" charset="-122"/>
              </a:rPr>
              <a:t>)</a:t>
            </a:r>
            <a:endParaRPr lang="zh-CN" altLang="en-US" strike="noStrike" noProof="1">
              <a:latin typeface="宋体" panose="02010600030101010101" pitchFamily="2" charset="-122"/>
            </a:endParaRPr>
          </a:p>
          <a:p>
            <a:pPr marL="0" indent="0">
              <a:lnSpc>
                <a:spcPts val="3300"/>
              </a:lnSpc>
              <a:spcBef>
                <a:spcPct val="0"/>
              </a:spcBef>
              <a:buNone/>
            </a:pPr>
            <a:r>
              <a:rPr lang="zh-CN" altLang="en-US" b="1" strike="noStrike" noProof="1">
                <a:latin typeface="宋体" panose="02010600030101010101" pitchFamily="2" charset="-122"/>
              </a:rPr>
              <a:t>  四、确定采购需求</a:t>
            </a:r>
            <a:r>
              <a:rPr lang="en-US" altLang="zh-CN" strike="noStrike" noProof="1">
                <a:latin typeface="宋体" panose="02010600030101010101" pitchFamily="2" charset="-122"/>
              </a:rPr>
              <a:t>(</a:t>
            </a:r>
            <a:r>
              <a:rPr lang="zh-CN" altLang="en-US" strike="noStrike" noProof="1">
                <a:latin typeface="宋体" panose="02010600030101010101" pitchFamily="2" charset="-122"/>
              </a:rPr>
              <a:t>合规、</a:t>
            </a:r>
            <a:r>
              <a:rPr lang="zh-CN" altLang="en-US" dirty="0">
                <a:latin typeface="宋体" panose="02010600030101010101" pitchFamily="2" charset="-122"/>
                <a:sym typeface="+mn-ea"/>
              </a:rPr>
              <a:t>完整</a:t>
            </a:r>
            <a:r>
              <a:rPr lang="zh-CN" altLang="en-US" strike="noStrike" noProof="1">
                <a:latin typeface="宋体" panose="02010600030101010101" pitchFamily="2" charset="-122"/>
              </a:rPr>
              <a:t>、明确</a:t>
            </a:r>
            <a:r>
              <a:rPr lang="en-US" altLang="zh-CN" strike="noStrike" noProof="1">
                <a:latin typeface="宋体" panose="02010600030101010101" pitchFamily="2" charset="-122"/>
              </a:rPr>
              <a:t>)</a:t>
            </a:r>
            <a:r>
              <a:rPr lang="zh-CN" altLang="en-US" b="1" strike="noStrike" noProof="1">
                <a:latin typeface="宋体" panose="02010600030101010101" pitchFamily="2" charset="-122"/>
              </a:rPr>
              <a:t>  </a:t>
            </a:r>
            <a:endParaRPr lang="zh-CN" altLang="en-US" b="1" strike="noStrike" noProof="1">
              <a:latin typeface="宋体" panose="02010600030101010101" pitchFamily="2" charset="-122"/>
            </a:endParaRPr>
          </a:p>
          <a:p>
            <a:pPr marL="0" indent="0">
              <a:lnSpc>
                <a:spcPts val="3300"/>
              </a:lnSpc>
              <a:spcBef>
                <a:spcPct val="0"/>
              </a:spcBef>
              <a:buNone/>
            </a:pPr>
            <a:r>
              <a:rPr lang="zh-CN" altLang="en-US" b="1" strike="noStrike" noProof="1">
                <a:latin typeface="宋体" panose="02010600030101010101" pitchFamily="2" charset="-122"/>
              </a:rPr>
              <a:t>  五、选择代理机构及委托</a:t>
            </a:r>
            <a:r>
              <a:rPr lang="en-US" altLang="zh-CN" strike="noStrike" noProof="1">
                <a:latin typeface="宋体" panose="02010600030101010101" pitchFamily="2" charset="-122"/>
              </a:rPr>
              <a:t>(</a:t>
            </a:r>
            <a:r>
              <a:rPr lang="zh-CN" altLang="en-US" dirty="0">
                <a:latin typeface="宋体" panose="02010600030101010101" pitchFamily="2" charset="-122"/>
                <a:sym typeface="Franklin Gothic Medium" panose="020B0603020102020204" pitchFamily="34" charset="0"/>
              </a:rPr>
              <a:t>签订协议，明确代理事项，履行各自义务</a:t>
            </a:r>
            <a:r>
              <a:rPr lang="en-US" altLang="zh-CN" dirty="0">
                <a:latin typeface="宋体" panose="02010600030101010101" pitchFamily="2" charset="-122"/>
                <a:sym typeface="Franklin Gothic Medium" panose="020B0603020102020204" pitchFamily="34" charset="0"/>
              </a:rPr>
              <a:t>)</a:t>
            </a:r>
            <a:r>
              <a:rPr lang="zh-CN" altLang="en-US" dirty="0">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Franklin Gothic Medium" panose="020B0603020102020204" pitchFamily="34" charset="0"/>
              </a:rPr>
              <a:t>                         </a:t>
            </a:r>
            <a:endParaRPr lang="zh-CN" altLang="en-US" strike="noStrike" noProof="1">
              <a:latin typeface="宋体" panose="02010600030101010101" pitchFamily="2" charset="-122"/>
            </a:endParaRPr>
          </a:p>
          <a:p>
            <a:pPr marL="0" indent="0">
              <a:lnSpc>
                <a:spcPts val="3300"/>
              </a:lnSpc>
              <a:spcBef>
                <a:spcPct val="0"/>
              </a:spcBef>
              <a:buNone/>
            </a:pPr>
            <a:r>
              <a:rPr lang="en-US" altLang="zh-CN" strike="noStrike" noProof="1">
                <a:latin typeface="宋体" panose="02010600030101010101" pitchFamily="2" charset="-122"/>
              </a:rPr>
              <a:t>     1</a:t>
            </a:r>
            <a:r>
              <a:rPr lang="en-US" altLang="x-none" b="1" strike="noStrike" noProof="1">
                <a:latin typeface="宋体" panose="02010600030101010101" pitchFamily="2" charset="-122"/>
              </a:rPr>
              <a:t>.</a:t>
            </a:r>
            <a:r>
              <a:rPr lang="zh-CN" altLang="en-US" b="1" strike="noStrike" noProof="1">
                <a:latin typeface="宋体" panose="02010600030101010101" pitchFamily="2" charset="-122"/>
              </a:rPr>
              <a:t>集中采购机构</a:t>
            </a:r>
            <a:endParaRPr lang="zh-CN" altLang="en-US" strike="noStrike" noProof="1">
              <a:latin typeface="宋体" panose="02010600030101010101" pitchFamily="2" charset="-122"/>
            </a:endParaRPr>
          </a:p>
          <a:p>
            <a:pPr marL="0" indent="0">
              <a:lnSpc>
                <a:spcPts val="3300"/>
              </a:lnSpc>
              <a:spcBef>
                <a:spcPct val="0"/>
              </a:spcBef>
              <a:buNone/>
            </a:pPr>
            <a:r>
              <a:rPr lang="en-US" altLang="zh-CN" strike="noStrike" noProof="1">
                <a:latin typeface="宋体" panose="02010600030101010101" pitchFamily="2" charset="-122"/>
              </a:rPr>
              <a:t>     2</a:t>
            </a:r>
            <a:r>
              <a:rPr lang="en-US" altLang="x-none" b="1" strike="noStrike" noProof="1">
                <a:latin typeface="宋体" panose="02010600030101010101" pitchFamily="2" charset="-122"/>
              </a:rPr>
              <a:t>.</a:t>
            </a:r>
            <a:r>
              <a:rPr lang="zh-CN" altLang="en-US" b="1" strike="noStrike" noProof="1">
                <a:latin typeface="宋体" panose="02010600030101010101" pitchFamily="2" charset="-122"/>
              </a:rPr>
              <a:t>社会中介机构</a:t>
            </a:r>
            <a:endParaRPr lang="zh-CN" altLang="en-US" b="1" strike="noStrike" noProof="1">
              <a:latin typeface="宋体" panose="02010600030101010101" pitchFamily="2" charset="-122"/>
            </a:endParaRPr>
          </a:p>
          <a:p>
            <a:pPr marL="0" indent="0">
              <a:lnSpc>
                <a:spcPts val="3300"/>
              </a:lnSpc>
              <a:spcBef>
                <a:spcPct val="0"/>
              </a:spcBef>
              <a:buNone/>
            </a:pPr>
            <a:r>
              <a:rPr lang="zh-CN" altLang="en-US" b="1" strike="noStrike" noProof="1">
                <a:latin typeface="宋体" panose="02010600030101010101" pitchFamily="2" charset="-122"/>
              </a:rPr>
              <a:t>  六、选择采购方式</a:t>
            </a:r>
            <a:r>
              <a:rPr lang="en-US" altLang="zh-CN" strike="noStrike" noProof="1">
                <a:latin typeface="宋体" panose="02010600030101010101" pitchFamily="2" charset="-122"/>
              </a:rPr>
              <a:t>(</a:t>
            </a:r>
            <a:r>
              <a:rPr lang="zh-CN" altLang="en-US" strike="noStrike" noProof="1">
                <a:latin typeface="宋体" panose="02010600030101010101" pitchFamily="2" charset="-122"/>
              </a:rPr>
              <a:t>招标方式、非招标方式、框架协议采购方式</a:t>
            </a:r>
            <a:r>
              <a:rPr lang="en-US" altLang="zh-CN" strike="noStrike" noProof="1">
                <a:latin typeface="宋体" panose="02010600030101010101" pitchFamily="2" charset="-122"/>
              </a:rPr>
              <a:t> </a:t>
            </a:r>
            <a:r>
              <a:rPr lang="zh-CN" altLang="en-US" strike="noStrike" noProof="1">
                <a:latin typeface="宋体" panose="02010600030101010101" pitchFamily="2" charset="-122"/>
                <a:sym typeface="宋体" panose="02010600030101010101" pitchFamily="2" charset="-122"/>
              </a:rPr>
              <a:t>根据项目特点，依法采用合适的采购方式</a:t>
            </a:r>
            <a:r>
              <a:rPr lang="en-US" altLang="zh-CN" strike="noStrike" noProof="1">
                <a:latin typeface="宋体" panose="02010600030101010101" pitchFamily="2" charset="-122"/>
                <a:sym typeface="宋体" panose="02010600030101010101" pitchFamily="2" charset="-122"/>
              </a:rPr>
              <a:t>)</a:t>
            </a:r>
            <a:endParaRPr lang="zh-CN" altLang="en-US" strike="noStrike" noProof="1">
              <a:latin typeface="宋体" panose="02010600030101010101" pitchFamily="2" charset="-122"/>
            </a:endParaRPr>
          </a:p>
          <a:p>
            <a:pPr marL="0" indent="0">
              <a:lnSpc>
                <a:spcPts val="3300"/>
              </a:lnSpc>
              <a:spcBef>
                <a:spcPct val="0"/>
              </a:spcBef>
              <a:buNone/>
            </a:pPr>
            <a:r>
              <a:rPr lang="zh-CN" altLang="en-US" strike="noStrike" noProof="1">
                <a:latin typeface="宋体" panose="02010600030101010101" pitchFamily="2" charset="-122"/>
              </a:rPr>
              <a:t>  </a:t>
            </a:r>
            <a:r>
              <a:rPr lang="zh-CN" altLang="en-US" b="1" strike="noStrike" noProof="1">
                <a:latin typeface="宋体" panose="02010600030101010101" pitchFamily="2" charset="-122"/>
                <a:sym typeface="+mn-ea"/>
              </a:rPr>
              <a:t>七、发布采购信息</a:t>
            </a:r>
            <a:r>
              <a:rPr lang="en-US" altLang="zh-CN" strike="noStrike" noProof="1">
                <a:latin typeface="宋体" panose="02010600030101010101" pitchFamily="2" charset="-122"/>
                <a:sym typeface="+mn-ea"/>
              </a:rPr>
              <a:t>(</a:t>
            </a:r>
            <a:r>
              <a:rPr lang="zh-CN" altLang="en-US" strike="noStrike" noProof="1">
                <a:latin typeface="宋体" panose="02010600030101010101" pitchFamily="2" charset="-122"/>
                <a:sym typeface="+mn-ea"/>
              </a:rPr>
              <a:t>在指定媒体发布，公开招标不少于</a:t>
            </a:r>
            <a:r>
              <a:rPr lang="en-US" altLang="x-none" strike="noStrike" noProof="1">
                <a:latin typeface="宋体" panose="02010600030101010101" pitchFamily="2" charset="-122"/>
                <a:sym typeface="+mn-ea"/>
              </a:rPr>
              <a:t>20</a:t>
            </a:r>
            <a:r>
              <a:rPr lang="zh-CN" altLang="en-US" strike="noStrike" noProof="1">
                <a:latin typeface="宋体" panose="02010600030101010101" pitchFamily="2" charset="-122"/>
                <a:sym typeface="+mn-ea"/>
              </a:rPr>
              <a:t>天</a:t>
            </a:r>
            <a:r>
              <a:rPr lang="en-US" altLang="zh-CN" strike="noStrike" noProof="1">
                <a:latin typeface="宋体" panose="02010600030101010101" pitchFamily="2" charset="-122"/>
                <a:sym typeface="+mn-ea"/>
              </a:rPr>
              <a:t>)</a:t>
            </a:r>
            <a:endParaRPr lang="zh-CN" altLang="en-US" strike="noStrike" noProof="1">
              <a:latin typeface="宋体" panose="02010600030101010101" pitchFamily="2" charset="-122"/>
              <a:sym typeface="+mn-ea"/>
            </a:endParaRPr>
          </a:p>
          <a:p>
            <a:pPr marL="0" indent="0">
              <a:lnSpc>
                <a:spcPts val="3300"/>
              </a:lnSpc>
              <a:spcBef>
                <a:spcPct val="0"/>
              </a:spcBef>
              <a:buNone/>
            </a:pPr>
            <a:r>
              <a:rPr lang="zh-CN" altLang="en-US" strike="noStrike" noProof="1">
                <a:latin typeface="宋体" panose="02010600030101010101" pitchFamily="2" charset="-122"/>
                <a:sym typeface="+mn-ea"/>
              </a:rPr>
              <a:t>  </a:t>
            </a:r>
            <a:r>
              <a:rPr lang="zh-CN" altLang="en-US" b="1" strike="noStrike" noProof="1">
                <a:latin typeface="宋体" panose="02010600030101010101" pitchFamily="2" charset="-122"/>
                <a:sym typeface="+mn-ea"/>
              </a:rPr>
              <a:t>八、编制招标文件</a:t>
            </a:r>
            <a:r>
              <a:rPr lang="en-US" altLang="zh-CN" strike="noStrike" noProof="1">
                <a:latin typeface="宋体" panose="02010600030101010101" pitchFamily="2" charset="-122"/>
                <a:sym typeface="+mn-ea"/>
              </a:rPr>
              <a:t>(</a:t>
            </a:r>
            <a:r>
              <a:rPr lang="zh-CN" altLang="en-US" strike="noStrike" noProof="1">
                <a:latin typeface="宋体" panose="02010600030101010101" pitchFamily="2" charset="-122"/>
                <a:sym typeface="+mn-ea"/>
              </a:rPr>
              <a:t>标准文本，招标文件内容、要求、售价</a:t>
            </a:r>
            <a:r>
              <a:rPr lang="en-US" altLang="zh-CN" strike="noStrike" noProof="1">
                <a:latin typeface="宋体" panose="02010600030101010101" pitchFamily="2" charset="-122"/>
                <a:sym typeface="+mn-ea"/>
              </a:rPr>
              <a:t>)</a:t>
            </a:r>
            <a:endParaRPr lang="zh-CN" altLang="en-US" strike="noStrike" noProof="1">
              <a:latin typeface="宋体" panose="02010600030101010101" pitchFamily="2" charset="-122"/>
              <a:sym typeface="+mn-ea"/>
            </a:endParaRPr>
          </a:p>
          <a:p>
            <a:pPr marL="0" indent="0">
              <a:lnSpc>
                <a:spcPts val="3300"/>
              </a:lnSpc>
              <a:spcBef>
                <a:spcPct val="0"/>
              </a:spcBef>
              <a:buNone/>
            </a:pPr>
            <a:r>
              <a:rPr lang="zh-CN" altLang="en-US" b="1" strike="noStrike" noProof="1">
                <a:latin typeface="宋体" panose="02010600030101010101" pitchFamily="2" charset="-122"/>
                <a:sym typeface="+mn-ea"/>
              </a:rPr>
              <a:t>  九、抽取评审专家</a:t>
            </a:r>
            <a:r>
              <a:rPr lang="en-US" altLang="zh-CN" strike="noStrike" noProof="1">
                <a:latin typeface="宋体" panose="02010600030101010101" pitchFamily="2" charset="-122"/>
                <a:sym typeface="+mn-ea"/>
              </a:rPr>
              <a:t>(</a:t>
            </a:r>
            <a:r>
              <a:rPr lang="zh-CN" altLang="en-US" strike="noStrike" noProof="1">
                <a:latin typeface="宋体" panose="02010600030101010101" pitchFamily="2" charset="-122"/>
                <a:sym typeface="+mn-ea"/>
              </a:rPr>
              <a:t>随机抽取、自行选定</a:t>
            </a:r>
            <a:r>
              <a:rPr lang="en-US" altLang="zh-CN" strike="noStrike" noProof="1">
                <a:latin typeface="宋体" panose="02010600030101010101" pitchFamily="2" charset="-122"/>
                <a:sym typeface="+mn-ea"/>
              </a:rPr>
              <a:t>)</a:t>
            </a:r>
            <a:r>
              <a:rPr lang="en-US" altLang="zh-CN" b="1" dirty="0">
                <a:latin typeface="宋体" panose="02010600030101010101" pitchFamily="2" charset="-122"/>
                <a:sym typeface="+mn-ea"/>
              </a:rPr>
              <a:t>  </a:t>
            </a:r>
            <a:endParaRPr lang="en-US" altLang="zh-CN" b="1" dirty="0">
              <a:latin typeface="宋体" panose="02010600030101010101" pitchFamily="2" charset="-122"/>
              <a:sym typeface="+mn-ea"/>
            </a:endParaRPr>
          </a:p>
          <a:p>
            <a:pPr marL="0" indent="0">
              <a:lnSpc>
                <a:spcPts val="3300"/>
              </a:lnSpc>
              <a:spcBef>
                <a:spcPct val="0"/>
              </a:spcBef>
              <a:buNone/>
            </a:pPr>
            <a:r>
              <a:rPr lang="en-US" altLang="zh-CN" b="1" dirty="0">
                <a:latin typeface="宋体" panose="02010600030101010101" pitchFamily="2" charset="-122"/>
                <a:sym typeface="+mn-ea"/>
              </a:rPr>
              <a:t>  </a:t>
            </a:r>
            <a:r>
              <a:rPr lang="zh-CN" altLang="en-US" b="1" dirty="0">
                <a:latin typeface="宋体" panose="02010600030101010101" pitchFamily="2" charset="-122"/>
                <a:sym typeface="+mn-ea"/>
              </a:rPr>
              <a:t>十、组织实施采购</a:t>
            </a:r>
            <a:r>
              <a:rPr lang="en-US" altLang="zh-CN" dirty="0">
                <a:latin typeface="宋体" panose="02010600030101010101" pitchFamily="2" charset="-122"/>
                <a:sym typeface="+mn-ea"/>
              </a:rPr>
              <a:t>(</a:t>
            </a:r>
            <a:r>
              <a:rPr lang="zh-CN" altLang="en-US" dirty="0">
                <a:latin typeface="宋体" panose="02010600030101010101" pitchFamily="2" charset="-122"/>
                <a:sym typeface="+mn-ea"/>
              </a:rPr>
              <a:t>开标、评标</a:t>
            </a:r>
            <a:r>
              <a:rPr lang="en-US" altLang="zh-CN" dirty="0">
                <a:latin typeface="宋体" panose="02010600030101010101" pitchFamily="2" charset="-122"/>
                <a:sym typeface="+mn-ea"/>
              </a:rPr>
              <a:t>)</a:t>
            </a:r>
            <a:endParaRPr lang="zh-CN" altLang="en-US" strike="noStrike" noProof="1">
              <a:latin typeface="宋体" panose="02010600030101010101" pitchFamily="2" charset="-122"/>
            </a:endParaRPr>
          </a:p>
          <a:p>
            <a:pPr fontAlgn="base">
              <a:lnSpc>
                <a:spcPts val="3200"/>
              </a:lnSpc>
              <a:spcBef>
                <a:spcPct val="0"/>
              </a:spcBef>
              <a:buNone/>
            </a:pPr>
            <a:endParaRPr lang="zh-CN" altLang="en-US" b="1" strike="noStrike" noProof="1">
              <a:latin typeface="宋体" panose="0201060003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标题 21505"/>
          <p:cNvSpPr>
            <a:spLocks noGrp="1"/>
          </p:cNvSpPr>
          <p:nvPr>
            <p:ph type="title"/>
          </p:nvPr>
        </p:nvSpPr>
        <p:spPr>
          <a:xfrm>
            <a:off x="1831658" y="274638"/>
            <a:ext cx="8307387" cy="490537"/>
          </a:xfrm>
        </p:spPr>
        <p:txBody>
          <a:bodyPr anchor="ctr"/>
          <a:lstStyle/>
          <a:p>
            <a:r>
              <a:rPr lang="en-US" altLang="zh-CN" sz="2400">
                <a:solidFill>
                  <a:schemeClr val="tx1"/>
                </a:solidFill>
                <a:effectLst/>
                <a:latin typeface="黑体" panose="02010609060101010101" pitchFamily="2" charset="-122"/>
                <a:ea typeface="黑体" panose="02010609060101010101" pitchFamily="2" charset="-122"/>
              </a:rPr>
              <a:t>(</a:t>
            </a:r>
            <a:r>
              <a:rPr lang="zh-CN" altLang="en-US" sz="2400">
                <a:solidFill>
                  <a:schemeClr val="tx1"/>
                </a:solidFill>
                <a:effectLst/>
                <a:latin typeface="黑体" panose="02010609060101010101" pitchFamily="2" charset="-122"/>
                <a:ea typeface="黑体" panose="02010609060101010101" pitchFamily="2" charset="-122"/>
              </a:rPr>
              <a:t>一</a:t>
            </a:r>
            <a:r>
              <a:rPr lang="en-US" altLang="zh-CN" sz="2400">
                <a:solidFill>
                  <a:schemeClr val="tx1"/>
                </a:solidFill>
                <a:effectLst/>
                <a:latin typeface="黑体" panose="02010609060101010101" pitchFamily="2" charset="-122"/>
                <a:ea typeface="黑体" panose="02010609060101010101" pitchFamily="2" charset="-122"/>
              </a:rPr>
              <a:t>)</a:t>
            </a:r>
            <a:r>
              <a:rPr lang="zh-CN" altLang="en-US" sz="2400">
                <a:solidFill>
                  <a:schemeClr val="tx1"/>
                </a:solidFill>
                <a:effectLst/>
                <a:latin typeface="黑体" panose="02010609060101010101" pitchFamily="2" charset="-122"/>
                <a:ea typeface="黑体" panose="02010609060101010101" pitchFamily="2" charset="-122"/>
              </a:rPr>
              <a:t>政府采购基本程序</a:t>
            </a:r>
            <a:endParaRPr lang="zh-CN" altLang="en-US" sz="2400">
              <a:solidFill>
                <a:schemeClr val="tx1"/>
              </a:solidFill>
              <a:effectLst/>
              <a:latin typeface="黑体" panose="02010609060101010101" pitchFamily="2" charset="-122"/>
              <a:ea typeface="黑体" panose="02010609060101010101" pitchFamily="2" charset="-122"/>
            </a:endParaRPr>
          </a:p>
        </p:txBody>
      </p:sp>
      <p:sp>
        <p:nvSpPr>
          <p:cNvPr id="46082" name="文本占位符 21506"/>
          <p:cNvSpPr>
            <a:spLocks noGrp="1"/>
          </p:cNvSpPr>
          <p:nvPr>
            <p:ph idx="4294967295"/>
          </p:nvPr>
        </p:nvSpPr>
        <p:spPr>
          <a:xfrm>
            <a:off x="1922780" y="765175"/>
            <a:ext cx="8269605" cy="5817235"/>
          </a:xfrm>
        </p:spPr>
        <p:txBody>
          <a:bodyPr anchor="t"/>
          <a:lstStyle/>
          <a:p>
            <a:pPr marL="0" indent="0">
              <a:lnSpc>
                <a:spcPts val="2700"/>
              </a:lnSpc>
              <a:spcBef>
                <a:spcPct val="0"/>
              </a:spcBef>
              <a:buNone/>
            </a:pPr>
            <a:r>
              <a:rPr lang="en-US" altLang="zh-CN" sz="1800" b="1" dirty="0">
                <a:latin typeface="宋体" panose="02010600030101010101" pitchFamily="2" charset="-122"/>
              </a:rPr>
              <a:t> </a:t>
            </a:r>
            <a:r>
              <a:rPr lang="zh-CN" altLang="en-US" sz="1800" b="1" dirty="0">
                <a:latin typeface="宋体" panose="02010600030101010101" pitchFamily="2" charset="-122"/>
                <a:sym typeface="Arial" panose="020B0604020202020204" pitchFamily="34" charset="0"/>
              </a:rPr>
              <a:t> 十一、中标和合同</a:t>
            </a:r>
            <a:r>
              <a:rPr lang="en-US" altLang="zh-CN" sz="1800" dirty="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中标通知书发出</a:t>
            </a:r>
            <a:r>
              <a:rPr lang="en-US" altLang="x-none" sz="1800">
                <a:latin typeface="宋体" panose="02010600030101010101" pitchFamily="2" charset="-122"/>
                <a:sym typeface="Arial" panose="020B0604020202020204" pitchFamily="34" charset="0"/>
              </a:rPr>
              <a:t>30</a:t>
            </a:r>
            <a:r>
              <a:rPr lang="zh-CN" altLang="en-US" sz="1800">
                <a:latin typeface="宋体" panose="02010600030101010101" pitchFamily="2" charset="-122"/>
                <a:sym typeface="Arial" panose="020B0604020202020204" pitchFamily="34" charset="0"/>
              </a:rPr>
              <a:t>日</a:t>
            </a:r>
            <a:r>
              <a:rPr lang="zh-CN" altLang="en-US" sz="1800" dirty="0">
                <a:latin typeface="宋体" panose="02010600030101010101" pitchFamily="2" charset="-122"/>
                <a:sym typeface="Arial" panose="020B0604020202020204" pitchFamily="34" charset="0"/>
              </a:rPr>
              <a:t>内签订合同</a:t>
            </a:r>
            <a:r>
              <a:rPr lang="en-US" altLang="zh-CN" sz="1800" dirty="0">
                <a:latin typeface="宋体" panose="02010600030101010101" pitchFamily="2" charset="-122"/>
                <a:sym typeface="Arial" panose="020B0604020202020204" pitchFamily="34" charset="0"/>
              </a:rPr>
              <a:t>)</a:t>
            </a:r>
            <a:r>
              <a:rPr lang="en-US" altLang="x-none" sz="180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政府采购法</a:t>
            </a:r>
            <a:r>
              <a:rPr lang="en-US" altLang="x-none" sz="180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第四十六条规定：采购人与中标、成交供应商应当在中标成交通知书发出之日起三十日内，按照采购文件确定的事项签订政府采购合同。</a:t>
            </a:r>
            <a:r>
              <a:rPr lang="zh-CN" altLang="en-US" sz="1800" b="1" dirty="0">
                <a:latin typeface="宋体" panose="02010600030101010101" pitchFamily="2" charset="-122"/>
                <a:sym typeface="Arial" panose="020B0604020202020204" pitchFamily="34" charset="0"/>
              </a:rPr>
              <a:t>中标、成交通知书均具有法律效力</a:t>
            </a:r>
            <a:r>
              <a:rPr lang="zh-CN" altLang="en-US" sz="1800" dirty="0">
                <a:latin typeface="宋体" panose="02010600030101010101" pitchFamily="2" charset="-122"/>
                <a:sym typeface="Arial" panose="020B0604020202020204" pitchFamily="34" charset="0"/>
              </a:rPr>
              <a:t>。中标、成交通知书发出后，采购人改变中标、成交结果的，或者中标、成交供应商放弃中标、成交项目的，应当依法承担法律责任</a:t>
            </a:r>
            <a:r>
              <a:rPr lang="en-US" altLang="zh-CN" sz="1800" dirty="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案例：消防设施</a:t>
            </a:r>
            <a:r>
              <a:rPr lang="en-US" altLang="zh-CN" sz="1800" dirty="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  </a:t>
            </a:r>
            <a:endParaRPr lang="zh-CN" altLang="en-US" sz="1800" dirty="0">
              <a:latin typeface="宋体" panose="02010600030101010101" pitchFamily="2" charset="-122"/>
            </a:endParaRPr>
          </a:p>
          <a:p>
            <a:pPr marL="0" indent="0">
              <a:lnSpc>
                <a:spcPts val="2700"/>
              </a:lnSpc>
              <a:spcBef>
                <a:spcPct val="0"/>
              </a:spcBef>
              <a:buNone/>
            </a:pPr>
            <a:r>
              <a:rPr lang="zh-CN" altLang="en-US" sz="1800" b="1" dirty="0">
                <a:latin typeface="宋体" panose="02010600030101010101" pitchFamily="2" charset="-122"/>
                <a:sym typeface="Arial" panose="020B0604020202020204" pitchFamily="34" charset="0"/>
              </a:rPr>
              <a:t>  履约验收。</a:t>
            </a:r>
            <a:r>
              <a:rPr lang="en-US" altLang="x-none" sz="180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条例</a:t>
            </a:r>
            <a:r>
              <a:rPr lang="en-US" altLang="x-none" sz="180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第四十五条规定：</a:t>
            </a:r>
            <a:r>
              <a:rPr lang="zh-CN" altLang="en-US" sz="1800" b="1" dirty="0">
                <a:latin typeface="宋体" panose="02010600030101010101" pitchFamily="2" charset="-122"/>
                <a:sym typeface="Arial" panose="020B0604020202020204" pitchFamily="34" charset="0"/>
              </a:rPr>
              <a:t>采购人或者采购代理机构</a:t>
            </a:r>
            <a:r>
              <a:rPr lang="zh-CN" altLang="en-US" sz="1800" dirty="0">
                <a:latin typeface="宋体" panose="02010600030101010101" pitchFamily="2" charset="-122"/>
                <a:sym typeface="Arial" panose="020B0604020202020204" pitchFamily="34" charset="0"/>
              </a:rPr>
              <a:t>应当按照政府采购合同的技术、服务、安全标准组织对供应商履约情况进行验收，并出具验收书。验收书应当包括每一项技术、服务、安全标准的履约情况。政府向社会公众提供的公共服务项目，验收时应当邀请服务对象参与并出具意见，验收结果应当向社会公告。</a:t>
            </a:r>
            <a:r>
              <a:rPr lang="en-US" altLang="zh-CN" sz="1800" dirty="0">
                <a:latin typeface="宋体" panose="02010600030101010101" pitchFamily="2" charset="-122"/>
                <a:sym typeface="Arial" panose="020B0604020202020204" pitchFamily="34" charset="0"/>
              </a:rPr>
              <a:t>87</a:t>
            </a:r>
            <a:r>
              <a:rPr lang="zh-CN" altLang="en-US" sz="1800" dirty="0">
                <a:latin typeface="宋体" panose="02010600030101010101" pitchFamily="2" charset="-122"/>
                <a:sym typeface="Arial" panose="020B0604020202020204" pitchFamily="34" charset="0"/>
              </a:rPr>
              <a:t>号令第七十四条 采购人应当及时对采购项目进行验收。采购人可以邀请参加本项目的其他投标人或者第三方机构参与验收。参与验收的投标人或者第三方机构的意见作为验收书的参考资料一并存档</a:t>
            </a:r>
            <a:r>
              <a:rPr lang="en-US" altLang="zh-CN" sz="1800" dirty="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案例：八廓街的椅子</a:t>
            </a:r>
            <a:r>
              <a:rPr lang="en-US" altLang="zh-CN" sz="1800" dirty="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a:t>
            </a:r>
            <a:endParaRPr lang="zh-CN" altLang="en-US" sz="1800" dirty="0">
              <a:latin typeface="宋体" panose="02010600030101010101" pitchFamily="2" charset="-122"/>
              <a:sym typeface="Arial" panose="020B0604020202020204" pitchFamily="34" charset="0"/>
            </a:endParaRPr>
          </a:p>
          <a:p>
            <a:pPr marL="0" indent="0">
              <a:lnSpc>
                <a:spcPts val="2700"/>
              </a:lnSpc>
              <a:spcBef>
                <a:spcPct val="0"/>
              </a:spcBef>
              <a:buNone/>
            </a:pPr>
            <a:r>
              <a:rPr lang="zh-CN" altLang="en-US" sz="1800" dirty="0">
                <a:latin typeface="宋体" panose="02010600030101010101" pitchFamily="2" charset="-122"/>
                <a:sym typeface="Arial" panose="020B0604020202020204" pitchFamily="34" charset="0"/>
              </a:rPr>
              <a:t>  </a:t>
            </a:r>
            <a:r>
              <a:rPr lang="zh-CN" altLang="en-US" sz="1800" b="1" dirty="0">
                <a:latin typeface="宋体" panose="02010600030101010101" pitchFamily="2" charset="-122"/>
                <a:sym typeface="Arial" panose="020B0604020202020204" pitchFamily="34" charset="0"/>
              </a:rPr>
              <a:t>合同公告。</a:t>
            </a:r>
            <a:r>
              <a:rPr lang="en-US" altLang="x-none" sz="180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条例</a:t>
            </a:r>
            <a:r>
              <a:rPr lang="en-US" altLang="x-none" sz="180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第五十条规定：采购人应当自政府采购合同签订之日起</a:t>
            </a:r>
            <a:r>
              <a:rPr lang="en-US" altLang="x-none" sz="1800">
                <a:latin typeface="宋体" panose="02010600030101010101" pitchFamily="2" charset="-122"/>
                <a:sym typeface="Arial" panose="020B0604020202020204" pitchFamily="34" charset="0"/>
              </a:rPr>
              <a:t>2</a:t>
            </a:r>
            <a:r>
              <a:rPr lang="zh-CN" altLang="en-US" sz="1800" dirty="0">
                <a:latin typeface="宋体" panose="02010600030101010101" pitchFamily="2" charset="-122"/>
                <a:sym typeface="Arial" panose="020B0604020202020204" pitchFamily="34" charset="0"/>
              </a:rPr>
              <a:t>个工作日内，将政府采购合同在省级以上人民政府财政部门指定的媒体上公告，但合同中涉及国家秘密、商业秘密的内容除外</a:t>
            </a:r>
            <a:r>
              <a:rPr lang="en-US" altLang="zh-CN" sz="1800" dirty="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案例：真假合同</a:t>
            </a:r>
            <a:r>
              <a:rPr lang="en-US" altLang="zh-CN" sz="1800" dirty="0">
                <a:latin typeface="宋体" panose="02010600030101010101" pitchFamily="2" charset="-122"/>
                <a:sym typeface="Arial" panose="020B0604020202020204" pitchFamily="34" charset="0"/>
              </a:rPr>
              <a:t>)</a:t>
            </a:r>
            <a:endParaRPr lang="zh-CN" altLang="en-US" sz="1800" dirty="0">
              <a:latin typeface="宋体" panose="02010600030101010101" pitchFamily="2" charset="-122"/>
              <a:sym typeface="Arial" panose="020B0604020202020204" pitchFamily="34" charset="0"/>
            </a:endParaRPr>
          </a:p>
          <a:p>
            <a:pPr marL="0" indent="0">
              <a:lnSpc>
                <a:spcPts val="2700"/>
              </a:lnSpc>
              <a:spcBef>
                <a:spcPct val="0"/>
              </a:spcBef>
              <a:buNone/>
            </a:pPr>
            <a:r>
              <a:rPr lang="zh-CN" altLang="en-US" sz="1800" b="1" dirty="0">
                <a:latin typeface="宋体" panose="02010600030101010101" pitchFamily="2" charset="-122"/>
                <a:sym typeface="Arial" panose="020B0604020202020204" pitchFamily="34" charset="0"/>
              </a:rPr>
              <a:t>  十二、资金支付</a:t>
            </a:r>
            <a:r>
              <a:rPr lang="en-US" altLang="zh-CN" sz="1800" dirty="0">
                <a:latin typeface="宋体" panose="02010600030101010101" pitchFamily="2" charset="-122"/>
                <a:sym typeface="Arial" panose="020B0604020202020204" pitchFamily="34" charset="0"/>
              </a:rPr>
              <a:t>(</a:t>
            </a:r>
            <a:r>
              <a:rPr lang="zh-CN" altLang="en-US" sz="1800" dirty="0">
                <a:latin typeface="宋体" panose="02010600030101010101" pitchFamily="2" charset="-122"/>
                <a:sym typeface="Arial" panose="020B0604020202020204" pitchFamily="34" charset="0"/>
              </a:rPr>
              <a:t>国库集中支付</a:t>
            </a:r>
            <a:r>
              <a:rPr lang="en-US" altLang="zh-CN" sz="1800" dirty="0">
                <a:latin typeface="宋体" panose="02010600030101010101" pitchFamily="2" charset="-122"/>
                <a:sym typeface="Arial" panose="020B0604020202020204" pitchFamily="34" charset="0"/>
              </a:rPr>
              <a:t>)</a:t>
            </a:r>
            <a:endParaRPr lang="zh-CN" altLang="en-US" sz="1800" b="1" dirty="0">
              <a:latin typeface="宋体" panose="02010600030101010101" pitchFamily="2" charset="-122"/>
            </a:endParaRPr>
          </a:p>
          <a:p>
            <a:pPr marL="0" indent="0">
              <a:lnSpc>
                <a:spcPts val="1925"/>
              </a:lnSpc>
              <a:spcBef>
                <a:spcPct val="0"/>
              </a:spcBef>
              <a:buNone/>
            </a:pPr>
            <a:r>
              <a:rPr lang="zh-CN" altLang="en-US" sz="1200" dirty="0">
                <a:latin typeface="宋体" panose="02010600030101010101" pitchFamily="2" charset="-122"/>
              </a:rPr>
              <a:t>       </a:t>
            </a:r>
            <a:endParaRPr lang="zh-CN" altLang="en-US" sz="1200" dirty="0">
              <a:latin typeface="宋体" panose="02010600030101010101" pitchFamily="2" charset="-122"/>
            </a:endParaRPr>
          </a:p>
          <a:p>
            <a:pPr marL="0" indent="0">
              <a:lnSpc>
                <a:spcPct val="90000"/>
              </a:lnSpc>
              <a:buNone/>
            </a:pPr>
            <a:r>
              <a:rPr lang="zh-CN" altLang="en-US" sz="1200" dirty="0"/>
              <a:t> </a:t>
            </a:r>
            <a:endParaRPr lang="zh-CN" altLang="en-US" sz="1200" dirty="0"/>
          </a:p>
          <a:p>
            <a:pPr marL="0" indent="0">
              <a:lnSpc>
                <a:spcPct val="90000"/>
              </a:lnSpc>
              <a:buNone/>
            </a:pPr>
            <a:r>
              <a:rPr lang="zh-CN" altLang="en-US" sz="1200" dirty="0"/>
              <a:t>     </a:t>
            </a:r>
            <a:endParaRPr lang="zh-CN" altLang="en-US" sz="1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1" name="标题 1"/>
          <p:cNvSpPr>
            <a:spLocks noGrp="1"/>
          </p:cNvSpPr>
          <p:nvPr>
            <p:ph type="title"/>
          </p:nvPr>
        </p:nvSpPr>
        <p:spPr>
          <a:xfrm>
            <a:off x="2438400" y="404813"/>
            <a:ext cx="8229600" cy="1139825"/>
          </a:xfrm>
        </p:spPr>
        <p:txBody>
          <a:bodyPr anchor="ctr"/>
          <a:p>
            <a:r>
              <a:rPr lang="zh-CN" altLang="en-US" dirty="0">
                <a:latin typeface="微软雅黑" panose="020B0503020204020204" charset="-122"/>
                <a:ea typeface="微软雅黑" panose="020B0503020204020204" charset="-122"/>
              </a:rPr>
              <a:t> </a:t>
            </a:r>
            <a:endParaRPr lang="zh-CN" altLang="en-US" dirty="0">
              <a:latin typeface="微软雅黑" panose="020B0503020204020204" charset="-122"/>
              <a:ea typeface="微软雅黑" panose="020B0503020204020204" charset="-122"/>
            </a:endParaRPr>
          </a:p>
        </p:txBody>
      </p:sp>
      <p:sp>
        <p:nvSpPr>
          <p:cNvPr id="133122" name="内容占位符 2"/>
          <p:cNvSpPr>
            <a:spLocks noGrp="1"/>
          </p:cNvSpPr>
          <p:nvPr>
            <p:ph idx="4294967295"/>
          </p:nvPr>
        </p:nvSpPr>
        <p:spPr>
          <a:xfrm>
            <a:off x="1524000" y="1600200"/>
            <a:ext cx="8229600" cy="4530725"/>
          </a:xfrm>
        </p:spPr>
        <p:txBody>
          <a:bodyPr anchor="t"/>
          <a:p>
            <a:pPr marL="0" indent="0">
              <a:buFont typeface="Wingdings" panose="05000000000000000000" pitchFamily="2" charset="2"/>
              <a:buNone/>
            </a:pPr>
            <a:endParaRPr lang="en-US" altLang="zh-CN"/>
          </a:p>
          <a:p>
            <a:pPr marL="0" indent="0">
              <a:buFont typeface="Wingdings" panose="05000000000000000000" pitchFamily="2" charset="2"/>
              <a:buNone/>
            </a:pPr>
            <a:endParaRPr lang="zh-CN" altLang="en-US"/>
          </a:p>
        </p:txBody>
      </p:sp>
      <p:graphicFrame>
        <p:nvGraphicFramePr>
          <p:cNvPr id="181274" name="Group 26"/>
          <p:cNvGraphicFramePr>
            <a:graphicFrameLocks noGrp="1"/>
          </p:cNvGraphicFramePr>
          <p:nvPr>
            <p:custDataLst>
              <p:tags r:id="rId1"/>
            </p:custDataLst>
          </p:nvPr>
        </p:nvGraphicFramePr>
        <p:xfrm>
          <a:off x="1541145" y="805815"/>
          <a:ext cx="9126855" cy="6052185"/>
        </p:xfrm>
        <a:graphic>
          <a:graphicData uri="http://schemas.openxmlformats.org/drawingml/2006/table">
            <a:tbl>
              <a:tblPr/>
              <a:tblGrid>
                <a:gridCol w="2351405"/>
                <a:gridCol w="6775450"/>
              </a:tblGrid>
              <a:tr h="448945">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条例 </a:t>
                      </a:r>
                      <a:endParaRPr kumimoji="0" lang="zh-CN" altLang="en-US" sz="18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87</a:t>
                      </a:r>
                      <a:r>
                        <a:rPr kumimoji="0" lang="zh-CN" altLang="en-US"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号令</a:t>
                      </a:r>
                      <a:endParaRPr kumimoji="0" lang="zh-CN" altLang="en-US" sz="18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r>
              <a:tr h="5603240">
                <a:tc>
                  <a:txBody>
                    <a:bodyPr/>
                    <a:lstStyle/>
                    <a:p>
                      <a:pPr fontAlgn="auto">
                        <a:lnSpc>
                          <a:spcPts val="3000"/>
                        </a:lnSpc>
                      </a:pPr>
                      <a:r>
                        <a:rPr lang="en-US" altLang="zh-CN" sz="2000" kern="100" dirty="0" smtClean="0">
                          <a:solidFill>
                            <a:srgbClr val="002060"/>
                          </a:solidFill>
                          <a:latin typeface="宋体" panose="02010600030101010101" pitchFamily="2" charset="-122"/>
                          <a:ea typeface="宋体" panose="02010600030101010101" pitchFamily="2" charset="-122"/>
                          <a:cs typeface="宋体" panose="02010600030101010101" pitchFamily="2" charset="-122"/>
                        </a:rPr>
                        <a:t> </a:t>
                      </a:r>
                      <a:r>
                        <a:rPr lang="zh-CN" altLang="en-US" sz="2000" kern="100" dirty="0" smtClean="0">
                          <a:solidFill>
                            <a:schemeClr val="tx1"/>
                          </a:solidFill>
                          <a:latin typeface="宋体" panose="02010600030101010101" pitchFamily="2" charset="-122"/>
                          <a:ea typeface="宋体" panose="02010600030101010101" pitchFamily="2" charset="-122"/>
                          <a:cs typeface="宋体" panose="02010600030101010101" pitchFamily="2" charset="-122"/>
                        </a:rPr>
                        <a:t>第四十四条第二款 </a:t>
                      </a:r>
                      <a:r>
                        <a:rPr lang="zh-CN" altLang="en-US" sz="2000" kern="100" baseline="0" dirty="0" smtClean="0">
                          <a:solidFill>
                            <a:schemeClr val="tx1"/>
                          </a:solidFill>
                          <a:latin typeface="宋体" panose="02010600030101010101" pitchFamily="2" charset="-122"/>
                          <a:ea typeface="宋体" panose="02010600030101010101" pitchFamily="2" charset="-122"/>
                          <a:cs typeface="宋体" panose="02010600030101010101" pitchFamily="2" charset="-122"/>
                        </a:rPr>
                        <a:t>采购人或者采购代理机构不得通过对样品进行检测、对供应商进行考察等方式改变评审结果。</a:t>
                      </a:r>
                      <a:endParaRPr lang="zh-CN" altLang="en-US" sz="2000" kern="100" baseline="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c>
                  <a:txBody>
                    <a:bodyPr/>
                    <a:lstStyle/>
                    <a:p>
                      <a:pPr fontAlgn="auto">
                        <a:lnSpc>
                          <a:spcPts val="3000"/>
                        </a:lnSpc>
                        <a:spcBef>
                          <a:spcPts val="0"/>
                        </a:spcBef>
                      </a:pPr>
                      <a:r>
                        <a:rPr lang="en-US"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第二十二条 采购人、采购代理机构</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一般不得要求</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投标人提供样品，仅凭书面方式不能准确描述采购需求或者需要对样品进行主观判断以确认是否满足采购需求等</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特殊情况除外</a:t>
                      </a:r>
                      <a:r>
                        <a:rPr lang="zh-CN" altLang="zh-CN" sz="2000" b="0" kern="12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endPar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ts val="3000"/>
                        </a:lnSpc>
                        <a:spcBef>
                          <a:spcPts val="0"/>
                        </a:spcBef>
                      </a:pPr>
                      <a:r>
                        <a:rPr lang="en-US"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r>
                        <a:rPr lang="zh-CN" altLang="en-US"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一般不得</a:t>
                      </a:r>
                      <a:r>
                        <a:rPr lang="en-US"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r>
                        <a:rPr lang="zh-CN" altLang="en-US"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特殊可以</a:t>
                      </a:r>
                      <a:r>
                        <a:rPr lang="en-US"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endPar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ts val="3000"/>
                        </a:lnSpc>
                        <a:spcBef>
                          <a:spcPts val="0"/>
                        </a:spcBef>
                      </a:pP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要求投标人提供样品的，应当在招标文件中</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明确规定</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样品制作的标准和要求、是否需要随样品提交相关检测报告、样品的评审方法以及评审标准。需要随样品提交检测报告的，还应当规定检测机构的要求、检测内容等。</a:t>
                      </a:r>
                      <a:r>
                        <a:rPr lang="en-US"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明确规定</a:t>
                      </a:r>
                      <a:r>
                        <a:rPr lang="en-US"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endParaRPr lang="en-US" altLang="zh-CN" sz="2000" b="0" kern="12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ts val="3000"/>
                        </a:lnSpc>
                        <a:spcBef>
                          <a:spcPts val="0"/>
                        </a:spcBef>
                      </a:pPr>
                      <a:r>
                        <a:rPr lang="zh-CN" altLang="zh-CN" sz="2000" b="0" kern="12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采购</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活动结束后，对于未中标人提供的样品，应当</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及时退还</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或者经未中标人同意后自行处理；对于中标人提供的样品，应当按照招标文件的规定进行</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保管、封存</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，并作为履约验收的参考。</a:t>
                      </a:r>
                      <a:r>
                        <a:rPr lang="en-US"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样品处理</a:t>
                      </a:r>
                      <a:r>
                        <a:rPr lang="en-US"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endParaRPr lang="en-US" altLang="zh-CN" sz="17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endParaRPr>
                    </a:p>
                    <a:p>
                      <a:pPr marL="0" marR="0" indent="0" algn="l" defTabSz="914400" rtl="0" fontAlgn="auto">
                        <a:lnSpc>
                          <a:spcPct val="100000"/>
                        </a:lnSpc>
                        <a:spcBef>
                          <a:spcPts val="1200"/>
                        </a:spcBef>
                        <a:spcAft>
                          <a:spcPts val="0"/>
                        </a:spcAft>
                        <a:buClrTx/>
                        <a:buSzTx/>
                        <a:buFontTx/>
                        <a:buNone/>
                        <a:defRPr/>
                      </a:pPr>
                      <a:r>
                        <a:rPr lang="zh-CN" altLang="zh-CN" sz="1700" b="1" kern="1200" dirty="0">
                          <a:solidFill>
                            <a:srgbClr val="FF0000"/>
                          </a:solidFill>
                          <a:latin typeface="宋体" panose="02010600030101010101" pitchFamily="2" charset="-122"/>
                          <a:ea typeface="宋体" panose="02010600030101010101" pitchFamily="2" charset="-122"/>
                          <a:cs typeface="宋体" panose="02010600030101010101" pitchFamily="2" charset="-122"/>
                        </a:rPr>
                        <a:t>  新增，</a:t>
                      </a:r>
                      <a:r>
                        <a:rPr lang="zh-CN" altLang="en-US" sz="17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细化</a:t>
                      </a:r>
                      <a:r>
                        <a:rPr lang="en-US" altLang="zh-CN" sz="17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17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条例</a:t>
                      </a:r>
                      <a:r>
                        <a:rPr lang="en-US" altLang="zh-CN" sz="17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17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规定</a:t>
                      </a:r>
                      <a:endParaRPr lang="zh-CN" altLang="zh-CN" sz="1700" b="1" kern="1200" dirty="0">
                        <a:solidFill>
                          <a:srgbClr val="FF0000"/>
                        </a:solidFill>
                        <a:latin typeface="宋体" panose="02010600030101010101" pitchFamily="2" charset="-122"/>
                        <a:ea typeface="宋体" panose="02010600030101010101" pitchFamily="2" charset="-122"/>
                        <a:cs typeface="宋体" panose="02010600030101010101" pitchFamily="2" charset="-122"/>
                      </a:endParaRPr>
                    </a:p>
                    <a:p>
                      <a:pPr fontAlgn="auto">
                        <a:spcBef>
                          <a:spcPts val="600"/>
                        </a:spcBef>
                      </a:pPr>
                      <a:r>
                        <a:rPr lang="zh-CN" sz="1400" kern="100"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en-US" altLang="zh-CN" sz="1400" kern="100"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sz="1600" kern="100" dirty="0">
                          <a:latin typeface="宋体" panose="02010600030101010101" pitchFamily="2" charset="-122"/>
                          <a:ea typeface="宋体" panose="02010600030101010101" pitchFamily="2" charset="-122"/>
                          <a:cs typeface="宋体" panose="02010600030101010101" pitchFamily="2" charset="-122"/>
                          <a:sym typeface="+mn-ea"/>
                        </a:rPr>
                        <a:t>实践中确实需要。情况很多，专门做，有用、无用</a:t>
                      </a:r>
                      <a:r>
                        <a:rPr lang="en-US" altLang="zh-CN" sz="1600" kern="100"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1600" kern="1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r>
            </a:tbl>
          </a:graphicData>
        </a:graphic>
      </p:graphicFrame>
      <p:sp>
        <p:nvSpPr>
          <p:cNvPr id="5" name="标题 1"/>
          <p:cNvSpPr txBox="1"/>
          <p:nvPr/>
        </p:nvSpPr>
        <p:spPr bwMode="auto">
          <a:xfrm>
            <a:off x="1989138" y="-317"/>
            <a:ext cx="8229600" cy="1139825"/>
          </a:xfrm>
          <a:prstGeom prst="rect">
            <a:avLst/>
          </a:prstGeom>
          <a:noFill/>
          <a:ln>
            <a:noFill/>
          </a:ln>
        </p:spPr>
        <p:txBody>
          <a:bodyPr vert="horz" wrap="square" lIns="91440" tIns="45720" rIns="91440" bIns="45720" numCol="1" anchor="ctr" anchorCtr="0" compatLnSpc="1"/>
          <a:lstStyle/>
          <a:p>
            <a:pPr marR="0" algn="ctr" defTabSz="914400">
              <a:buClrTx/>
              <a:buSzTx/>
              <a:buFontTx/>
              <a:buNone/>
              <a:defRPr/>
            </a:pPr>
            <a:r>
              <a:rPr kumimoji="0" lang="zh-CN" altLang="en-US" sz="2400" b="1" kern="0" cap="none" spc="0" normalizeH="0" baseline="0" noProof="0" dirty="0">
                <a:effectLst/>
                <a:latin typeface="黑体" panose="02010609060101010101" pitchFamily="2" charset="-122"/>
                <a:ea typeface="黑体" panose="02010609060101010101" pitchFamily="2" charset="-122"/>
                <a:cs typeface="+mj-cs"/>
              </a:rPr>
              <a:t>除特殊情况外，一般不得要求提供样品</a:t>
            </a:r>
            <a:endParaRPr kumimoji="0" lang="zh-CN" altLang="en-US" sz="2400" b="1" kern="0" cap="none" spc="0" normalizeH="0" baseline="0" noProof="0" dirty="0">
              <a:effectLst/>
              <a:latin typeface="黑体" panose="02010609060101010101" pitchFamily="2" charset="-122"/>
              <a:ea typeface="黑体" panose="02010609060101010101" pitchFamily="2" charset="-122"/>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5" name="矩形 6"/>
          <p:cNvSpPr/>
          <p:nvPr/>
        </p:nvSpPr>
        <p:spPr>
          <a:xfrm>
            <a:off x="1524000" y="6524625"/>
            <a:ext cx="9144000" cy="179388"/>
          </a:xfrm>
          <a:prstGeom prst="rect">
            <a:avLst/>
          </a:prstGeom>
          <a:gradFill rotWithShape="1">
            <a:gsLst>
              <a:gs pos="0">
                <a:srgbClr val="918415"/>
              </a:gs>
              <a:gs pos="50000">
                <a:srgbClr val="EEEDE7"/>
              </a:gs>
              <a:gs pos="100000">
                <a:srgbClr val="918415"/>
              </a:gs>
            </a:gsLst>
            <a:lin ang="0" scaled="1"/>
            <a:tileRect/>
          </a:gradFill>
          <a:ln w="9525">
            <a:noFill/>
          </a:ln>
        </p:spPr>
        <p:txBody>
          <a:bodyPr anchor="ctr"/>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118786" name="矩形 7"/>
          <p:cNvSpPr/>
          <p:nvPr/>
        </p:nvSpPr>
        <p:spPr>
          <a:xfrm>
            <a:off x="1524000" y="0"/>
            <a:ext cx="9144000" cy="107950"/>
          </a:xfrm>
          <a:prstGeom prst="rect">
            <a:avLst/>
          </a:prstGeom>
          <a:gradFill rotWithShape="1">
            <a:gsLst>
              <a:gs pos="0">
                <a:srgbClr val="918415"/>
              </a:gs>
              <a:gs pos="50000">
                <a:srgbClr val="EEEDE7"/>
              </a:gs>
              <a:gs pos="100000">
                <a:srgbClr val="918415"/>
              </a:gs>
            </a:gsLst>
            <a:lin ang="0" scaled="1"/>
            <a:tileRect/>
          </a:gradFill>
          <a:ln w="9525">
            <a:noFill/>
          </a:ln>
        </p:spPr>
        <p:txBody>
          <a:bodyPr anchor="ctr"/>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118787" name="矩形 6"/>
          <p:cNvSpPr/>
          <p:nvPr/>
        </p:nvSpPr>
        <p:spPr>
          <a:xfrm>
            <a:off x="2209800" y="3143250"/>
            <a:ext cx="7772400" cy="17463"/>
          </a:xfrm>
          <a:prstGeom prst="rect">
            <a:avLst/>
          </a:prstGeom>
          <a:gradFill rotWithShape="1">
            <a:gsLst>
              <a:gs pos="0">
                <a:srgbClr val="DBD8CB"/>
              </a:gs>
              <a:gs pos="50000">
                <a:srgbClr val="918415"/>
              </a:gs>
              <a:gs pos="100000">
                <a:srgbClr val="DBD8CB"/>
              </a:gs>
            </a:gsLst>
            <a:lin ang="0" scaled="1"/>
            <a:tileRect/>
          </a:gradFill>
          <a:ln w="9525">
            <a:noFill/>
          </a:ln>
        </p:spPr>
        <p:txBody>
          <a:bodyPr anchor="ctr"/>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118788" name="标题 1"/>
          <p:cNvSpPr>
            <a:spLocks noGrp="1"/>
          </p:cNvSpPr>
          <p:nvPr>
            <p:ph type="ctrTitle"/>
          </p:nvPr>
        </p:nvSpPr>
        <p:spPr>
          <a:xfrm>
            <a:off x="2136458" y="323850"/>
            <a:ext cx="7775575" cy="925513"/>
          </a:xfrm>
        </p:spPr>
        <p:txBody>
          <a:bodyPr anchor="ctr"/>
          <a:p>
            <a:pPr defTabSz="914400">
              <a:lnSpc>
                <a:spcPct val="120000"/>
              </a:lnSpc>
              <a:buNone/>
            </a:pPr>
            <a:r>
              <a:rPr lang="zh-CN" altLang="en-US"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rPr>
              <a:t>不得组织重新评审（除外情形）</a:t>
            </a:r>
            <a:br>
              <a:rPr lang="zh-CN" altLang="en-US"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rPr>
            </a:br>
            <a:r>
              <a:rPr lang="zh-CN" altLang="en-US"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rPr>
              <a:t>不得通过检测、考察等方式改变评标结果</a:t>
            </a:r>
            <a:r>
              <a:rPr lang="zh-CN" altLang="en-US" sz="2800" kern="1200" baseline="0" dirty="0">
                <a:latin typeface="黑体" panose="02010609060101010101" pitchFamily="2" charset="-122"/>
                <a:ea typeface="黑体" panose="02010609060101010101" pitchFamily="2" charset="-122"/>
                <a:cs typeface="+mj-cs"/>
                <a:sym typeface="Franklin Gothic Medium" panose="020B0603020102020204" pitchFamily="34" charset="0"/>
              </a:rPr>
              <a:t> </a:t>
            </a:r>
            <a:r>
              <a:rPr lang="zh-CN" altLang="en-US" sz="2400" kern="1200" baseline="0" dirty="0">
                <a:latin typeface="黑体" panose="02010609060101010101" pitchFamily="2" charset="-122"/>
                <a:ea typeface="黑体" panose="02010609060101010101" pitchFamily="2" charset="-122"/>
                <a:cs typeface="+mj-cs"/>
                <a:sym typeface="Franklin Gothic Medium" panose="020B0603020102020204" pitchFamily="34" charset="0"/>
              </a:rPr>
              <a:t>  </a:t>
            </a:r>
            <a:r>
              <a:rPr lang="zh-CN" altLang="en-US" sz="2000" kern="1200" baseline="0" dirty="0">
                <a:latin typeface="Franklin Gothic Medium" panose="020B0603020102020204" pitchFamily="34" charset="0"/>
                <a:ea typeface="黑体" panose="02010609060101010101" pitchFamily="2" charset="-122"/>
                <a:cs typeface="+mj-cs"/>
                <a:sym typeface="Franklin Gothic Medium" panose="020B0603020102020204" pitchFamily="34" charset="0"/>
              </a:rPr>
              <a:t>             </a:t>
            </a:r>
            <a:endParaRPr lang="zh-CN" altLang="en-US" sz="3600" kern="1200" baseline="0" dirty="0">
              <a:latin typeface="+mj-lt"/>
              <a:ea typeface="+mj-ea"/>
              <a:cs typeface="+mj-cs"/>
            </a:endParaRPr>
          </a:p>
        </p:txBody>
      </p:sp>
      <p:sp>
        <p:nvSpPr>
          <p:cNvPr id="118789" name="内容占位符 2"/>
          <p:cNvSpPr>
            <a:spLocks noGrp="1"/>
          </p:cNvSpPr>
          <p:nvPr>
            <p:ph type="subTitle" idx="1"/>
          </p:nvPr>
        </p:nvSpPr>
        <p:spPr>
          <a:xfrm>
            <a:off x="1981200" y="1600200"/>
            <a:ext cx="8229600" cy="4686300"/>
          </a:xfrm>
        </p:spPr>
        <p:txBody>
          <a:bodyPr anchor="t"/>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p:txBody>
      </p:sp>
      <p:graphicFrame>
        <p:nvGraphicFramePr>
          <p:cNvPr id="26647" name="表格 26646"/>
          <p:cNvGraphicFramePr/>
          <p:nvPr>
            <p:custDataLst>
              <p:tags r:id="rId1"/>
            </p:custDataLst>
          </p:nvPr>
        </p:nvGraphicFramePr>
        <p:xfrm>
          <a:off x="1524000" y="1283970"/>
          <a:ext cx="9144000" cy="5574030"/>
        </p:xfrm>
        <a:graphic>
          <a:graphicData uri="http://schemas.openxmlformats.org/drawingml/2006/table">
            <a:tbl>
              <a:tblPr/>
              <a:tblGrid>
                <a:gridCol w="209550"/>
                <a:gridCol w="2948940"/>
                <a:gridCol w="5985510"/>
              </a:tblGrid>
              <a:tr h="650875">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endParaRPr lang="en-US" altLang="x-none" sz="20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20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《政府采购法实施条例》</a:t>
                      </a:r>
                      <a:endParaRPr lang="en-US" altLang="x-none" sz="20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1800" b="1">
                          <a:solidFill>
                            <a:srgbClr val="FFFFFF"/>
                          </a:solidFill>
                          <a:latin typeface="黑体" panose="02010609060101010101" pitchFamily="2" charset="-122"/>
                          <a:ea typeface="黑体" panose="02010609060101010101" pitchFamily="2" charset="-122"/>
                          <a:sym typeface="Franklin Gothic Book" panose="020B0503020102020204" pitchFamily="34" charset="0"/>
                        </a:rPr>
                        <a:t>《政府采购货物和服务招标投标管理办法》        </a:t>
                      </a:r>
                      <a:r>
                        <a:rPr lang="en-US" altLang="zh-CN" sz="1800" b="1">
                          <a:solidFill>
                            <a:srgbClr val="FFFFFF"/>
                          </a:solidFill>
                          <a:latin typeface="黑体" panose="02010609060101010101" pitchFamily="2" charset="-122"/>
                          <a:ea typeface="黑体" panose="02010609060101010101" pitchFamily="2" charset="-122"/>
                          <a:sym typeface="Franklin Gothic Book" panose="020B0503020102020204" pitchFamily="34" charset="0"/>
                        </a:rPr>
                        <a:t> </a:t>
                      </a:r>
                      <a:r>
                        <a:rPr lang="zh-CN" altLang="en-US" sz="1800" b="1">
                          <a:solidFill>
                            <a:srgbClr val="FFFFFF"/>
                          </a:solidFill>
                          <a:latin typeface="黑体" panose="02010609060101010101" pitchFamily="2" charset="-122"/>
                          <a:ea typeface="黑体" panose="02010609060101010101" pitchFamily="2" charset="-122"/>
                          <a:sym typeface="Franklin Gothic Book" panose="020B0503020102020204" pitchFamily="34" charset="0"/>
                        </a:rPr>
                        <a:t>（</a:t>
                      </a:r>
                      <a:r>
                        <a:rPr lang="zh-CN" altLang="en-US" sz="1800" b="1" dirty="0">
                          <a:solidFill>
                            <a:srgbClr val="FFFFFF"/>
                          </a:solidFill>
                          <a:latin typeface="黑体" panose="02010609060101010101" pitchFamily="2" charset="-122"/>
                          <a:ea typeface="黑体" panose="02010609060101010101" pitchFamily="2" charset="-122"/>
                          <a:sym typeface="Franklin Gothic Book" panose="020B0503020102020204" pitchFamily="34" charset="0"/>
                        </a:rPr>
                        <a:t>财政部令第</a:t>
                      </a:r>
                      <a:r>
                        <a:rPr lang="en-US" altLang="zh-CN" sz="1800" b="1" dirty="0">
                          <a:solidFill>
                            <a:srgbClr val="FFFFFF"/>
                          </a:solidFill>
                          <a:latin typeface="黑体" panose="02010609060101010101" pitchFamily="2" charset="-122"/>
                          <a:ea typeface="黑体" panose="02010609060101010101" pitchFamily="2" charset="-122"/>
                          <a:sym typeface="Franklin Gothic Book" panose="020B0503020102020204" pitchFamily="34" charset="0"/>
                        </a:rPr>
                        <a:t>87</a:t>
                      </a:r>
                      <a:r>
                        <a:rPr lang="zh-CN" altLang="en-US" sz="1800" b="1" dirty="0">
                          <a:solidFill>
                            <a:srgbClr val="FFFFFF"/>
                          </a:solidFill>
                          <a:latin typeface="黑体" panose="02010609060101010101" pitchFamily="2" charset="-122"/>
                          <a:ea typeface="黑体" panose="02010609060101010101" pitchFamily="2" charset="-122"/>
                          <a:sym typeface="Franklin Gothic Book" panose="020B0503020102020204" pitchFamily="34" charset="0"/>
                        </a:rPr>
                        <a:t>号</a:t>
                      </a:r>
                      <a:r>
                        <a:rPr lang="zh-CN" altLang="en-US" sz="1800" b="1">
                          <a:solidFill>
                            <a:srgbClr val="FFFFFF"/>
                          </a:solidFill>
                          <a:latin typeface="黑体" panose="02010609060101010101" pitchFamily="2" charset="-122"/>
                          <a:ea typeface="黑体" panose="02010609060101010101" pitchFamily="2" charset="-122"/>
                          <a:sym typeface="Franklin Gothic Book" panose="020B0503020102020204" pitchFamily="34" charset="0"/>
                        </a:rPr>
                        <a:t>）</a:t>
                      </a:r>
                      <a:endParaRPr lang="zh-CN" altLang="en-US" sz="18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r>
              <a:tr h="4923155">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ct val="150000"/>
                        </a:lnSpc>
                        <a:spcBef>
                          <a:spcPct val="0"/>
                        </a:spcBef>
                        <a:buNone/>
                      </a:pPr>
                      <a:r>
                        <a:rPr lang="en-US" altLang="x-none">
                          <a:solidFill>
                            <a:srgbClr val="000000"/>
                          </a:solidFill>
                          <a:latin typeface="宋体" panose="02010600030101010101" pitchFamily="2" charset="-122"/>
                          <a:sym typeface="Franklin Gothic Book" panose="020B0503020102020204" pitchFamily="34" charset="0"/>
                        </a:rPr>
                        <a:t>      </a:t>
                      </a:r>
                      <a:endParaRPr lang="en-US" altLang="x-none" dirty="0">
                        <a:solidFill>
                          <a:srgbClr val="000000"/>
                        </a:solidFill>
                        <a:latin typeface="宋体" panose="0201060003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ts val="2500"/>
                        </a:lnSpc>
                        <a:spcBef>
                          <a:spcPts val="0"/>
                        </a:spcBef>
                        <a:buNone/>
                      </a:pPr>
                      <a:r>
                        <a:rPr lang="zh-CN" altLang="en-US" sz="2000"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 </a:t>
                      </a:r>
                      <a:r>
                        <a:rPr lang="zh-CN" altLang="en-US" sz="1600"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第四十四条 除国务院财政部门规定的情形外，采购人、采购代理机构</a:t>
                      </a:r>
                      <a:r>
                        <a:rPr lang="zh-CN" altLang="en-US" sz="1600" b="1"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不得以任何理由组织重新评审</a:t>
                      </a:r>
                      <a:r>
                        <a:rPr lang="zh-CN" altLang="en-US" sz="1600"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。采购人、采购代理机构按照国务院财政部门的规定组织重新评审的，应当书面报告本级人民政府财政部门。　</a:t>
                      </a:r>
                      <a:endParaRPr lang="zh-CN" altLang="en-US" sz="1600" dirty="0">
                        <a:solidFill>
                          <a:srgbClr val="000000"/>
                        </a:solidFill>
                        <a:latin typeface="宋体" panose="02010600030101010101" pitchFamily="2" charset="-122"/>
                        <a:cs typeface="宋体" panose="02010600030101010101" pitchFamily="2" charset="-122"/>
                        <a:sym typeface="Franklin Gothic Book" panose="020B0503020102020204" pitchFamily="34" charset="0"/>
                      </a:endParaRPr>
                    </a:p>
                    <a:p>
                      <a:pPr marL="0" lvl="0" indent="0">
                        <a:lnSpc>
                          <a:spcPts val="2500"/>
                        </a:lnSpc>
                        <a:spcBef>
                          <a:spcPts val="0"/>
                        </a:spcBef>
                        <a:buNone/>
                      </a:pPr>
                      <a:r>
                        <a:rPr lang="zh-CN" altLang="en-US" sz="1600"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  采购人或者采购代理机构</a:t>
                      </a:r>
                      <a:r>
                        <a:rPr lang="zh-CN" altLang="en-US" sz="1600" b="1"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不得</a:t>
                      </a:r>
                      <a:r>
                        <a:rPr lang="zh-CN" altLang="en-US" sz="1600"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通过对样品进行</a:t>
                      </a:r>
                      <a:r>
                        <a:rPr lang="zh-CN" altLang="en-US" sz="1600" b="1"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检测</a:t>
                      </a:r>
                      <a:r>
                        <a:rPr lang="zh-CN" altLang="en-US" sz="1600"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、对供应商进行</a:t>
                      </a:r>
                      <a:r>
                        <a:rPr lang="zh-CN" altLang="en-US" sz="1600" b="1"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考察</a:t>
                      </a:r>
                      <a:r>
                        <a:rPr lang="zh-CN" altLang="en-US" sz="1600"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等方式</a:t>
                      </a:r>
                      <a:r>
                        <a:rPr lang="zh-CN" altLang="en-US" sz="1600" b="1"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改变评审结果</a:t>
                      </a:r>
                      <a:r>
                        <a:rPr lang="zh-CN" altLang="en-US" sz="1600" dirty="0">
                          <a:solidFill>
                            <a:srgbClr val="000000"/>
                          </a:solidFill>
                          <a:latin typeface="宋体" panose="02010600030101010101" pitchFamily="2" charset="-122"/>
                          <a:cs typeface="宋体" panose="02010600030101010101" pitchFamily="2" charset="-122"/>
                          <a:sym typeface="Franklin Gothic Book" panose="020B0503020102020204" pitchFamily="34" charset="0"/>
                        </a:rPr>
                        <a:t>。</a:t>
                      </a:r>
                      <a:endParaRPr lang="zh-CN" altLang="en-US" sz="1600" dirty="0">
                        <a:solidFill>
                          <a:srgbClr val="000000"/>
                        </a:solidFill>
                        <a:latin typeface="宋体" panose="02010600030101010101" pitchFamily="2" charset="-122"/>
                        <a:cs typeface="宋体" panose="02010600030101010101" pitchFamily="2" charset="-122"/>
                        <a:sym typeface="Franklin Gothic Book" panose="020B0503020102020204" pitchFamily="34" charset="0"/>
                      </a:endParaRPr>
                    </a:p>
                    <a:p>
                      <a:pPr marL="0" lvl="0" indent="0">
                        <a:lnSpc>
                          <a:spcPts val="2500"/>
                        </a:lnSpc>
                        <a:spcBef>
                          <a:spcPts val="0"/>
                        </a:spcBef>
                        <a:buNone/>
                      </a:pPr>
                      <a:r>
                        <a:rPr lang="en-US" altLang="zh-CN" sz="1600" dirty="0">
                          <a:latin typeface="宋体" panose="02010600030101010101" pitchFamily="2" charset="-122"/>
                          <a:cs typeface="宋体" panose="02010600030101010101" pitchFamily="2" charset="-122"/>
                        </a:rPr>
                        <a:t> (</a:t>
                      </a:r>
                      <a:r>
                        <a:rPr lang="zh-CN" altLang="en-US" sz="1600" dirty="0">
                          <a:latin typeface="宋体" panose="02010600030101010101" pitchFamily="2" charset="-122"/>
                          <a:cs typeface="宋体" panose="02010600030101010101" pitchFamily="2" charset="-122"/>
                        </a:rPr>
                        <a:t>案例：考察中标供应商，采购人为何遭拒</a:t>
                      </a:r>
                      <a:r>
                        <a:rPr lang="en-US" altLang="zh-CN" sz="1600" dirty="0">
                          <a:latin typeface="宋体" panose="02010600030101010101" pitchFamily="2" charset="-122"/>
                          <a:cs typeface="宋体" panose="02010600030101010101" pitchFamily="2" charset="-122"/>
                        </a:rPr>
                        <a:t>)</a:t>
                      </a:r>
                      <a:endParaRPr lang="en-US" altLang="zh-CN" sz="1600" dirty="0">
                        <a:latin typeface="宋体" panose="02010600030101010101" pitchFamily="2" charset="-122"/>
                        <a:cs typeface="宋体" panose="02010600030101010101" pitchFamily="2" charset="-122"/>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ts val="2000"/>
                        </a:lnSpc>
                        <a:spcBef>
                          <a:spcPct val="0"/>
                        </a:spcBef>
                        <a:buNone/>
                      </a:pPr>
                      <a:r>
                        <a:rPr lang="zh-CN" altLang="en-US" dirty="0">
                          <a:solidFill>
                            <a:srgbClr val="000000"/>
                          </a:solidFill>
                          <a:latin typeface="Franklin Gothic Book" panose="020B0503020102020204" pitchFamily="34" charset="0"/>
                          <a:ea typeface="黑体" panose="02010609060101010101" pitchFamily="2" charset="-122"/>
                          <a:sym typeface="Franklin Gothic Book" panose="020B0503020102020204" pitchFamily="34" charset="0"/>
                        </a:rPr>
                        <a:t>  </a:t>
                      </a:r>
                      <a:r>
                        <a:rPr lang="zh-CN" altLang="en-US" sz="1400" dirty="0">
                          <a:solidFill>
                            <a:srgbClr val="000000"/>
                          </a:solidFill>
                          <a:latin typeface="宋体" panose="02010600030101010101" pitchFamily="2" charset="-122"/>
                          <a:sym typeface="Franklin Gothic Book" panose="020B0503020102020204" pitchFamily="34" charset="0"/>
                        </a:rPr>
                        <a:t> </a:t>
                      </a:r>
                      <a:r>
                        <a:rPr lang="zh-CN" altLang="en-US" sz="1600" dirty="0">
                          <a:solidFill>
                            <a:srgbClr val="000000"/>
                          </a:solidFill>
                          <a:latin typeface="宋体" panose="02010600030101010101" pitchFamily="2" charset="-122"/>
                          <a:sym typeface="Franklin Gothic Book" panose="020B0503020102020204" pitchFamily="34" charset="0"/>
                        </a:rPr>
                        <a:t>第六十四条 评标结果汇总完成后，除下列情形外，任何人不得修改评标结果：</a:t>
                      </a:r>
                      <a:endParaRPr lang="zh-CN" altLang="en-US" sz="1600" dirty="0">
                        <a:solidFill>
                          <a:srgbClr val="000000"/>
                        </a:solidFill>
                        <a:latin typeface="宋体" panose="02010600030101010101" pitchFamily="2" charset="-122"/>
                        <a:sym typeface="Franklin Gothic Book" panose="020B0503020102020204" pitchFamily="34" charset="0"/>
                      </a:endParaRPr>
                    </a:p>
                    <a:p>
                      <a:pPr marL="0" lvl="0" indent="0">
                        <a:lnSpc>
                          <a:spcPts val="2000"/>
                        </a:lnSpc>
                        <a:spcBef>
                          <a:spcPct val="0"/>
                        </a:spcBef>
                        <a:buNone/>
                      </a:pPr>
                      <a:r>
                        <a:rPr lang="zh-CN" altLang="en-US" sz="1600" dirty="0">
                          <a:solidFill>
                            <a:srgbClr val="000000"/>
                          </a:solidFill>
                          <a:latin typeface="宋体" panose="02010600030101010101" pitchFamily="2" charset="-122"/>
                          <a:sym typeface="Franklin Gothic Book" panose="020B0503020102020204" pitchFamily="34" charset="0"/>
                        </a:rPr>
                        <a:t> </a:t>
                      </a:r>
                      <a:r>
                        <a:rPr lang="en-US" altLang="zh-CN" sz="1600"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一</a:t>
                      </a:r>
                      <a:r>
                        <a:rPr lang="en-US" altLang="zh-CN" sz="1600"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分值汇总计算错误的；</a:t>
                      </a:r>
                      <a:endParaRPr lang="zh-CN" altLang="en-US" sz="1600" dirty="0">
                        <a:solidFill>
                          <a:srgbClr val="000000"/>
                        </a:solidFill>
                        <a:latin typeface="宋体" panose="02010600030101010101" pitchFamily="2" charset="-122"/>
                        <a:sym typeface="Franklin Gothic Book" panose="020B0503020102020204" pitchFamily="34" charset="0"/>
                      </a:endParaRPr>
                    </a:p>
                    <a:p>
                      <a:pPr marL="0" lvl="0" indent="0">
                        <a:lnSpc>
                          <a:spcPts val="2000"/>
                        </a:lnSpc>
                        <a:spcBef>
                          <a:spcPct val="0"/>
                        </a:spcBef>
                        <a:buNone/>
                      </a:pPr>
                      <a:r>
                        <a:rPr lang="zh-CN" altLang="en-US" sz="1600" dirty="0">
                          <a:solidFill>
                            <a:srgbClr val="000000"/>
                          </a:solidFill>
                          <a:latin typeface="宋体" panose="02010600030101010101" pitchFamily="2" charset="-122"/>
                          <a:sym typeface="Franklin Gothic Book" panose="020B0503020102020204" pitchFamily="34" charset="0"/>
                        </a:rPr>
                        <a:t> </a:t>
                      </a:r>
                      <a:r>
                        <a:rPr lang="en-US" altLang="zh-CN" sz="1600"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二</a:t>
                      </a:r>
                      <a:r>
                        <a:rPr lang="en-US" altLang="zh-CN" sz="1600"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分项评分超出评分标准范围的；</a:t>
                      </a:r>
                      <a:endParaRPr lang="zh-CN" altLang="en-US" sz="1600" dirty="0">
                        <a:solidFill>
                          <a:srgbClr val="000000"/>
                        </a:solidFill>
                        <a:latin typeface="宋体" panose="02010600030101010101" pitchFamily="2" charset="-122"/>
                        <a:sym typeface="Franklin Gothic Book" panose="020B0503020102020204" pitchFamily="34" charset="0"/>
                      </a:endParaRPr>
                    </a:p>
                    <a:p>
                      <a:pPr marL="0" lvl="0" indent="0">
                        <a:lnSpc>
                          <a:spcPts val="2000"/>
                        </a:lnSpc>
                        <a:spcBef>
                          <a:spcPct val="0"/>
                        </a:spcBef>
                        <a:buNone/>
                      </a:pPr>
                      <a:r>
                        <a:rPr lang="zh-CN" altLang="en-US" sz="1600" dirty="0">
                          <a:solidFill>
                            <a:srgbClr val="000000"/>
                          </a:solidFill>
                          <a:latin typeface="宋体" panose="02010600030101010101" pitchFamily="2" charset="-122"/>
                          <a:sym typeface="Franklin Gothic Book" panose="020B0503020102020204" pitchFamily="34" charset="0"/>
                        </a:rPr>
                        <a:t> </a:t>
                      </a:r>
                      <a:r>
                        <a:rPr lang="en-US" altLang="zh-CN" sz="1600"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三</a:t>
                      </a:r>
                      <a:r>
                        <a:rPr lang="en-US" altLang="zh-CN" sz="1600"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评标委员会成员对客观评审因素评分不一致的；</a:t>
                      </a:r>
                      <a:endParaRPr lang="zh-CN" altLang="en-US" sz="1600" dirty="0">
                        <a:solidFill>
                          <a:srgbClr val="000000"/>
                        </a:solidFill>
                        <a:latin typeface="宋体" panose="02010600030101010101" pitchFamily="2" charset="-122"/>
                        <a:sym typeface="Franklin Gothic Book" panose="020B0503020102020204" pitchFamily="34" charset="0"/>
                      </a:endParaRPr>
                    </a:p>
                    <a:p>
                      <a:pPr marL="0" lvl="0" indent="0">
                        <a:lnSpc>
                          <a:spcPts val="2000"/>
                        </a:lnSpc>
                        <a:spcBef>
                          <a:spcPct val="0"/>
                        </a:spcBef>
                        <a:buNone/>
                      </a:pPr>
                      <a:r>
                        <a:rPr lang="zh-CN" altLang="en-US" sz="1600" dirty="0">
                          <a:solidFill>
                            <a:srgbClr val="000000"/>
                          </a:solidFill>
                          <a:latin typeface="宋体" panose="02010600030101010101" pitchFamily="2" charset="-122"/>
                          <a:sym typeface="Franklin Gothic Book" panose="020B0503020102020204" pitchFamily="34" charset="0"/>
                        </a:rPr>
                        <a:t> </a:t>
                      </a:r>
                      <a:r>
                        <a:rPr lang="en-US" altLang="zh-CN" sz="1600"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四</a:t>
                      </a:r>
                      <a:r>
                        <a:rPr lang="en-US" altLang="zh-CN" sz="1600"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经评标委员会认定评分畸高、畸低的。</a:t>
                      </a:r>
                      <a:endParaRPr lang="zh-CN" altLang="en-US" sz="1600" dirty="0">
                        <a:solidFill>
                          <a:srgbClr val="000000"/>
                        </a:solidFill>
                        <a:latin typeface="宋体" panose="02010600030101010101" pitchFamily="2" charset="-122"/>
                        <a:sym typeface="Franklin Gothic Book" panose="020B0503020102020204" pitchFamily="34" charset="0"/>
                      </a:endParaRPr>
                    </a:p>
                    <a:p>
                      <a:pPr marL="0" lvl="0" indent="0">
                        <a:lnSpc>
                          <a:spcPts val="2000"/>
                        </a:lnSpc>
                        <a:spcBef>
                          <a:spcPct val="0"/>
                        </a:spcBef>
                        <a:buNone/>
                      </a:pPr>
                      <a:r>
                        <a:rPr lang="zh-CN" altLang="en-US" sz="1600" dirty="0">
                          <a:solidFill>
                            <a:srgbClr val="000000"/>
                          </a:solidFill>
                          <a:latin typeface="宋体" panose="02010600030101010101" pitchFamily="2" charset="-122"/>
                          <a:sym typeface="Franklin Gothic Book" panose="020B0503020102020204" pitchFamily="34" charset="0"/>
                        </a:rPr>
                        <a:t>　评标报告签署前，经复核发现存在以上情形之一的，评标委员会应当当场修改评标结果，并在评标报告中记载；评标报告签署后，采购人或者采购代理机构发现存在以上情形之一的，应当组织原评标委员会进行重新评审，重新评审改变评标结果的，书面报告本级财政部门。</a:t>
                      </a:r>
                      <a:endParaRPr lang="zh-CN" altLang="en-US" sz="1600" dirty="0">
                        <a:solidFill>
                          <a:srgbClr val="000000"/>
                        </a:solidFill>
                        <a:latin typeface="宋体" panose="02010600030101010101" pitchFamily="2" charset="-122"/>
                        <a:sym typeface="Franklin Gothic Book" panose="020B0503020102020204" pitchFamily="34" charset="0"/>
                      </a:endParaRPr>
                    </a:p>
                    <a:p>
                      <a:pPr marL="0" lvl="0" indent="0">
                        <a:lnSpc>
                          <a:spcPts val="2000"/>
                        </a:lnSpc>
                        <a:spcBef>
                          <a:spcPct val="0"/>
                        </a:spcBef>
                        <a:buNone/>
                      </a:pPr>
                      <a:r>
                        <a:rPr lang="zh-CN" altLang="en-US" sz="1600" dirty="0">
                          <a:solidFill>
                            <a:srgbClr val="000000"/>
                          </a:solidFill>
                          <a:latin typeface="宋体" panose="02010600030101010101" pitchFamily="2" charset="-122"/>
                          <a:sym typeface="Franklin Gothic Book" panose="020B0503020102020204" pitchFamily="34" charset="0"/>
                        </a:rPr>
                        <a:t>　投标人对本条第一款情形提出质疑的，采购人或者采购代理机构可以组织原评标委员会进行重新评审，重新评审改变评标结果的，应当书面报告本级财政部门。</a:t>
                      </a:r>
                      <a:endParaRPr lang="zh-CN" altLang="en-US" sz="1600" dirty="0">
                        <a:solidFill>
                          <a:srgbClr val="000000"/>
                        </a:solidFill>
                        <a:latin typeface="宋体" panose="02010600030101010101" pitchFamily="2" charset="-122"/>
                        <a:sym typeface="Franklin Gothic Book" panose="020B0503020102020204" pitchFamily="34" charset="0"/>
                      </a:endParaRPr>
                    </a:p>
                    <a:p>
                      <a:pPr marL="0" lvl="0" indent="0">
                        <a:lnSpc>
                          <a:spcPts val="2000"/>
                        </a:lnSpc>
                        <a:spcBef>
                          <a:spcPts val="600"/>
                        </a:spcBef>
                        <a:buNone/>
                      </a:pPr>
                      <a:r>
                        <a:rPr lang="zh-CN" altLang="en-US" sz="1600" dirty="0">
                          <a:solidFill>
                            <a:srgbClr val="000000"/>
                          </a:solidFill>
                          <a:latin typeface="宋体" panose="02010600030101010101" pitchFamily="2" charset="-122"/>
                          <a:sym typeface="Franklin Gothic Book" panose="020B0503020102020204" pitchFamily="34" charset="0"/>
                        </a:rPr>
                        <a:t>  评审报告</a:t>
                      </a:r>
                      <a:r>
                        <a:rPr lang="zh-CN" altLang="en-US" sz="1600" b="1" dirty="0">
                          <a:solidFill>
                            <a:srgbClr val="000000"/>
                          </a:solidFill>
                          <a:latin typeface="宋体" panose="02010600030101010101" pitchFamily="2" charset="-122"/>
                          <a:sym typeface="Franklin Gothic Book" panose="020B0503020102020204" pitchFamily="34" charset="0"/>
                        </a:rPr>
                        <a:t>签署前</a:t>
                      </a:r>
                      <a:r>
                        <a:rPr lang="zh-CN" altLang="en-US" sz="1600" dirty="0">
                          <a:solidFill>
                            <a:srgbClr val="000000"/>
                          </a:solidFill>
                          <a:latin typeface="宋体" panose="02010600030101010101" pitchFamily="2" charset="-122"/>
                          <a:sym typeface="Franklin Gothic Book" panose="020B0503020102020204" pitchFamily="34" charset="0"/>
                        </a:rPr>
                        <a:t>：复核；</a:t>
                      </a:r>
                      <a:endParaRPr lang="zh-CN" altLang="en-US" sz="1600" dirty="0">
                        <a:solidFill>
                          <a:srgbClr val="000000"/>
                        </a:solidFill>
                        <a:latin typeface="宋体" panose="02010600030101010101" pitchFamily="2" charset="-122"/>
                        <a:sym typeface="Franklin Gothic Book" panose="020B0503020102020204" pitchFamily="34" charset="0"/>
                      </a:endParaRPr>
                    </a:p>
                    <a:p>
                      <a:pPr marL="0" lvl="0" indent="0">
                        <a:lnSpc>
                          <a:spcPts val="2000"/>
                        </a:lnSpc>
                        <a:spcBef>
                          <a:spcPct val="0"/>
                        </a:spcBef>
                        <a:buNone/>
                      </a:pPr>
                      <a:r>
                        <a:rPr lang="zh-CN" altLang="en-US" sz="1600" dirty="0">
                          <a:solidFill>
                            <a:srgbClr val="000000"/>
                          </a:solidFill>
                          <a:latin typeface="宋体" panose="02010600030101010101" pitchFamily="2" charset="-122"/>
                          <a:sym typeface="Franklin Gothic Book" panose="020B0503020102020204" pitchFamily="34" charset="0"/>
                        </a:rPr>
                        <a:t>  评标报告</a:t>
                      </a:r>
                      <a:r>
                        <a:rPr lang="zh-CN" altLang="en-US" sz="1600" b="1" dirty="0">
                          <a:solidFill>
                            <a:srgbClr val="000000"/>
                          </a:solidFill>
                          <a:latin typeface="宋体" panose="02010600030101010101" pitchFamily="2" charset="-122"/>
                          <a:sym typeface="Franklin Gothic Book" panose="020B0503020102020204" pitchFamily="34" charset="0"/>
                        </a:rPr>
                        <a:t>签署后</a:t>
                      </a:r>
                      <a:r>
                        <a:rPr lang="zh-CN" altLang="en-US" sz="1600" dirty="0">
                          <a:solidFill>
                            <a:srgbClr val="000000"/>
                          </a:solidFill>
                          <a:latin typeface="宋体" panose="02010600030101010101" pitchFamily="2" charset="-122"/>
                          <a:sym typeface="Franklin Gothic Book" panose="020B0503020102020204" pitchFamily="34" charset="0"/>
                        </a:rPr>
                        <a:t>：重新评审，改变结果的书面报本级财政部门；</a:t>
                      </a:r>
                      <a:endParaRPr lang="zh-CN" altLang="en-US" sz="1600" dirty="0">
                        <a:solidFill>
                          <a:srgbClr val="000000"/>
                        </a:solidFill>
                        <a:latin typeface="宋体" panose="02010600030101010101" pitchFamily="2" charset="-122"/>
                        <a:sym typeface="Franklin Gothic Book" panose="020B0503020102020204" pitchFamily="34" charset="0"/>
                      </a:endParaRPr>
                    </a:p>
                    <a:p>
                      <a:pPr marL="0" lvl="0" indent="0">
                        <a:lnSpc>
                          <a:spcPts val="2000"/>
                        </a:lnSpc>
                        <a:spcBef>
                          <a:spcPct val="0"/>
                        </a:spcBef>
                        <a:buNone/>
                      </a:pPr>
                      <a:r>
                        <a:rPr lang="zh-CN" altLang="en-US" sz="1600" dirty="0">
                          <a:solidFill>
                            <a:srgbClr val="000000"/>
                          </a:solidFill>
                          <a:latin typeface="宋体" panose="02010600030101010101" pitchFamily="2" charset="-122"/>
                          <a:sym typeface="Franklin Gothic Book" panose="020B0503020102020204" pitchFamily="34" charset="0"/>
                        </a:rPr>
                        <a:t>  </a:t>
                      </a:r>
                      <a:r>
                        <a:rPr lang="zh-CN" altLang="en-US" sz="1600" b="1" dirty="0">
                          <a:solidFill>
                            <a:srgbClr val="000000"/>
                          </a:solidFill>
                          <a:latin typeface="宋体" panose="02010600030101010101" pitchFamily="2" charset="-122"/>
                          <a:sym typeface="Franklin Gothic Book" panose="020B0503020102020204" pitchFamily="34" charset="0"/>
                        </a:rPr>
                        <a:t>质疑</a:t>
                      </a:r>
                      <a:r>
                        <a:rPr lang="en-US" altLang="zh-CN" sz="1600" b="1" dirty="0">
                          <a:solidFill>
                            <a:srgbClr val="000000"/>
                          </a:solidFill>
                          <a:latin typeface="宋体" panose="02010600030101010101" pitchFamily="2" charset="-122"/>
                          <a:sym typeface="Franklin Gothic Book" panose="020B0503020102020204" pitchFamily="34" charset="0"/>
                        </a:rPr>
                        <a:t>(</a:t>
                      </a:r>
                      <a:r>
                        <a:rPr lang="zh-CN" altLang="en-US" sz="1600" b="1" dirty="0">
                          <a:solidFill>
                            <a:srgbClr val="000000"/>
                          </a:solidFill>
                          <a:latin typeface="宋体" panose="02010600030101010101" pitchFamily="2" charset="-122"/>
                          <a:sym typeface="Franklin Gothic Book" panose="020B0503020102020204" pitchFamily="34" charset="0"/>
                        </a:rPr>
                        <a:t>一</a:t>
                      </a:r>
                      <a:r>
                        <a:rPr lang="en-US" altLang="zh-CN" sz="1600" b="1"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：可组织原评委重新评审，改变结果的，书面报本级财政部门。 </a:t>
                      </a:r>
                      <a:endParaRPr lang="zh-CN" altLang="en-US" sz="1600" dirty="0">
                        <a:solidFill>
                          <a:srgbClr val="000000"/>
                        </a:solidFill>
                        <a:latin typeface="宋体" panose="0201060003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r>
            </a:tbl>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标题 20481"/>
          <p:cNvSpPr>
            <a:spLocks noGrp="1"/>
          </p:cNvSpPr>
          <p:nvPr>
            <p:ph type="title"/>
          </p:nvPr>
        </p:nvSpPr>
        <p:spPr>
          <a:xfrm>
            <a:off x="1839595" y="274638"/>
            <a:ext cx="8299450" cy="490537"/>
          </a:xfrm>
        </p:spPr>
        <p:txBody>
          <a:bodyPr anchor="ctr"/>
          <a:p>
            <a:r>
              <a:rPr lang="en-US" altLang="zh-CN" sz="2400">
                <a:solidFill>
                  <a:schemeClr val="tx1"/>
                </a:solidFill>
                <a:effectLst/>
                <a:latin typeface="黑体" panose="02010609060101010101" pitchFamily="2" charset="-122"/>
                <a:ea typeface="黑体" panose="02010609060101010101" pitchFamily="2" charset="-122"/>
                <a:cs typeface="黑体" panose="02010609060101010101" pitchFamily="2" charset="-122"/>
              </a:rPr>
              <a:t>(</a:t>
            </a:r>
            <a:r>
              <a:rPr lang="zh-CN" altLang="en-US" sz="2400">
                <a:solidFill>
                  <a:schemeClr val="tx1"/>
                </a:solidFill>
                <a:effectLst/>
                <a:latin typeface="黑体" panose="02010609060101010101" pitchFamily="2" charset="-122"/>
                <a:ea typeface="黑体" panose="02010609060101010101" pitchFamily="2" charset="-122"/>
                <a:cs typeface="黑体" panose="02010609060101010101" pitchFamily="2" charset="-122"/>
              </a:rPr>
              <a:t>二</a:t>
            </a:r>
            <a:r>
              <a:rPr lang="en-US" altLang="zh-CN" sz="2400">
                <a:solidFill>
                  <a:schemeClr val="tx1"/>
                </a:solidFill>
                <a:effectLst/>
                <a:latin typeface="黑体" panose="02010609060101010101" pitchFamily="2" charset="-122"/>
                <a:ea typeface="黑体" panose="02010609060101010101" pitchFamily="2" charset="-122"/>
                <a:cs typeface="黑体" panose="02010609060101010101" pitchFamily="2" charset="-122"/>
              </a:rPr>
              <a:t>)</a:t>
            </a:r>
            <a:r>
              <a:rPr lang="zh-CN" altLang="en-US" sz="2400">
                <a:solidFill>
                  <a:schemeClr val="tx1"/>
                </a:solidFill>
                <a:effectLst/>
                <a:ea typeface="黑体" panose="02010609060101010101" pitchFamily="2" charset="-122"/>
              </a:rPr>
              <a:t>依法选用合适的采购方式</a:t>
            </a:r>
            <a:endParaRPr lang="zh-CN" altLang="en-US" sz="2400">
              <a:solidFill>
                <a:schemeClr val="tx1"/>
              </a:solidFill>
              <a:effectLst/>
              <a:ea typeface="黑体" panose="02010609060101010101" pitchFamily="2" charset="-122"/>
            </a:endParaRPr>
          </a:p>
        </p:txBody>
      </p:sp>
      <p:sp>
        <p:nvSpPr>
          <p:cNvPr id="47106" name="文本占位符 20482"/>
          <p:cNvSpPr>
            <a:spLocks noGrp="1"/>
          </p:cNvSpPr>
          <p:nvPr>
            <p:ph idx="4294967295"/>
          </p:nvPr>
        </p:nvSpPr>
        <p:spPr>
          <a:xfrm>
            <a:off x="1839595" y="765175"/>
            <a:ext cx="8389620" cy="5790565"/>
          </a:xfrm>
        </p:spPr>
        <p:txBody>
          <a:bodyPr anchor="t"/>
          <a:p>
            <a:pPr marL="0" indent="0">
              <a:lnSpc>
                <a:spcPts val="2400"/>
              </a:lnSpc>
              <a:spcBef>
                <a:spcPct val="0"/>
              </a:spcBef>
              <a:buNone/>
            </a:pPr>
            <a:r>
              <a:rPr lang="en-US" altLang="x-none">
                <a:latin typeface="宋体" panose="02010600030101010101" pitchFamily="2" charset="-122"/>
              </a:rPr>
              <a:t> </a:t>
            </a:r>
            <a:r>
              <a:rPr lang="en-US" altLang="x-none" sz="180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政府采购法</a:t>
            </a:r>
            <a:r>
              <a:rPr lang="en-US" altLang="x-none" sz="180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第二十六条 </a:t>
            </a:r>
            <a:r>
              <a:rPr lang="zh-CN" altLang="en-US" sz="1800" b="1" dirty="0">
                <a:latin typeface="宋体" panose="02010600030101010101" pitchFamily="2" charset="-122"/>
                <a:ea typeface="宋体" panose="02010600030101010101" pitchFamily="2" charset="-122"/>
                <a:cs typeface="宋体" panose="02010600030101010101" pitchFamily="2" charset="-122"/>
              </a:rPr>
              <a:t>政府采购采用以下方式</a:t>
            </a:r>
            <a:r>
              <a:rPr lang="zh-CN" altLang="en-US" sz="1800" dirty="0">
                <a:latin typeface="宋体" panose="02010600030101010101" pitchFamily="2" charset="-122"/>
                <a:ea typeface="宋体" panose="02010600030101010101" pitchFamily="2" charset="-122"/>
                <a:cs typeface="宋体" panose="02010600030101010101" pitchFamily="2" charset="-122"/>
                <a:sym typeface="Wingdings" panose="05000000000000000000" pitchFamily="2" charset="2"/>
              </a:rPr>
              <a:t>：</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一</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公开招标</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是指采购人依法以招标公告的方式邀请非特定的供应商参加投标的采购方式。</a:t>
            </a:r>
            <a:r>
              <a:rPr lang="zh-CN" altLang="en-US" sz="1800" dirty="0">
                <a:latin typeface="宋体" panose="02010600030101010101" pitchFamily="2" charset="-122"/>
                <a:ea typeface="宋体" panose="02010600030101010101" pitchFamily="2" charset="-122"/>
                <a:cs typeface="宋体" panose="02010600030101010101" pitchFamily="2" charset="-122"/>
              </a:rPr>
              <a:t>主要采购方式，达到公开招标数额标准的，</a:t>
            </a:r>
            <a:r>
              <a:rPr lang="zh-CN" altLang="en-US" sz="1800"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公告不少于</a:t>
            </a:r>
            <a:r>
              <a:rPr lang="en-US" altLang="x-none"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20</a:t>
            </a:r>
            <a:r>
              <a:rPr lang="zh-CN" altLang="en-US" sz="1800"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天，采用综合评分法</a:t>
            </a:r>
            <a:r>
              <a:rPr lang="en-US" altLang="zh-CN" sz="1800"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二</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邀请招标</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是指采购人依法从符合相应资格条件的供应商中随机抽取3家以上供应商，并以投标邀请书的方式邀请其参加投标的采购方式</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三</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竞争性谈判</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是指谈判小组与符合资格条件的供应商就采购货物、工程和服务事宜进行谈判，供应商按照谈判文件的要求提交响应文件和最后报价，采购人从谈判小组提出的成交候选人中确定成交供应商的采购方式。采用最低评标价法。质量和服务相等的前提下，报价最低中标</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四</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单一来源采购</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唯一、紧急、添购</a:t>
            </a:r>
            <a:r>
              <a:rPr lang="en-US" altLang="x-none" sz="1800">
                <a:latin typeface="宋体" panose="02010600030101010101" pitchFamily="2" charset="-122"/>
                <a:ea typeface="宋体" panose="02010600030101010101" pitchFamily="2" charset="-122"/>
                <a:cs typeface="宋体" panose="02010600030101010101" pitchFamily="2" charset="-122"/>
              </a:rPr>
              <a:t>10%</a:t>
            </a:r>
            <a:r>
              <a:rPr lang="zh-CN" altLang="en-US" sz="1800" dirty="0">
                <a:latin typeface="宋体" panose="02010600030101010101" pitchFamily="2" charset="-122"/>
                <a:ea typeface="宋体" panose="02010600030101010101" pitchFamily="2" charset="-122"/>
                <a:cs typeface="宋体" panose="02010600030101010101" pitchFamily="2" charset="-122"/>
              </a:rPr>
              <a:t>以内</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 </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五</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询价</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是指询价小组向符合资格条件的供应商发出采购货物询价通知书，要求供应商一次报出不得更改的价格，采购人从询价小组提出的成交候选人中确定成交供应商的采购方式</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六</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国务院政府采购监督管理部门认定的</a:t>
            </a:r>
            <a:r>
              <a:rPr lang="zh-CN" altLang="en-US" sz="1800" b="1" dirty="0">
                <a:latin typeface="宋体" panose="02010600030101010101" pitchFamily="2" charset="-122"/>
                <a:ea typeface="宋体" panose="02010600030101010101" pitchFamily="2" charset="-122"/>
                <a:cs typeface="宋体" panose="02010600030101010101" pitchFamily="2" charset="-122"/>
              </a:rPr>
              <a:t>其他</a:t>
            </a:r>
            <a:r>
              <a:rPr lang="zh-CN" altLang="en-US" sz="1800" dirty="0">
                <a:latin typeface="宋体" panose="02010600030101010101" pitchFamily="2" charset="-122"/>
                <a:ea typeface="宋体" panose="02010600030101010101" pitchFamily="2" charset="-122"/>
                <a:cs typeface="宋体" panose="02010600030101010101" pitchFamily="2" charset="-122"/>
              </a:rPr>
              <a:t>采购方式；              </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rPr>
              <a:t> </a:t>
            </a: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如</a:t>
            </a:r>
            <a:r>
              <a:rPr lang="en-US" altLang="x-none" sz="180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条例</a:t>
            </a:r>
            <a:r>
              <a:rPr lang="en-US" altLang="x-none" sz="1800">
                <a:latin typeface="宋体" panose="02010600030101010101" pitchFamily="2" charset="-122"/>
                <a:ea typeface="宋体" panose="02010600030101010101" pitchFamily="2" charset="-122"/>
                <a:cs typeface="宋体" panose="02010600030101010101" pitchFamily="2" charset="-122"/>
              </a:rPr>
              <a:t>》</a:t>
            </a:r>
            <a:r>
              <a:rPr lang="zh-CN" altLang="en-US" sz="1800" b="1" dirty="0">
                <a:latin typeface="宋体" panose="02010600030101010101" pitchFamily="2" charset="-122"/>
                <a:ea typeface="宋体" panose="02010600030101010101" pitchFamily="2" charset="-122"/>
                <a:cs typeface="宋体" panose="02010600030101010101" pitchFamily="2" charset="-122"/>
              </a:rPr>
              <a:t>批量集中采购</a:t>
            </a:r>
            <a:r>
              <a:rPr lang="zh-CN" altLang="en-US" sz="1800" dirty="0">
                <a:latin typeface="宋体" panose="02010600030101010101" pitchFamily="2" charset="-122"/>
                <a:ea typeface="宋体" panose="02010600030101010101" pitchFamily="2" charset="-122"/>
                <a:cs typeface="宋体" panose="02010600030101010101" pitchFamily="2" charset="-122"/>
              </a:rPr>
              <a:t>、</a:t>
            </a:r>
            <a:r>
              <a:rPr lang="en-US" altLang="x-none"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74</a:t>
            </a:r>
            <a:r>
              <a:rPr lang="zh-CN" altLang="en-US" sz="1800"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号令</a:t>
            </a:r>
            <a:r>
              <a:rPr lang="zh-CN" altLang="en-US" sz="1800" b="1"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非标采购</a:t>
            </a:r>
            <a:r>
              <a:rPr lang="zh-CN" altLang="en-US" sz="1800"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、财库</a:t>
            </a:r>
            <a:r>
              <a:rPr lang="en-US" altLang="zh-CN" sz="1800"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2014[214</a:t>
            </a:r>
            <a:r>
              <a:rPr lang="zh-CN" altLang="en-US" sz="1800"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号</a:t>
            </a:r>
            <a:r>
              <a:rPr lang="en-US" altLang="zh-CN" sz="1800"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a:t>
            </a:r>
            <a:r>
              <a:rPr lang="zh-CN" altLang="en-US" sz="1800" b="1" dirty="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竞争性磋商</a:t>
            </a:r>
            <a:r>
              <a:rPr lang="zh-CN" altLang="en-US" sz="1800" dirty="0">
                <a:latin typeface="宋体" panose="02010600030101010101" pitchFamily="2" charset="-122"/>
                <a:ea typeface="宋体" panose="02010600030101010101" pitchFamily="2" charset="-122"/>
                <a:cs typeface="宋体" panose="02010600030101010101" pitchFamily="2" charset="-122"/>
              </a:rPr>
              <a:t>等</a:t>
            </a:r>
            <a:r>
              <a:rPr lang="en-US" altLang="zh-CN" sz="1800" dirty="0">
                <a:latin typeface="宋体" panose="02010600030101010101" pitchFamily="2" charset="-122"/>
                <a:ea typeface="宋体" panose="02010600030101010101" pitchFamily="2" charset="-122"/>
                <a:cs typeface="宋体" panose="02010600030101010101" pitchFamily="2" charset="-122"/>
              </a:rPr>
              <a:t>)</a:t>
            </a:r>
            <a:endParaRPr lang="en-US" altLang="zh-CN"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七</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b="1" dirty="0">
                <a:latin typeface="宋体" panose="02010600030101010101" pitchFamily="2" charset="-122"/>
                <a:ea typeface="宋体" panose="02010600030101010101" pitchFamily="2" charset="-122"/>
                <a:cs typeface="宋体" panose="02010600030101010101" pitchFamily="2" charset="-122"/>
                <a:sym typeface="+mn-ea"/>
              </a:rPr>
              <a:t>框架协议</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(对技术、服务等标准明确、统一，需要多次重复采购的货物和服务，通过公开征集，确定入围供应商并订立框架协议，按照框架协议约定规则，在入围供应商范围内确定第二阶段成交供应商并订立采购合同</a:t>
            </a: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的采购方式</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1800"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5" name="标题 1"/>
          <p:cNvSpPr>
            <a:spLocks noGrp="1"/>
          </p:cNvSpPr>
          <p:nvPr>
            <p:ph type="title"/>
          </p:nvPr>
        </p:nvSpPr>
        <p:spPr>
          <a:xfrm>
            <a:off x="2711450" y="117475"/>
            <a:ext cx="7126288" cy="925513"/>
          </a:xfrm>
        </p:spPr>
        <p:txBody>
          <a:bodyPr wrap="square" anchor="ctr"/>
          <a:p>
            <a:pPr algn="ctr"/>
            <a:r>
              <a:rPr lang="zh-CN" altLang="en-US" sz="2400" dirty="0">
                <a:solidFill>
                  <a:schemeClr val="tx1"/>
                </a:solidFill>
                <a:effectLst/>
                <a:latin typeface="黑体" panose="02010609060101010101" pitchFamily="2" charset="-122"/>
                <a:ea typeface="黑体" panose="02010609060101010101" pitchFamily="2" charset="-122"/>
              </a:rPr>
              <a:t>不得化整为零规避公开招标</a:t>
            </a:r>
            <a:endParaRPr lang="zh-CN" altLang="en-US" sz="2400" dirty="0">
              <a:solidFill>
                <a:schemeClr val="tx1"/>
              </a:solidFill>
              <a:effectLst/>
              <a:latin typeface="黑体" panose="02010609060101010101" pitchFamily="2" charset="-122"/>
              <a:ea typeface="黑体" panose="02010609060101010101" pitchFamily="2" charset="-122"/>
            </a:endParaRPr>
          </a:p>
        </p:txBody>
      </p:sp>
      <p:sp>
        <p:nvSpPr>
          <p:cNvPr id="88066" name="内容占位符 2"/>
          <p:cNvSpPr>
            <a:spLocks noGrp="1"/>
          </p:cNvSpPr>
          <p:nvPr>
            <p:ph idx="4294967295"/>
          </p:nvPr>
        </p:nvSpPr>
        <p:spPr>
          <a:xfrm>
            <a:off x="2533650" y="1806575"/>
            <a:ext cx="7124700" cy="4052888"/>
          </a:xfrm>
        </p:spPr>
        <p:txBody>
          <a:bodyPr wrap="square" anchor="t"/>
          <a:p>
            <a:pPr marL="0" indent="0">
              <a:buFont typeface="Wingdings 2" panose="05020102010507070707" pitchFamily="18" charset="2"/>
              <a:buNone/>
            </a:pPr>
            <a:endParaRPr lang="en-US" altLang="x-none">
              <a:latin typeface="Franklin Gothic Book" panose="020B0503020102020204" pitchFamily="34" charset="0"/>
              <a:ea typeface="黑体" panose="02010609060101010101" pitchFamily="2" charset="-122"/>
            </a:endParaRPr>
          </a:p>
          <a:p>
            <a:pPr marL="0" indent="0">
              <a:buFont typeface="Wingdings 2" panose="05020102010507070707" pitchFamily="18" charset="2"/>
              <a:buNone/>
            </a:pPr>
            <a:endParaRPr lang="zh-CN" altLang="en-US" dirty="0">
              <a:latin typeface="Franklin Gothic Book" panose="020B0503020102020204" pitchFamily="34" charset="0"/>
              <a:ea typeface="黑体" panose="02010609060101010101" pitchFamily="2" charset="-122"/>
            </a:endParaRPr>
          </a:p>
        </p:txBody>
      </p:sp>
      <p:graphicFrame>
        <p:nvGraphicFramePr>
          <p:cNvPr id="13316" name="表格 13315"/>
          <p:cNvGraphicFramePr/>
          <p:nvPr>
            <p:custDataLst>
              <p:tags r:id="rId1"/>
            </p:custDataLst>
          </p:nvPr>
        </p:nvGraphicFramePr>
        <p:xfrm>
          <a:off x="1538605" y="802005"/>
          <a:ext cx="9090025" cy="6055360"/>
        </p:xfrm>
        <a:graphic>
          <a:graphicData uri="http://schemas.openxmlformats.org/drawingml/2006/table">
            <a:tbl>
              <a:tblPr/>
              <a:tblGrid>
                <a:gridCol w="3265805"/>
                <a:gridCol w="5824220"/>
              </a:tblGrid>
              <a:tr h="491490">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algn="ctr">
                        <a:buClrTx/>
                        <a:buSzTx/>
                        <a:buNone/>
                      </a:pPr>
                      <a:r>
                        <a:rPr lang="zh-CN" altLang="en-US" sz="2000" b="1" dirty="0">
                          <a:effectLst/>
                          <a:latin typeface="黑体" panose="02010609060101010101" pitchFamily="2" charset="-122"/>
                          <a:ea typeface="黑体" panose="02010609060101010101" pitchFamily="2" charset="-122"/>
                          <a:cs typeface="+mj-cs"/>
                          <a:sym typeface="Franklin Gothic Book" panose="020B0503020102020204" pitchFamily="34" charset="0"/>
                        </a:rPr>
                        <a:t>《政府采购法》</a:t>
                      </a:r>
                      <a:endParaRPr lang="zh-CN" altLang="en-US" sz="2000" b="1" dirty="0">
                        <a:effectLst/>
                        <a:latin typeface="黑体" panose="02010609060101010101" pitchFamily="2" charset="-122"/>
                        <a:ea typeface="黑体" panose="02010609060101010101" pitchFamily="2" charset="-122"/>
                        <a:cs typeface="+mj-cs"/>
                      </a:endParaRPr>
                    </a:p>
                  </a:txBody>
                  <a:tcPr>
                    <a:lnL w="12700" cap="flat" cmpd="sng">
                      <a:solidFill>
                        <a:schemeClr val="bg1"/>
                      </a:solidFill>
                      <a:prstDash val="solid"/>
                      <a:miter/>
                      <a:headEnd type="none" w="med" len="med"/>
                      <a:tailEnd type="none" w="med" len="med"/>
                    </a:lnL>
                    <a:lnR w="12700" cap="flat" cmpd="sng">
                      <a:solidFill>
                        <a:schemeClr val="bg1"/>
                      </a:solidFill>
                      <a:prstDash val="solid"/>
                      <a:miter/>
                      <a:headEnd type="none" w="med" len="med"/>
                      <a:tailEnd type="none" w="med" len="med"/>
                    </a:lnR>
                    <a:lnT w="12700" cap="flat" cmpd="sng">
                      <a:solidFill>
                        <a:schemeClr val="bg1"/>
                      </a:solidFill>
                      <a:prstDash val="solid"/>
                      <a:miter/>
                      <a:headEnd type="none" w="med" len="med"/>
                      <a:tailEnd type="none" w="med" len="med"/>
                    </a:lnT>
                    <a:lnB w="38100" cap="flat" cmpd="sng">
                      <a:solidFill>
                        <a:schemeClr val="bg1"/>
                      </a:solidFill>
                      <a:prstDash val="solid"/>
                      <a:miter/>
                      <a:headEnd type="none" w="med" len="med"/>
                      <a:tailEnd type="none" w="med" len="med"/>
                    </a:lnB>
                    <a:lnTlToBr>
                      <a:noFill/>
                    </a:lnTlToBr>
                    <a:lnBlToTr>
                      <a:noFill/>
                    </a:lnBlToTr>
                    <a:solidFill>
                      <a:srgbClr val="E5B440"/>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algn="ctr">
                        <a:spcBef>
                          <a:spcPct val="20000"/>
                        </a:spcBef>
                        <a:buClrTx/>
                        <a:buSzTx/>
                        <a:buNone/>
                      </a:pPr>
                      <a:r>
                        <a:rPr lang="zh-CN" altLang="en-US" sz="2000" b="1" dirty="0">
                          <a:effectLst/>
                          <a:latin typeface="黑体" panose="02010609060101010101" pitchFamily="2" charset="-122"/>
                          <a:ea typeface="黑体" panose="02010609060101010101" pitchFamily="2" charset="-122"/>
                          <a:cs typeface="+mj-cs"/>
                          <a:sym typeface="Franklin Gothic Book" panose="020B0503020102020204" pitchFamily="34" charset="0"/>
                        </a:rPr>
                        <a:t>《政府采购法实施条例》</a:t>
                      </a:r>
                      <a:endParaRPr lang="zh-CN" altLang="en-US" sz="2000" b="1" dirty="0">
                        <a:effectLst/>
                        <a:latin typeface="黑体" panose="02010609060101010101" pitchFamily="2" charset="-122"/>
                        <a:ea typeface="黑体" panose="02010609060101010101" pitchFamily="2" charset="-122"/>
                        <a:cs typeface="+mj-cs"/>
                      </a:endParaRPr>
                    </a:p>
                  </a:txBody>
                  <a:tcPr>
                    <a:lnL w="12700" cap="flat" cmpd="sng">
                      <a:solidFill>
                        <a:schemeClr val="bg1"/>
                      </a:solidFill>
                      <a:prstDash val="solid"/>
                      <a:miter/>
                      <a:headEnd type="none" w="med" len="med"/>
                      <a:tailEnd type="none" w="med" len="med"/>
                    </a:lnL>
                    <a:lnR w="12700" cap="flat" cmpd="sng">
                      <a:solidFill>
                        <a:schemeClr val="bg1"/>
                      </a:solidFill>
                      <a:prstDash val="solid"/>
                      <a:miter/>
                      <a:headEnd type="none" w="med" len="med"/>
                      <a:tailEnd type="none" w="med" len="med"/>
                    </a:lnR>
                    <a:lnT w="12700" cap="flat" cmpd="sng">
                      <a:solidFill>
                        <a:schemeClr val="bg1"/>
                      </a:solidFill>
                      <a:prstDash val="solid"/>
                      <a:miter/>
                      <a:headEnd type="none" w="med" len="med"/>
                      <a:tailEnd type="none" w="med" len="med"/>
                    </a:lnT>
                    <a:lnB w="38100" cap="flat" cmpd="sng">
                      <a:solidFill>
                        <a:schemeClr val="bg1"/>
                      </a:solidFill>
                      <a:prstDash val="solid"/>
                      <a:miter/>
                      <a:headEnd type="none" w="med" len="med"/>
                      <a:tailEnd type="none" w="med" len="med"/>
                    </a:lnB>
                    <a:lnTlToBr>
                      <a:noFill/>
                    </a:lnTlToBr>
                    <a:lnBlToTr>
                      <a:noFill/>
                    </a:lnBlToTr>
                    <a:solidFill>
                      <a:srgbClr val="E5B440"/>
                    </a:solidFill>
                  </a:tcPr>
                </a:tc>
              </a:tr>
              <a:tr h="5563870">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ct val="150000"/>
                        </a:lnSpc>
                        <a:spcBef>
                          <a:spcPct val="0"/>
                        </a:spcBef>
                        <a:buNone/>
                      </a:pPr>
                      <a:r>
                        <a:rPr lang="zh-CN" altLang="en-US" sz="2400">
                          <a:solidFill>
                            <a:srgbClr val="000000"/>
                          </a:solidFill>
                          <a:latin typeface="宋体" panose="02010600030101010101" pitchFamily="2" charset="-122"/>
                        </a:rPr>
                        <a:t> </a:t>
                      </a:r>
                      <a:r>
                        <a:rPr lang="zh-CN" altLang="en-US" sz="2000">
                          <a:solidFill>
                            <a:srgbClr val="000000"/>
                          </a:solidFill>
                          <a:latin typeface="宋体" panose="02010600030101010101" pitchFamily="2" charset="-122"/>
                        </a:rPr>
                        <a:t> 第二十八条 采购人不得将应当以公开招标方式采购的货物或者服务化整为零或者以其他任何方式规避公开招标采购。</a:t>
                      </a:r>
                      <a:endParaRPr lang="zh-CN" altLang="en-US" sz="2000">
                        <a:solidFill>
                          <a:srgbClr val="000000"/>
                        </a:solidFill>
                        <a:latin typeface="宋体" panose="02010600030101010101" pitchFamily="2" charset="-122"/>
                      </a:endParaRPr>
                    </a:p>
                  </a:txBody>
                  <a:tcPr>
                    <a:lnL w="12700" cap="flat" cmpd="sng">
                      <a:solidFill>
                        <a:schemeClr val="bg1"/>
                      </a:solidFill>
                      <a:prstDash val="solid"/>
                      <a:miter/>
                      <a:headEnd type="none" w="med" len="med"/>
                      <a:tailEnd type="none" w="med" len="med"/>
                    </a:lnL>
                    <a:lnR w="12700" cap="flat" cmpd="sng">
                      <a:solidFill>
                        <a:schemeClr val="bg1"/>
                      </a:solidFill>
                      <a:prstDash val="solid"/>
                      <a:miter/>
                      <a:headEnd type="none" w="med" len="med"/>
                      <a:tailEnd type="none" w="med" len="med"/>
                    </a:lnR>
                    <a:lnT w="38100" cap="flat" cmpd="sng">
                      <a:solidFill>
                        <a:schemeClr val="bg1"/>
                      </a:solidFill>
                      <a:prstDash val="solid"/>
                      <a:miter/>
                      <a:headEnd type="none" w="med" len="med"/>
                      <a:tailEnd type="none" w="med" len="med"/>
                    </a:lnT>
                    <a:lnB w="12700" cap="flat" cmpd="sng">
                      <a:solidFill>
                        <a:schemeClr val="bg1"/>
                      </a:solidFill>
                      <a:prstDash val="solid"/>
                      <a:miter/>
                      <a:headEnd type="none" w="med" len="med"/>
                      <a:tailEnd type="none" w="med" len="med"/>
                    </a:lnB>
                    <a:lnTlToBr>
                      <a:noFill/>
                    </a:lnTlToBr>
                    <a:lnBlToTr>
                      <a:noFill/>
                    </a:lnBlToTr>
                    <a:solidFill>
                      <a:srgbClr val="F5E5CE"/>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ct val="140000"/>
                        </a:lnSpc>
                        <a:spcBef>
                          <a:spcPct val="0"/>
                        </a:spcBef>
                        <a:buNone/>
                      </a:pPr>
                      <a:r>
                        <a:rPr lang="zh-CN" altLang="en-US" sz="2400">
                          <a:solidFill>
                            <a:srgbClr val="000000"/>
                          </a:solidFill>
                          <a:latin typeface="宋体" panose="02010600030101010101" pitchFamily="2" charset="-122"/>
                        </a:rPr>
                        <a:t> </a:t>
                      </a:r>
                      <a:r>
                        <a:rPr lang="zh-CN" altLang="en-US" sz="2000">
                          <a:solidFill>
                            <a:srgbClr val="000000"/>
                          </a:solidFill>
                          <a:latin typeface="宋体" panose="02010600030101010101" pitchFamily="2" charset="-122"/>
                        </a:rPr>
                        <a:t> 第二十八条 在一个财政年度内，采购人将</a:t>
                      </a:r>
                      <a:r>
                        <a:rPr lang="zh-CN" altLang="en-US" sz="2000" b="1" u="sng">
                          <a:solidFill>
                            <a:srgbClr val="000000"/>
                          </a:solidFill>
                          <a:latin typeface="宋体" panose="02010600030101010101" pitchFamily="2" charset="-122"/>
                        </a:rPr>
                        <a:t>一个预算项目下的</a:t>
                      </a:r>
                      <a:r>
                        <a:rPr lang="zh-CN" altLang="en-US" sz="2000">
                          <a:solidFill>
                            <a:srgbClr val="000000"/>
                          </a:solidFill>
                          <a:latin typeface="宋体" panose="02010600030101010101" pitchFamily="2" charset="-122"/>
                        </a:rPr>
                        <a:t>同一品目或者类别的货物、服务采用公开招标以外的方式多次采购，累计资金数额超过公开招标数额标准的，</a:t>
                      </a:r>
                      <a:r>
                        <a:rPr lang="zh-CN" altLang="en-US" sz="2000" b="1">
                          <a:solidFill>
                            <a:srgbClr val="000000"/>
                          </a:solidFill>
                          <a:latin typeface="宋体" panose="02010600030101010101" pitchFamily="2" charset="-122"/>
                        </a:rPr>
                        <a:t>属于以化整为零方式规避公开招标，</a:t>
                      </a:r>
                      <a:r>
                        <a:rPr lang="zh-CN" altLang="en-US" sz="2000">
                          <a:solidFill>
                            <a:srgbClr val="000000"/>
                          </a:solidFill>
                          <a:latin typeface="宋体" panose="02010600030101010101" pitchFamily="2" charset="-122"/>
                        </a:rPr>
                        <a:t>但项目预算调整或者经批准采用公开招标以外方式采购除外。</a:t>
                      </a:r>
                      <a:endParaRPr lang="zh-CN" altLang="en-US" sz="2000">
                        <a:solidFill>
                          <a:srgbClr val="000000"/>
                        </a:solidFill>
                        <a:latin typeface="宋体" panose="02010600030101010101" pitchFamily="2" charset="-122"/>
                      </a:endParaRPr>
                    </a:p>
                  </a:txBody>
                  <a:tcPr>
                    <a:lnL w="12700" cap="flat" cmpd="sng">
                      <a:solidFill>
                        <a:schemeClr val="bg1"/>
                      </a:solidFill>
                      <a:prstDash val="solid"/>
                      <a:miter/>
                      <a:headEnd type="none" w="med" len="med"/>
                      <a:tailEnd type="none" w="med" len="med"/>
                    </a:lnL>
                    <a:lnR w="12700" cap="flat" cmpd="sng">
                      <a:solidFill>
                        <a:schemeClr val="bg1"/>
                      </a:solidFill>
                      <a:prstDash val="solid"/>
                      <a:miter/>
                      <a:headEnd type="none" w="med" len="med"/>
                      <a:tailEnd type="none" w="med" len="med"/>
                    </a:lnR>
                    <a:lnT w="38100" cap="flat" cmpd="sng">
                      <a:solidFill>
                        <a:schemeClr val="bg1"/>
                      </a:solidFill>
                      <a:prstDash val="solid"/>
                      <a:miter/>
                      <a:headEnd type="none" w="med" len="med"/>
                      <a:tailEnd type="none" w="med" len="med"/>
                    </a:lnT>
                    <a:lnB w="12700" cap="flat" cmpd="sng">
                      <a:solidFill>
                        <a:schemeClr val="bg1"/>
                      </a:solidFill>
                      <a:prstDash val="solid"/>
                      <a:miter/>
                      <a:headEnd type="none" w="med" len="med"/>
                      <a:tailEnd type="none" w="med" len="med"/>
                    </a:lnB>
                    <a:lnTlToBr>
                      <a:noFill/>
                    </a:lnTlToBr>
                    <a:lnBlToTr>
                      <a:noFill/>
                    </a:lnBlToTr>
                    <a:solidFill>
                      <a:srgbClr val="F5E5CE"/>
                    </a:solid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标题 1"/>
          <p:cNvSpPr>
            <a:spLocks noGrp="1"/>
          </p:cNvSpPr>
          <p:nvPr>
            <p:ph type="title"/>
          </p:nvPr>
        </p:nvSpPr>
        <p:spPr>
          <a:xfrm>
            <a:off x="1524635" y="274955"/>
            <a:ext cx="9134475" cy="490220"/>
          </a:xfrm>
        </p:spPr>
        <p:txBody>
          <a:bodyPr anchor="ctr"/>
          <a:p>
            <a:r>
              <a:rPr lang="en-US" altLang="zh-CN" sz="2400" dirty="0">
                <a:latin typeface="黑体" panose="02010609060101010101" pitchFamily="2" charset="-122"/>
                <a:ea typeface="黑体" panose="02010609060101010101" pitchFamily="2" charset="-122"/>
                <a:sym typeface="宋体" panose="02010600030101010101" pitchFamily="2" charset="-122"/>
              </a:rPr>
              <a:t> </a:t>
            </a:r>
            <a:r>
              <a:rPr lang="zh-CN" altLang="en-US" sz="2400" dirty="0">
                <a:latin typeface="黑体" panose="02010609060101010101" pitchFamily="2" charset="-122"/>
                <a:ea typeface="黑体" panose="02010609060101010101" pitchFamily="2" charset="-122"/>
                <a:sym typeface="宋体" panose="02010600030101010101" pitchFamily="2" charset="-122"/>
              </a:rPr>
              <a:t>《政府采购框架协议采购方式管理暂行办法》</a:t>
            </a:r>
            <a:r>
              <a:rPr lang="en-US" altLang="zh-CN" dirty="0">
                <a:latin typeface="黑体" panose="02010609060101010101" pitchFamily="2" charset="-122"/>
                <a:ea typeface="黑体" panose="02010609060101010101" pitchFamily="2" charset="-122"/>
                <a:sym typeface="宋体" panose="02010600030101010101" pitchFamily="2" charset="-122"/>
              </a:rPr>
              <a:t>(</a:t>
            </a:r>
            <a:r>
              <a:rPr lang="zh-CN" altLang="en-US" dirty="0">
                <a:latin typeface="黑体" panose="02010609060101010101" pitchFamily="2" charset="-122"/>
                <a:ea typeface="黑体" panose="02010609060101010101" pitchFamily="2" charset="-122"/>
                <a:sym typeface="宋体" panose="02010600030101010101" pitchFamily="2" charset="-122"/>
              </a:rPr>
              <a:t>财政部令第</a:t>
            </a:r>
            <a:r>
              <a:rPr lang="en-US" altLang="zh-CN" dirty="0">
                <a:latin typeface="黑体" panose="02010609060101010101" pitchFamily="2" charset="-122"/>
                <a:ea typeface="黑体" panose="02010609060101010101" pitchFamily="2" charset="-122"/>
                <a:sym typeface="宋体" panose="02010600030101010101" pitchFamily="2" charset="-122"/>
              </a:rPr>
              <a:t>110</a:t>
            </a:r>
            <a:r>
              <a:rPr lang="zh-CN" altLang="en-US" dirty="0">
                <a:latin typeface="黑体" panose="02010609060101010101" pitchFamily="2" charset="-122"/>
                <a:ea typeface="黑体" panose="02010609060101010101" pitchFamily="2" charset="-122"/>
                <a:sym typeface="宋体" panose="02010600030101010101" pitchFamily="2" charset="-122"/>
              </a:rPr>
              <a:t>号</a:t>
            </a:r>
            <a:r>
              <a:rPr lang="en-US" altLang="zh-CN" dirty="0">
                <a:latin typeface="黑体" panose="02010609060101010101" pitchFamily="2" charset="-122"/>
                <a:ea typeface="黑体" panose="02010609060101010101" pitchFamily="2" charset="-122"/>
                <a:sym typeface="宋体" panose="02010600030101010101" pitchFamily="2" charset="-122"/>
              </a:rPr>
              <a:t>)</a:t>
            </a:r>
            <a:endParaRPr lang="zh-CN" altLang="en-US">
              <a:latin typeface="黑体" panose="02010609060101010101" pitchFamily="2" charset="-122"/>
              <a:ea typeface="黑体" panose="02010609060101010101" pitchFamily="2" charset="-122"/>
            </a:endParaRPr>
          </a:p>
        </p:txBody>
      </p:sp>
      <p:sp>
        <p:nvSpPr>
          <p:cNvPr id="49154" name="内容占位符 2"/>
          <p:cNvSpPr>
            <a:spLocks noGrp="1"/>
          </p:cNvSpPr>
          <p:nvPr>
            <p:ph idx="1"/>
          </p:nvPr>
        </p:nvSpPr>
        <p:spPr>
          <a:xfrm>
            <a:off x="1896745" y="836930"/>
            <a:ext cx="8397875" cy="5765800"/>
          </a:xfrm>
        </p:spPr>
        <p:txBody>
          <a:bodyPr anchor="t"/>
          <a:p>
            <a:pPr marL="0" indent="0" algn="l">
              <a:lnSpc>
                <a:spcPts val="3500"/>
              </a:lnSpc>
              <a:spcBef>
                <a:spcPts val="0"/>
              </a:spcBef>
              <a:buClrTx/>
              <a:buSzTx/>
              <a:buNone/>
            </a:pPr>
            <a:r>
              <a:rPr lang="en-US" altLang="zh-CN"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框架协议采购，</a:t>
            </a:r>
            <a:r>
              <a:rPr lang="zh-CN" altLang="en-US"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是</a:t>
            </a:r>
            <a:r>
              <a:rPr lang="en-US" altLang="zh-CN"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专门针对规范多频次、小额度采购活动的一种</a:t>
            </a:r>
            <a:r>
              <a:rPr lang="zh-CN" altLang="en-US"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新的采购方式。</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2021年12月31日发布</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从2022年3月1日起施行。</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500"/>
              </a:lnSpc>
              <a:spcBef>
                <a:spcPts val="600"/>
              </a:spcBef>
              <a:buClrTx/>
              <a:buSzTx/>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主要特点</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框架协议采购方式</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与其他采购方式相比</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主要有以</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下</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特点</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500"/>
              </a:lnSpc>
              <a:spcBef>
                <a:spcPts val="0"/>
              </a:spcBef>
              <a:buClrTx/>
              <a:buSzTx/>
              <a:buNone/>
            </a:pP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一是适用范围不同</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。框架协议采购适用于</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多频次</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小额度</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采购，不适用于单一项目采购。</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500"/>
              </a:lnSpc>
              <a:spcBef>
                <a:spcPts val="0"/>
              </a:spcBef>
              <a:buClrTx/>
              <a:buSzTx/>
              <a:buNone/>
            </a:pP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二是程序不同</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。框架协议采购</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具有明显的</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两阶段”特征，第一阶段</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由集中采购机构或者主管预算单位通过</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公开征集</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程序，确定入围供应商并</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订立框架协议</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第二阶段</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由</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采购人或者服务对象</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按照框架协议约定规则，在入围供应商范围内确定成交供应商并</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订立采购合同</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500"/>
              </a:lnSpc>
              <a:spcBef>
                <a:spcPts val="0"/>
              </a:spcBef>
              <a:buNone/>
            </a:pP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三是供应商范围不同。</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采用其他采购方式的，一个采购包只能确定一名中标(成交)供应商，而框架协议采购</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可以产生一名或多名入围供应商</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100"/>
              </a:lnSpc>
              <a:spcBef>
                <a:spcPts val="0"/>
              </a:spcBef>
              <a:buNone/>
            </a:pPr>
            <a:r>
              <a:rPr lang="en-US" altLang="zh-CN" sz="1600" dirty="0" smtClean="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1600" strike="noStrike" noProof="1"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72260" y="320040"/>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严格管控</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实行</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事前审核备案管理 严格</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界定适用范围</a:t>
            </a:r>
            <a:br>
              <a:rPr 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850390" y="870585"/>
            <a:ext cx="8542655" cy="5755640"/>
          </a:xfrm>
        </p:spPr>
        <p:txBody>
          <a:bodyPr anchor="t"/>
          <a:p>
            <a:pPr marL="0" indent="0" algn="l">
              <a:lnSpc>
                <a:spcPts val="2600"/>
              </a:lnSpc>
              <a:spcBef>
                <a:spcPct val="0"/>
              </a:spcBef>
              <a:buClrTx/>
              <a:buSzTx/>
              <a:buNone/>
            </a:pPr>
            <a:r>
              <a:rPr lang="en-US" altLang="zh-CN" dirty="0" smtClean="0">
                <a:latin typeface="宋体" panose="02010600030101010101" pitchFamily="2" charset="-122"/>
                <a:ea typeface="宋体" panose="02010600030101010101" pitchFamily="2" charset="-122"/>
                <a:cs typeface="宋体" panose="02010600030101010101" pitchFamily="2" charset="-122"/>
              </a:rPr>
              <a:t>  </a:t>
            </a:r>
            <a:r>
              <a:rPr lang="zh-CN" altLang="en-US" b="1" dirty="0" smtClean="0">
                <a:latin typeface="宋体" panose="02010600030101010101" pitchFamily="2" charset="-122"/>
                <a:ea typeface="宋体" panose="02010600030101010101" pitchFamily="2" charset="-122"/>
                <a:cs typeface="宋体" panose="02010600030101010101" pitchFamily="2" charset="-122"/>
              </a:rPr>
              <a:t>第一，在采购对象上</a:t>
            </a:r>
            <a:r>
              <a:rPr lang="zh-CN" altLang="en-US" dirty="0" smtClean="0">
                <a:latin typeface="宋体" panose="02010600030101010101" pitchFamily="2" charset="-122"/>
                <a:ea typeface="宋体" panose="02010600030101010101" pitchFamily="2" charset="-122"/>
                <a:cs typeface="宋体" panose="02010600030101010101" pitchFamily="2" charset="-122"/>
              </a:rPr>
              <a:t>，仅限于技术、服务等标准明确、统一，需要多次重复采购的</a:t>
            </a:r>
            <a:r>
              <a:rPr lang="zh-CN" altLang="en-US" b="1" dirty="0" smtClean="0">
                <a:latin typeface="宋体" panose="02010600030101010101" pitchFamily="2" charset="-122"/>
                <a:ea typeface="宋体" panose="02010600030101010101" pitchFamily="2" charset="-122"/>
                <a:cs typeface="宋体" panose="02010600030101010101" pitchFamily="2" charset="-122"/>
              </a:rPr>
              <a:t>货物和服务</a:t>
            </a:r>
            <a:r>
              <a:rPr lang="zh-CN" altLang="en-US" dirty="0" smtClean="0">
                <a:latin typeface="宋体" panose="02010600030101010101" pitchFamily="2" charset="-122"/>
                <a:ea typeface="宋体" panose="02010600030101010101" pitchFamily="2" charset="-122"/>
                <a:cs typeface="宋体" panose="02010600030101010101" pitchFamily="2" charset="-122"/>
              </a:rPr>
              <a:t>，</a:t>
            </a:r>
            <a:r>
              <a:rPr lang="zh-CN" altLang="en-US" b="1" dirty="0" smtClean="0">
                <a:latin typeface="宋体" panose="02010600030101010101" pitchFamily="2" charset="-122"/>
                <a:ea typeface="宋体" panose="02010600030101010101" pitchFamily="2" charset="-122"/>
                <a:cs typeface="宋体" panose="02010600030101010101" pitchFamily="2" charset="-122"/>
              </a:rPr>
              <a:t>不包括工程</a:t>
            </a:r>
            <a:r>
              <a:rPr lang="zh-CN" altLang="en-US" dirty="0" smtClean="0">
                <a:latin typeface="宋体" panose="02010600030101010101" pitchFamily="2" charset="-122"/>
                <a:ea typeface="宋体" panose="02010600030101010101" pitchFamily="2" charset="-122"/>
                <a:cs typeface="宋体" panose="02010600030101010101" pitchFamily="2" charset="-122"/>
              </a:rPr>
              <a:t>。具体来说，集中采购目录之内货物和服务品目（包括与之配套的必要耗材、配件等，下同）全覆盖，因为集采目录之内品目天然就符合“技术、服务等标准明确、统一，需要多次重复采购”的特点；集采目录之外品目严格限制，仅限于“自采自用”的法律、评估、会计、审计等鉴证咨询服务，以及“自采他用”的政府购买服务项目。</a:t>
            </a:r>
            <a:endParaRPr lang="zh-CN" altLang="en-US"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2600"/>
              </a:lnSpc>
              <a:spcBef>
                <a:spcPct val="0"/>
              </a:spcBef>
              <a:buClrTx/>
              <a:buSzTx/>
              <a:buNone/>
            </a:pPr>
            <a:r>
              <a:rPr lang="zh-CN" altLang="en-US" dirty="0" smtClean="0">
                <a:latin typeface="宋体" panose="02010600030101010101" pitchFamily="2" charset="-122"/>
                <a:ea typeface="宋体" panose="02010600030101010101" pitchFamily="2" charset="-122"/>
                <a:cs typeface="宋体" panose="02010600030101010101" pitchFamily="2" charset="-122"/>
              </a:rPr>
              <a:t>  </a:t>
            </a:r>
            <a:r>
              <a:rPr lang="zh-CN" altLang="en-US" b="1" dirty="0" smtClean="0">
                <a:latin typeface="宋体" panose="02010600030101010101" pitchFamily="2" charset="-122"/>
                <a:ea typeface="宋体" panose="02010600030101010101" pitchFamily="2" charset="-122"/>
                <a:cs typeface="宋体" panose="02010600030101010101" pitchFamily="2" charset="-122"/>
              </a:rPr>
              <a:t>第二，在采购主体上，除集采机构外，实行框架协议采购的主体一般仅限于主管预算单位</a:t>
            </a:r>
            <a:r>
              <a:rPr lang="zh-CN" altLang="en-US" dirty="0" smtClean="0">
                <a:latin typeface="宋体" panose="02010600030101010101" pitchFamily="2" charset="-122"/>
                <a:ea typeface="宋体" panose="02010600030101010101" pitchFamily="2" charset="-122"/>
                <a:cs typeface="宋体" panose="02010600030101010101" pitchFamily="2" charset="-122"/>
              </a:rPr>
              <a:t>，</a:t>
            </a:r>
            <a:r>
              <a:rPr lang="zh-CN" altLang="en-US" b="1" dirty="0" smtClean="0">
                <a:latin typeface="宋体" panose="02010600030101010101" pitchFamily="2" charset="-122"/>
                <a:ea typeface="宋体" panose="02010600030101010101" pitchFamily="2" charset="-122"/>
                <a:cs typeface="宋体" panose="02010600030101010101" pitchFamily="2" charset="-122"/>
              </a:rPr>
              <a:t>其他</a:t>
            </a:r>
            <a:r>
              <a:rPr lang="zh-CN" altLang="en-US" dirty="0" smtClean="0">
                <a:latin typeface="宋体" panose="02010600030101010101" pitchFamily="2" charset="-122"/>
                <a:ea typeface="宋体" panose="02010600030101010101" pitchFamily="2" charset="-122"/>
                <a:cs typeface="宋体" panose="02010600030101010101" pitchFamily="2" charset="-122"/>
              </a:rPr>
              <a:t>预算单位只有</a:t>
            </a:r>
            <a:r>
              <a:rPr lang="zh-CN" altLang="en-US" b="1" dirty="0" smtClean="0">
                <a:latin typeface="宋体" panose="02010600030101010101" pitchFamily="2" charset="-122"/>
                <a:ea typeface="宋体" panose="02010600030101010101" pitchFamily="2" charset="-122"/>
                <a:cs typeface="宋体" panose="02010600030101010101" pitchFamily="2" charset="-122"/>
              </a:rPr>
              <a:t>确有需要并经</a:t>
            </a:r>
            <a:r>
              <a:rPr lang="zh-CN" altLang="en-US" dirty="0" smtClean="0">
                <a:latin typeface="宋体" panose="02010600030101010101" pitchFamily="2" charset="-122"/>
                <a:ea typeface="宋体" panose="02010600030101010101" pitchFamily="2" charset="-122"/>
                <a:cs typeface="宋体" panose="02010600030101010101" pitchFamily="2" charset="-122"/>
              </a:rPr>
              <a:t>主管预算单位</a:t>
            </a:r>
            <a:r>
              <a:rPr lang="zh-CN" altLang="en-US" b="1" dirty="0" smtClean="0">
                <a:latin typeface="宋体" panose="02010600030101010101" pitchFamily="2" charset="-122"/>
                <a:ea typeface="宋体" panose="02010600030101010101" pitchFamily="2" charset="-122"/>
                <a:cs typeface="宋体" panose="02010600030101010101" pitchFamily="2" charset="-122"/>
              </a:rPr>
              <a:t>批准</a:t>
            </a:r>
            <a:r>
              <a:rPr lang="zh-CN" altLang="en-US" dirty="0" smtClean="0">
                <a:latin typeface="宋体" panose="02010600030101010101" pitchFamily="2" charset="-122"/>
                <a:ea typeface="宋体" panose="02010600030101010101" pitchFamily="2" charset="-122"/>
                <a:cs typeface="宋体" panose="02010600030101010101" pitchFamily="2" charset="-122"/>
              </a:rPr>
              <a:t>，才可以采用框架协议采购方式采购。</a:t>
            </a:r>
            <a:endParaRPr lang="zh-CN" altLang="en-US"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2600"/>
              </a:lnSpc>
              <a:spcBef>
                <a:spcPct val="0"/>
              </a:spcBef>
              <a:buClrTx/>
              <a:buSzTx/>
              <a:buNone/>
            </a:pPr>
            <a:r>
              <a:rPr lang="zh-CN" altLang="en-US" dirty="0" smtClean="0">
                <a:latin typeface="宋体" panose="02010600030101010101" pitchFamily="2" charset="-122"/>
                <a:ea typeface="宋体" panose="02010600030101010101" pitchFamily="2" charset="-122"/>
                <a:cs typeface="宋体" panose="02010600030101010101" pitchFamily="2" charset="-122"/>
              </a:rPr>
              <a:t>  </a:t>
            </a:r>
            <a:r>
              <a:rPr lang="zh-CN" altLang="en-US" b="1" dirty="0" smtClean="0">
                <a:latin typeface="宋体" panose="02010600030101010101" pitchFamily="2" charset="-122"/>
                <a:ea typeface="宋体" panose="02010600030101010101" pitchFamily="2" charset="-122"/>
                <a:cs typeface="宋体" panose="02010600030101010101" pitchFamily="2" charset="-122"/>
              </a:rPr>
              <a:t>第三，在采购金额上</a:t>
            </a:r>
            <a:r>
              <a:rPr lang="zh-CN" altLang="en-US" dirty="0" smtClean="0">
                <a:latin typeface="宋体" panose="02010600030101010101" pitchFamily="2" charset="-122"/>
                <a:ea typeface="宋体" panose="02010600030101010101" pitchFamily="2" charset="-122"/>
                <a:cs typeface="宋体" panose="02010600030101010101" pitchFamily="2" charset="-122"/>
              </a:rPr>
              <a:t>，</a:t>
            </a:r>
            <a:r>
              <a:rPr lang="zh-CN" altLang="en-US" b="1" dirty="0" smtClean="0">
                <a:latin typeface="宋体" panose="02010600030101010101" pitchFamily="2" charset="-122"/>
                <a:ea typeface="宋体" panose="02010600030101010101" pitchFamily="2" charset="-122"/>
                <a:cs typeface="宋体" panose="02010600030101010101" pitchFamily="2" charset="-122"/>
              </a:rPr>
              <a:t>定位为小额零星采购</a:t>
            </a:r>
            <a:r>
              <a:rPr lang="zh-CN" altLang="en-US" dirty="0" smtClean="0">
                <a:latin typeface="宋体" panose="02010600030101010101" pitchFamily="2" charset="-122"/>
                <a:ea typeface="宋体" panose="02010600030101010101" pitchFamily="2" charset="-122"/>
                <a:cs typeface="宋体" panose="02010600030101010101" pitchFamily="2" charset="-122"/>
              </a:rPr>
              <a:t>，框架协议采购的每一笔成交都必须符合小额零星标准</a:t>
            </a:r>
            <a:r>
              <a:rPr lang="en-US" altLang="zh-CN" dirty="0" smtClean="0">
                <a:latin typeface="宋体" panose="02010600030101010101" pitchFamily="2" charset="-122"/>
                <a:ea typeface="宋体" panose="02010600030101010101" pitchFamily="2" charset="-122"/>
                <a:cs typeface="宋体" panose="02010600030101010101" pitchFamily="2" charset="-122"/>
              </a:rPr>
              <a:t>(</a:t>
            </a:r>
            <a:r>
              <a:rPr lang="zh-CN" altLang="en-US" dirty="0" smtClean="0">
                <a:latin typeface="宋体" panose="02010600030101010101" pitchFamily="2" charset="-122"/>
                <a:ea typeface="宋体" panose="02010600030101010101" pitchFamily="2" charset="-122"/>
                <a:cs typeface="宋体" panose="02010600030101010101" pitchFamily="2" charset="-122"/>
              </a:rPr>
              <a:t>具体标准将由财政部另行确定</a:t>
            </a:r>
            <a:r>
              <a:rPr lang="en-US" altLang="zh-CN" dirty="0" smtClean="0">
                <a:latin typeface="宋体" panose="02010600030101010101" pitchFamily="2" charset="-122"/>
                <a:ea typeface="宋体" panose="02010600030101010101" pitchFamily="2" charset="-122"/>
                <a:cs typeface="宋体" panose="02010600030101010101" pitchFamily="2" charset="-122"/>
              </a:rPr>
              <a:t>)</a:t>
            </a:r>
            <a:r>
              <a:rPr lang="zh-CN" altLang="en-US" dirty="0" smtClean="0">
                <a:latin typeface="宋体" panose="02010600030101010101" pitchFamily="2" charset="-122"/>
                <a:ea typeface="宋体" panose="02010600030101010101" pitchFamily="2" charset="-122"/>
                <a:cs typeface="宋体" panose="02010600030101010101" pitchFamily="2" charset="-122"/>
              </a:rPr>
              <a:t>，超过小额零星标准的，应当按照独立项目依法适用其他采购方式进行采购。</a:t>
            </a:r>
            <a:endParaRPr lang="zh-CN" altLang="en-US"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2600"/>
              </a:lnSpc>
              <a:spcBef>
                <a:spcPct val="0"/>
              </a:spcBef>
              <a:buClrTx/>
              <a:buSzTx/>
              <a:buNone/>
            </a:pPr>
            <a:r>
              <a:rPr lang="zh-CN" altLang="en-US" dirty="0" smtClean="0">
                <a:latin typeface="宋体" panose="02010600030101010101" pitchFamily="2" charset="-122"/>
                <a:ea typeface="宋体" panose="02010600030101010101" pitchFamily="2" charset="-122"/>
                <a:cs typeface="宋体" panose="02010600030101010101" pitchFamily="2" charset="-122"/>
              </a:rPr>
              <a:t> </a:t>
            </a:r>
            <a:r>
              <a:rPr lang="zh-CN" altLang="en-US" b="1" dirty="0" smtClean="0">
                <a:latin typeface="宋体" panose="02010600030101010101" pitchFamily="2" charset="-122"/>
                <a:ea typeface="宋体" panose="02010600030101010101" pitchFamily="2" charset="-122"/>
                <a:cs typeface="宋体" panose="02010600030101010101" pitchFamily="2" charset="-122"/>
              </a:rPr>
              <a:t> 第四，对规避项目采购作出禁止性规定，</a:t>
            </a:r>
            <a:r>
              <a:rPr lang="zh-CN" altLang="en-US" dirty="0" smtClean="0">
                <a:latin typeface="宋体" panose="02010600030101010101" pitchFamily="2" charset="-122"/>
                <a:ea typeface="宋体" panose="02010600030101010101" pitchFamily="2" charset="-122"/>
                <a:cs typeface="宋体" panose="02010600030101010101" pitchFamily="2" charset="-122"/>
              </a:rPr>
              <a:t>即对于“自采自用”的法律、评估、会计、审计等鉴证咨询服务，能够归集需求形成单一项目进行采购，通过签订时间、地点、数量不确定的采购合同满足需求的，不得采用框架协议采购方式。</a:t>
            </a:r>
            <a:endParaRPr lang="zh-CN" altLang="en-US"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2400"/>
              </a:lnSpc>
              <a:spcBef>
                <a:spcPct val="0"/>
              </a:spcBef>
              <a:buClrTx/>
              <a:buSzTx/>
              <a:buNone/>
            </a:pP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2400"/>
              </a:lnSpc>
              <a:spcBef>
                <a:spcPct val="0"/>
              </a:spcBef>
              <a:buClrTx/>
              <a:buSzTx/>
              <a:buNone/>
            </a:pPr>
            <a:endParaRPr lang="zh-CN" altLang="en-US" sz="1800" b="1" dirty="0" smtClean="0">
              <a:latin typeface="华文中宋" panose="02010600040101010101" charset="-122"/>
              <a:ea typeface="华文中宋" panose="02010600040101010101" charset="-122"/>
            </a:endParaRPr>
          </a:p>
          <a:p>
            <a:pPr marL="0" indent="0" algn="l">
              <a:lnSpc>
                <a:spcPts val="2400"/>
              </a:lnSpc>
              <a:spcBef>
                <a:spcPct val="0"/>
              </a:spcBef>
              <a:buClrTx/>
              <a:buSzTx/>
              <a:buNone/>
            </a:pP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3400"/>
              </a:lnSpc>
              <a:spcBef>
                <a:spcPct val="0"/>
              </a:spcBef>
              <a:buClrTx/>
              <a:buSzTx/>
              <a:buNone/>
            </a:pPr>
            <a:endParaRPr lang="zh-CN" altLang="en-US" sz="1800" b="1" dirty="0" smtClean="0">
              <a:latin typeface="华文中宋" panose="02010600040101010101" charset="-122"/>
              <a:ea typeface="华文中宋" panose="02010600040101010101" charset="-122"/>
            </a:endParaRPr>
          </a:p>
          <a:p>
            <a:pPr marL="0" indent="0" algn="l">
              <a:lnSpc>
                <a:spcPts val="3400"/>
              </a:lnSpc>
              <a:spcBef>
                <a:spcPct val="0"/>
              </a:spcBef>
              <a:buClrTx/>
              <a:buSzTx/>
              <a:buNone/>
            </a:pPr>
            <a:endParaRPr lang="en-US" altLang="zh-CN" sz="18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300"/>
              </a:lnSpc>
              <a:spcBef>
                <a:spcPts val="0"/>
              </a:spcBef>
              <a:buNone/>
            </a:pP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24635" y="292735"/>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r>
              <a:rPr lang="en-US" altLang="zh-CN">
                <a:latin typeface="黑体" panose="02010609060101010101" pitchFamily="2" charset="-122"/>
                <a:ea typeface="黑体" panose="02010609060101010101" pitchFamily="2" charset="-122"/>
                <a:sym typeface="+mn-ea"/>
              </a:rPr>
              <a:t> </a:t>
            </a:r>
            <a:br>
              <a:rPr lang="en-US" altLang="zh-CN">
                <a:latin typeface="黑体" panose="02010609060101010101" pitchFamily="2" charset="-122"/>
                <a:ea typeface="黑体" panose="02010609060101010101" pitchFamily="2" charset="-122"/>
                <a:sym typeface="+mn-ea"/>
              </a:rPr>
            </a:br>
            <a:r>
              <a:rPr lang="en-US" altLang="zh-CN">
                <a:latin typeface="黑体" panose="02010609060101010101" pitchFamily="2" charset="-122"/>
                <a:ea typeface="黑体" panose="02010609060101010101" pitchFamily="2" charset="-122"/>
                <a:sym typeface="+mn-ea"/>
              </a:rPr>
              <a:t>  </a:t>
            </a:r>
            <a:r>
              <a:rPr lang="zh-CN" altLang="en-US">
                <a:latin typeface="黑体" panose="02010609060101010101" pitchFamily="2" charset="-122"/>
                <a:ea typeface="黑体" panose="02010609060101010101" pitchFamily="2" charset="-122"/>
                <a:sym typeface="+mn-ea"/>
              </a:rPr>
              <a:t>《政府采购</a:t>
            </a:r>
            <a:r>
              <a:rPr lang="zh-CN" altLang="en-US">
                <a:latin typeface="黑体" panose="02010609060101010101" pitchFamily="2" charset="-122"/>
                <a:ea typeface="黑体" panose="02010609060101010101" pitchFamily="2" charset="-122"/>
                <a:sym typeface="+mn-ea"/>
              </a:rPr>
              <a:t>框架协议采购方式管理暂行办法</a:t>
            </a:r>
            <a:r>
              <a:rPr lang="zh-CN" altLang="en-US">
                <a:latin typeface="黑体" panose="02010609060101010101" pitchFamily="2" charset="-122"/>
                <a:ea typeface="黑体" panose="02010609060101010101" pitchFamily="2" charset="-122"/>
                <a:sym typeface="+mn-ea"/>
              </a:rPr>
              <a:t>》</a:t>
            </a:r>
            <a:r>
              <a:rPr lang="en-US" altLang="zh-CN" b="0">
                <a:latin typeface="黑体" panose="02010609060101010101" pitchFamily="2" charset="-122"/>
                <a:ea typeface="黑体" panose="02010609060101010101" pitchFamily="2" charset="-122"/>
                <a:sym typeface="+mn-ea"/>
              </a:rPr>
              <a:t>(</a:t>
            </a:r>
            <a:r>
              <a:rPr lang="zh-CN" altLang="en-US" b="0">
                <a:latin typeface="黑体" panose="02010609060101010101" pitchFamily="2" charset="-122"/>
                <a:ea typeface="黑体" panose="02010609060101010101" pitchFamily="2" charset="-122"/>
                <a:sym typeface="+mn-ea"/>
              </a:rPr>
              <a:t>财政部令第</a:t>
            </a:r>
            <a:r>
              <a:rPr lang="en-US" altLang="zh-CN" b="0">
                <a:latin typeface="黑体" panose="02010609060101010101" pitchFamily="2" charset="-122"/>
                <a:ea typeface="黑体" panose="02010609060101010101" pitchFamily="2" charset="-122"/>
                <a:sym typeface="+mn-ea"/>
              </a:rPr>
              <a:t>110</a:t>
            </a:r>
            <a:r>
              <a:rPr lang="zh-CN" altLang="en-US" b="0">
                <a:latin typeface="黑体" panose="02010609060101010101" pitchFamily="2" charset="-122"/>
                <a:ea typeface="黑体" panose="02010609060101010101" pitchFamily="2" charset="-122"/>
                <a:sym typeface="+mn-ea"/>
              </a:rPr>
              <a:t>号</a:t>
            </a:r>
            <a:r>
              <a:rPr lang="en-US" altLang="zh-CN" b="0">
                <a:latin typeface="黑体" panose="02010609060101010101" pitchFamily="2" charset="-122"/>
                <a:ea typeface="黑体" panose="02010609060101010101" pitchFamily="2" charset="-122"/>
                <a:sym typeface="+mn-ea"/>
              </a:rPr>
              <a:t>)</a:t>
            </a:r>
            <a:r>
              <a:rPr lang="zh-CN" altLang="en-US">
                <a:latin typeface="黑体" panose="02010609060101010101" pitchFamily="2" charset="-122"/>
                <a:ea typeface="黑体" panose="02010609060101010101" pitchFamily="2" charset="-122"/>
                <a:sym typeface="+mn-ea"/>
              </a:rPr>
              <a:t>简析</a:t>
            </a:r>
            <a:br>
              <a:rPr lang="zh-CN" altLang="en-US">
                <a:latin typeface="黑体" panose="02010609060101010101" pitchFamily="2" charset="-122"/>
                <a:ea typeface="黑体" panose="02010609060101010101" pitchFamily="2" charset="-122"/>
              </a:rPr>
            </a:br>
            <a:b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br>
            <a:br>
              <a:rPr 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898015" y="836930"/>
            <a:ext cx="8396605" cy="5774055"/>
          </a:xfrm>
        </p:spPr>
        <p:txBody>
          <a:bodyPr anchor="t"/>
          <a:p>
            <a:pPr marL="0" indent="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一、什么是框架协议采购</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(一种新的采购方式、为政府采购范围内</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多频次</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小额度</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采购提供了一种</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可供选择的</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新方式)</a:t>
            </a:r>
            <a:endParaRPr lang="en-US" altLang="zh-CN">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二、订立主体</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征集人：集采机构、预算主管单位、其他</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&amp;</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采购人</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altLang="en-US"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三、实施形式</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电子化</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四、两个阶段</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框架协议订立</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合同授予</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五、四种适用情形</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目录内、目录外限额上、政府购买服务、其他</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六、两种类别</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封闭式、开放式，适用及特点</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七、采购方案与采购需求</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审核、备案；满足需求、符合标准、合理分包</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八、两种评审方法</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价格优先法、质量优先法</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&amp;</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综合评分法、最低评标价</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九、报价</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最高限制单价与量价关系折扣、</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3</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年专用耗材、全生命周期</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500"/>
              </a:lnSpc>
              <a:spcBef>
                <a:spcPts val="0"/>
              </a:spcBef>
              <a:buClrTx/>
              <a:buSzTx/>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十、三种确定供应商</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的</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方式:</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(直接选定、二次竞价、顺序轮候)</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5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十一、淘汰比例</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一般不少于</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20%-40%</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，至少</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1</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家，实质性响应不少于</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2</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家</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000"/>
              </a:lnSpc>
              <a:spcBef>
                <a:spcPts val="0"/>
              </a:spcBef>
              <a:buClrTx/>
              <a:buSzTx/>
              <a:buNone/>
            </a:pPr>
            <a:r>
              <a:rPr lang="zh-CN" altLang="en-US" sz="2000" b="1" dirty="0" smtClean="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000"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0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000"/>
              </a:lnSpc>
              <a:spcBef>
                <a:spcPts val="0"/>
              </a:spcBef>
              <a:buClrTx/>
              <a:buSzTx/>
              <a:buNone/>
            </a:pP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40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4000"/>
              </a:lnSpc>
              <a:spcBef>
                <a:spcPts val="600"/>
              </a:spcBef>
              <a:buClrTx/>
              <a:buSzTx/>
              <a:buNone/>
            </a:pPr>
            <a:r>
              <a:rPr lang="zh-CN" altLang="en-US" sz="2400" b="1">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2400" dirty="0" smtClean="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24635" y="292735"/>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dirty="0">
                <a:latin typeface="黑体" panose="02010609060101010101" pitchFamily="2" charset="-122"/>
                <a:ea typeface="黑体" panose="02010609060101010101" pitchFamily="2" charset="-122"/>
                <a:cs typeface="黑体" panose="02010609060101010101" pitchFamily="2" charset="-122"/>
                <a:sym typeface="+mn-ea"/>
              </a:rPr>
              <a:t>   </a:t>
            </a:r>
            <a:r>
              <a:rPr lang="en-US" altLang="zh-CN">
                <a:latin typeface="黑体" panose="02010609060101010101" pitchFamily="2" charset="-122"/>
                <a:ea typeface="黑体" panose="02010609060101010101" pitchFamily="2" charset="-122"/>
                <a:sym typeface="+mn-ea"/>
              </a:rPr>
              <a:t> </a:t>
            </a:r>
            <a:br>
              <a:rPr lang="en-US" altLang="zh-CN">
                <a:latin typeface="黑体" panose="02010609060101010101" pitchFamily="2" charset="-122"/>
                <a:ea typeface="黑体" panose="02010609060101010101" pitchFamily="2" charset="-122"/>
                <a:sym typeface="+mn-ea"/>
              </a:rPr>
            </a:br>
            <a:r>
              <a:rPr lang="en-US" altLang="zh-CN">
                <a:latin typeface="黑体" panose="02010609060101010101" pitchFamily="2" charset="-122"/>
                <a:ea typeface="黑体" panose="02010609060101010101" pitchFamily="2" charset="-122"/>
                <a:sym typeface="+mn-ea"/>
              </a:rPr>
              <a:t>  </a:t>
            </a:r>
            <a:br>
              <a:rPr lang="zh-CN" altLang="en-US">
                <a:latin typeface="黑体" panose="02010609060101010101" pitchFamily="2" charset="-122"/>
                <a:ea typeface="黑体" panose="02010609060101010101" pitchFamily="2" charset="-122"/>
              </a:rPr>
            </a:br>
            <a:b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br>
            <a:br>
              <a:rPr 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898015" y="765175"/>
            <a:ext cx="8396605" cy="5708015"/>
          </a:xfrm>
        </p:spPr>
        <p:txBody>
          <a:bodyPr anchor="t"/>
          <a:p>
            <a:pPr marL="0" algn="l">
              <a:lnSpc>
                <a:spcPts val="3100"/>
              </a:lnSpc>
              <a:spcBef>
                <a:spcPts val="0"/>
              </a:spcBef>
              <a:buClrTx/>
              <a:buSzTx/>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十二、期限</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货物</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1</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年、服务</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2</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年</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100"/>
              </a:lnSpc>
              <a:spcBef>
                <a:spcPts val="0"/>
              </a:spcBef>
              <a:buClrTx/>
              <a:buSzTx/>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十三、合同</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固定价格合同、入围供应商、非入围供应商</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100"/>
              </a:lnSpc>
              <a:spcBef>
                <a:spcPts val="0"/>
              </a:spcBef>
              <a:buClrTx/>
              <a:buSzTx/>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十四、框架协议与框架协议采购</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订立方式、采购方式；内容详细：明确最高限制单价、升级换代规则、期限、淘汰率、清退补充、用户反馈评价</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100"/>
              </a:lnSpc>
              <a:spcBef>
                <a:spcPts val="0"/>
              </a:spcBef>
              <a:buClrTx/>
              <a:buSzTx/>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十五、</a:t>
            </a:r>
            <a:r>
              <a:rPr lang="zh-CN" altLang="en-US" b="1" dirty="0">
                <a:latin typeface="宋体" panose="02010600030101010101" pitchFamily="2" charset="-122"/>
                <a:ea typeface="宋体" panose="02010600030101010101" pitchFamily="2" charset="-122"/>
                <a:cs typeface="黑体" panose="02010609060101010101" pitchFamily="2" charset="-122"/>
                <a:sym typeface="+mn-ea"/>
              </a:rPr>
              <a:t>征集公告与征集文件</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a:latin typeface="宋体" panose="02010600030101010101" pitchFamily="2" charset="-122"/>
                <a:ea typeface="宋体" panose="02010600030101010101" pitchFamily="2" charset="-122"/>
                <a:cs typeface="黑体" panose="02010609060101010101" pitchFamily="2" charset="-122"/>
                <a:sym typeface="+mn-ea"/>
              </a:rPr>
              <a:t>(</a:t>
            </a:r>
            <a:r>
              <a:rPr lang="en-US" altLang="zh-CN" dirty="0" smtClean="0">
                <a:latin typeface="Arial" panose="020B0604020202020204" pitchFamily="34" charset="0"/>
                <a:ea typeface="宋体" panose="02010600030101010101" pitchFamily="2" charset="-122"/>
                <a:cs typeface="Arial" panose="020B0604020202020204" pitchFamily="34" charset="0"/>
                <a:sym typeface="+mn-ea"/>
              </a:rPr>
              <a:t>&amp;</a:t>
            </a:r>
            <a:r>
              <a:rPr lang="zh-CN" altLang="en-US" dirty="0">
                <a:latin typeface="宋体" panose="02010600030101010101" pitchFamily="2" charset="-122"/>
                <a:ea typeface="宋体" panose="02010600030101010101" pitchFamily="2" charset="-122"/>
                <a:cs typeface="黑体" panose="02010609060101010101" pitchFamily="2" charset="-122"/>
                <a:sym typeface="+mn-ea"/>
              </a:rPr>
              <a:t>与招标公告、招标文件不同；</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开放式只有征集公告，没有征集文件；响应文件</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不得专供、只能用一个产品响应、配件、耗材报价；结果公告</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单笔、汇总，有效期内查询</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a:latin typeface="宋体" panose="02010600030101010101" pitchFamily="2" charset="-122"/>
              <a:ea typeface="宋体" panose="02010600030101010101" pitchFamily="2" charset="-122"/>
              <a:cs typeface="黑体" panose="02010609060101010101" pitchFamily="2" charset="-122"/>
              <a:sym typeface="+mn-ea"/>
            </a:endParaRPr>
          </a:p>
          <a:p>
            <a:pPr marL="0" algn="l">
              <a:lnSpc>
                <a:spcPts val="3100"/>
              </a:lnSpc>
              <a:spcBef>
                <a:spcPts val="0"/>
              </a:spcBef>
              <a:buClrTx/>
              <a:buSzTx/>
              <a:buNone/>
            </a:pPr>
            <a:r>
              <a:rPr lang="en-US" altLang="zh-CN" dirty="0">
                <a:latin typeface="宋体" panose="02010600030101010101" pitchFamily="2" charset="-122"/>
                <a:ea typeface="宋体" panose="02010600030101010101" pitchFamily="2" charset="-122"/>
                <a:cs typeface="黑体" panose="02010609060101010101" pitchFamily="2" charset="-122"/>
                <a:sym typeface="+mn-ea"/>
              </a:rPr>
              <a:t> </a:t>
            </a:r>
            <a:r>
              <a:rPr lang="zh-CN" altLang="en-US" b="1" dirty="0">
                <a:latin typeface="宋体" panose="02010600030101010101" pitchFamily="2" charset="-122"/>
                <a:ea typeface="宋体" panose="02010600030101010101" pitchFamily="2" charset="-122"/>
                <a:cs typeface="黑体" panose="02010609060101010101" pitchFamily="2" charset="-122"/>
                <a:sym typeface="+mn-ea"/>
              </a:rPr>
              <a:t>十六、</a:t>
            </a:r>
            <a:r>
              <a:rPr lang="zh-CN" altLang="en-US" dirty="0">
                <a:latin typeface="黑体" panose="02010609060101010101" pitchFamily="2" charset="-122"/>
                <a:ea typeface="黑体" panose="02010609060101010101" pitchFamily="2" charset="-122"/>
                <a:cs typeface="黑体" panose="02010609060101010101" pitchFamily="2" charset="-122"/>
                <a:sym typeface="+mn-ea"/>
              </a:rPr>
              <a:t>公告媒体</a:t>
            </a:r>
            <a:r>
              <a:rPr lang="en-US" altLang="zh-CN" dirty="0">
                <a:latin typeface="黑体" panose="02010609060101010101" pitchFamily="2" charset="-122"/>
                <a:ea typeface="黑体" panose="02010609060101010101" pitchFamily="2" charset="-122"/>
                <a:cs typeface="黑体" panose="02010609060101010101" pitchFamily="2" charset="-122"/>
                <a:sym typeface="+mn-ea"/>
              </a:rPr>
              <a:t>:</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除</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35</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条规定外，</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在省级以上财政部门指定媒体发布</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a:t>
            </a:r>
            <a:endParaRPr lang="zh-CN" altLang="en-US"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100"/>
              </a:lnSpc>
              <a:spcBef>
                <a:spcPts val="0"/>
              </a:spcBef>
              <a:buClrTx/>
              <a:buSzTx/>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十七、入围供应商与代理商</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授权、委托代理、放弃退出、补充征集</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100"/>
              </a:lnSpc>
              <a:spcBef>
                <a:spcPts val="0"/>
              </a:spcBef>
              <a:buClrTx/>
              <a:buSzTx/>
              <a:buNone/>
            </a:pP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十八、六种清退情形</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法定清退、约定清退、法律后果</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100"/>
              </a:lnSpc>
              <a:spcBef>
                <a:spcPts val="0"/>
              </a:spcBef>
              <a:buClrTx/>
              <a:buSzTx/>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黑体" panose="02010609060101010101" pitchFamily="2" charset="-122"/>
                <a:ea typeface="黑体" panose="02010609060101010101" pitchFamily="2" charset="-122"/>
                <a:cs typeface="黑体" panose="02010609060101010101" pitchFamily="2" charset="-122"/>
                <a:sym typeface="+mn-ea"/>
              </a:rPr>
              <a:t>十九、</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七项职责</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(征集人</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组织落实框架协议履行管理的职责)</a:t>
            </a:r>
            <a:endParaRPr lang="zh-CN" altLang="en-US" dirty="0">
              <a:latin typeface="黑体" panose="02010609060101010101" pitchFamily="2" charset="-122"/>
              <a:ea typeface="黑体" panose="02010609060101010101" pitchFamily="2" charset="-122"/>
              <a:cs typeface="黑体" panose="02010609060101010101" pitchFamily="2" charset="-122"/>
              <a:sym typeface="+mn-ea"/>
            </a:endParaRPr>
          </a:p>
          <a:p>
            <a:pPr marL="0" algn="l">
              <a:lnSpc>
                <a:spcPts val="3100"/>
              </a:lnSpc>
              <a:spcBef>
                <a:spcPts val="0"/>
              </a:spcBef>
              <a:buClrTx/>
              <a:buSzTx/>
              <a:buNone/>
            </a:pPr>
            <a:r>
              <a:rPr lang="zh-CN" altLang="en-US" dirty="0">
                <a:latin typeface="黑体" panose="02010609060101010101" pitchFamily="2" charset="-122"/>
                <a:ea typeface="黑体" panose="02010609060101010101" pitchFamily="2" charset="-122"/>
                <a:cs typeface="黑体" panose="02010609060101010101" pitchFamily="2" charset="-122"/>
                <a:sym typeface="+mn-ea"/>
              </a:rPr>
              <a:t> 二十</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、法律责任</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(供应商救济</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一阶段征集人；二阶段采购人代理机构</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相关当事人的法律责任</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征集人</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11</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种违法违规情形；适用上位法)</a:t>
            </a:r>
            <a:endParaRPr lang="zh-CN" altLang="en-US"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100"/>
              </a:lnSpc>
              <a:spcBef>
                <a:spcPts val="0"/>
              </a:spcBef>
              <a:buClrTx/>
              <a:buSzTx/>
              <a:buNone/>
            </a:pP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二十一、操作程序</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封闭式</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第一</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阶段、第二阶段</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；开放式</a:t>
            </a:r>
            <a:endParaRPr lang="zh-CN" altLang="en-US" dirty="0">
              <a:latin typeface="黑体" panose="02010609060101010101" pitchFamily="2" charset="-122"/>
              <a:ea typeface="黑体" panose="02010609060101010101" pitchFamily="2" charset="-122"/>
              <a:cs typeface="黑体" panose="02010609060101010101" pitchFamily="2" charset="-122"/>
              <a:sym typeface="+mn-ea"/>
            </a:endParaRPr>
          </a:p>
          <a:p>
            <a:pPr marL="0" algn="l">
              <a:lnSpc>
                <a:spcPts val="3500"/>
              </a:lnSpc>
              <a:spcBef>
                <a:spcPts val="0"/>
              </a:spcBef>
              <a:buClrTx/>
              <a:buSzTx/>
              <a:buNone/>
            </a:pPr>
            <a:endParaRPr lang="en-US" altLang="zh-CN"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500"/>
              </a:lnSpc>
              <a:spcBef>
                <a:spcPts val="0"/>
              </a:spcBef>
              <a:buClrTx/>
              <a:buSzTx/>
              <a:buNone/>
            </a:pPr>
            <a:r>
              <a:rPr lang="en-US" altLang="zh-CN" sz="2000" b="1" dirty="0" smtClean="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000"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0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000"/>
              </a:lnSpc>
              <a:spcBef>
                <a:spcPts val="0"/>
              </a:spcBef>
              <a:buClrTx/>
              <a:buSzTx/>
              <a:buNone/>
            </a:pP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40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4000"/>
              </a:lnSpc>
              <a:spcBef>
                <a:spcPts val="600"/>
              </a:spcBef>
              <a:buClrTx/>
              <a:buSzTx/>
              <a:buNone/>
            </a:pPr>
            <a:r>
              <a:rPr lang="zh-CN" altLang="en-US" sz="2400" b="1">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2400" dirty="0" smtClean="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文本占位符 11265"/>
          <p:cNvSpPr>
            <a:spLocks noGrp="1"/>
          </p:cNvSpPr>
          <p:nvPr>
            <p:ph idx="1"/>
          </p:nvPr>
        </p:nvSpPr>
        <p:spPr>
          <a:xfrm>
            <a:off x="1930400" y="968375"/>
            <a:ext cx="8289925" cy="4832350"/>
          </a:xfrm>
          <a:ln>
            <a:miter/>
          </a:ln>
        </p:spPr>
        <p:txBody>
          <a:bodyPr anchor="t"/>
          <a:p>
            <a:pPr marL="0" indent="0">
              <a:lnSpc>
                <a:spcPts val="4400"/>
              </a:lnSpc>
              <a:spcBef>
                <a:spcPct val="0"/>
              </a:spcBef>
              <a:buNone/>
            </a:pPr>
            <a:r>
              <a:rPr lang="en-US" altLang="zh-CN" sz="2400" strike="noStrike" noProof="1" dirty="0">
                <a:latin typeface="宋体" panose="02010600030101010101" pitchFamily="2" charset="-122"/>
                <a:ea typeface="宋体" panose="02010600030101010101" pitchFamily="2" charset="-122"/>
              </a:rPr>
              <a:t> </a:t>
            </a:r>
            <a:r>
              <a:rPr lang="zh-CN" altLang="en-US" sz="2400" strike="noStrike" noProof="1" dirty="0">
                <a:latin typeface="宋体" panose="02010600030101010101" pitchFamily="2" charset="-122"/>
                <a:ea typeface="宋体" panose="02010600030101010101" pitchFamily="2" charset="-122"/>
              </a:rPr>
              <a:t>什么是政府采购？</a:t>
            </a:r>
            <a:r>
              <a:rPr lang="en-US" altLang="zh-CN" sz="2400" strike="noStrike" noProof="1" dirty="0">
                <a:latin typeface="宋体" panose="02010600030101010101" pitchFamily="2" charset="-122"/>
                <a:ea typeface="宋体" panose="02010600030101010101" pitchFamily="2" charset="-122"/>
              </a:rPr>
              <a:t>(</a:t>
            </a:r>
            <a:r>
              <a:rPr lang="zh-CN" altLang="en-US" sz="2400" strike="noStrike" noProof="1" dirty="0">
                <a:latin typeface="宋体" panose="02010600030101010101" pitchFamily="2" charset="-122"/>
                <a:ea typeface="宋体" panose="02010600030101010101" pitchFamily="2" charset="-122"/>
              </a:rPr>
              <a:t>采购人、采购资金及采购项目</a:t>
            </a:r>
            <a:r>
              <a:rPr lang="en-US" altLang="zh-CN" sz="2400" strike="noStrike" noProof="1" dirty="0">
                <a:latin typeface="宋体" panose="02010600030101010101" pitchFamily="2" charset="-122"/>
                <a:ea typeface="宋体" panose="02010600030101010101" pitchFamily="2" charset="-122"/>
              </a:rPr>
              <a:t>)</a:t>
            </a:r>
            <a:endParaRPr lang="zh-CN" altLang="en-US" sz="2400" strike="noStrike" noProof="1" dirty="0">
              <a:latin typeface="宋体" panose="02010600030101010101" pitchFamily="2" charset="-122"/>
              <a:ea typeface="宋体" panose="02010600030101010101" pitchFamily="2" charset="-122"/>
            </a:endParaRPr>
          </a:p>
          <a:p>
            <a:pPr marL="0" indent="0">
              <a:lnSpc>
                <a:spcPts val="4400"/>
              </a:lnSpc>
              <a:spcBef>
                <a:spcPct val="0"/>
              </a:spcBef>
              <a:buNone/>
            </a:pPr>
            <a:r>
              <a:rPr lang="zh-CN" altLang="en-US" sz="2400" strike="noStrike" noProof="1" dirty="0">
                <a:latin typeface="宋体" panose="02010600030101010101" pitchFamily="2" charset="-122"/>
                <a:ea typeface="宋体" panose="02010600030101010101" pitchFamily="2" charset="-122"/>
              </a:rPr>
              <a:t> 为什么要政府采购？</a:t>
            </a:r>
            <a:r>
              <a:rPr lang="en-US" altLang="zh-CN" sz="2400" strike="noStrike" noProof="1" dirty="0">
                <a:latin typeface="宋体" panose="02010600030101010101" pitchFamily="2" charset="-122"/>
                <a:ea typeface="宋体" panose="02010600030101010101" pitchFamily="2" charset="-122"/>
              </a:rPr>
              <a:t>(</a:t>
            </a:r>
            <a:r>
              <a:rPr lang="zh-CN" altLang="en-US" sz="2400" strike="noStrike" noProof="1" dirty="0">
                <a:latin typeface="宋体" panose="02010600030101010101" pitchFamily="2" charset="-122"/>
                <a:ea typeface="宋体" panose="02010600030101010101" pitchFamily="2" charset="-122"/>
              </a:rPr>
              <a:t>政府宏观调控的手段和工具，规范财政支出管理</a:t>
            </a:r>
            <a:r>
              <a:rPr lang="en-US" altLang="zh-CN" sz="2400" strike="noStrike" noProof="1" dirty="0">
                <a:latin typeface="宋体" panose="02010600030101010101" pitchFamily="2" charset="-122"/>
                <a:ea typeface="宋体" panose="02010600030101010101" pitchFamily="2" charset="-122"/>
              </a:rPr>
              <a:t>)</a:t>
            </a:r>
            <a:endParaRPr lang="zh-CN" altLang="en-US" sz="2400" strike="noStrike" noProof="1" dirty="0">
              <a:latin typeface="宋体" panose="02010600030101010101" pitchFamily="2" charset="-122"/>
              <a:ea typeface="宋体" panose="02010600030101010101" pitchFamily="2" charset="-122"/>
            </a:endParaRPr>
          </a:p>
          <a:p>
            <a:pPr marL="0" indent="0">
              <a:lnSpc>
                <a:spcPts val="4400"/>
              </a:lnSpc>
              <a:spcBef>
                <a:spcPct val="0"/>
              </a:spcBef>
              <a:buNone/>
            </a:pPr>
            <a:r>
              <a:rPr lang="zh-CN" altLang="en-US" sz="2400" strike="noStrike" noProof="1" dirty="0">
                <a:latin typeface="宋体" panose="02010600030101010101" pitchFamily="2" charset="-122"/>
                <a:ea typeface="宋体" panose="02010600030101010101" pitchFamily="2" charset="-122"/>
              </a:rPr>
              <a:t> 政府采购为什么要优先购买国货？</a:t>
            </a:r>
            <a:r>
              <a:rPr lang="en-US" altLang="zh-CN" sz="2400" strike="noStrike" noProof="1" dirty="0">
                <a:latin typeface="宋体" panose="02010600030101010101" pitchFamily="2" charset="-122"/>
                <a:ea typeface="宋体" panose="02010600030101010101" pitchFamily="2" charset="-122"/>
              </a:rPr>
              <a:t>(</a:t>
            </a:r>
            <a:r>
              <a:rPr lang="zh-CN" altLang="en-US" sz="2400" strike="noStrike" noProof="1" dirty="0">
                <a:latin typeface="宋体" panose="02010600030101010101" pitchFamily="2" charset="-122"/>
                <a:ea typeface="宋体" panose="02010600030101010101" pitchFamily="2" charset="-122"/>
              </a:rPr>
              <a:t>政策功能和导向作用</a:t>
            </a:r>
            <a:r>
              <a:rPr lang="en-US" altLang="zh-CN" sz="2400" strike="noStrike" noProof="1" dirty="0">
                <a:latin typeface="宋体" panose="02010600030101010101" pitchFamily="2" charset="-122"/>
                <a:ea typeface="宋体" panose="02010600030101010101" pitchFamily="2" charset="-122"/>
              </a:rPr>
              <a:t>)</a:t>
            </a:r>
            <a:endParaRPr lang="zh-CN" altLang="en-US" sz="2400" strike="noStrike" noProof="1" dirty="0">
              <a:latin typeface="宋体" panose="02010600030101010101" pitchFamily="2" charset="-122"/>
              <a:ea typeface="宋体" panose="02010600030101010101" pitchFamily="2" charset="-122"/>
            </a:endParaRPr>
          </a:p>
          <a:p>
            <a:pPr marL="0" indent="0" fontAlgn="base">
              <a:lnSpc>
                <a:spcPct val="130000"/>
              </a:lnSpc>
              <a:spcBef>
                <a:spcPct val="0"/>
              </a:spcBef>
              <a:buNone/>
            </a:pPr>
            <a:r>
              <a:rPr lang="zh-CN" altLang="en-US" sz="2800" strike="noStrike" noProof="1" dirty="0">
                <a:ea typeface="宋体" panose="02010600030101010101" pitchFamily="2" charset="-122"/>
              </a:rPr>
              <a:t>    </a:t>
            </a:r>
            <a:endParaRPr lang="zh-CN" altLang="en-US" sz="2800" strike="noStrike" noProof="1" dirty="0">
              <a:ea typeface="宋体" panose="02010600030101010101" pitchFamily="2" charset="-122"/>
            </a:endParaRPr>
          </a:p>
          <a:p>
            <a:pPr fontAlgn="base"/>
            <a:endParaRPr lang="zh-CN" altLang="en-US" strike="noStrike" noProof="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825" name="标题 1"/>
          <p:cNvSpPr>
            <a:spLocks noGrp="1"/>
          </p:cNvSpPr>
          <p:nvPr>
            <p:ph type="title"/>
          </p:nvPr>
        </p:nvSpPr>
        <p:spPr>
          <a:xfrm>
            <a:off x="1656715" y="274955"/>
            <a:ext cx="8755380" cy="490220"/>
          </a:xfrm>
        </p:spPr>
        <p:txBody>
          <a:bodyPr anchor="ctr"/>
          <a:p>
            <a:r>
              <a:rPr lang="en-US" altLang="zh-CN" sz="2400">
                <a:effectLst/>
                <a:latin typeface="黑体" panose="02010609060101010101" pitchFamily="2" charset="-122"/>
                <a:ea typeface="黑体" panose="02010609060101010101" pitchFamily="2" charset="-122"/>
                <a:cs typeface="黑体" panose="02010609060101010101" pitchFamily="2" charset="-122"/>
              </a:rPr>
              <a:t> (</a:t>
            </a:r>
            <a:r>
              <a:rPr lang="zh-CN" altLang="en-US" sz="2400">
                <a:effectLst/>
                <a:latin typeface="黑体" panose="02010609060101010101" pitchFamily="2" charset="-122"/>
                <a:ea typeface="黑体" panose="02010609060101010101" pitchFamily="2" charset="-122"/>
                <a:cs typeface="黑体" panose="02010609060101010101" pitchFamily="2" charset="-122"/>
              </a:rPr>
              <a:t>三</a:t>
            </a:r>
            <a:r>
              <a:rPr lang="en-US" altLang="zh-CN" sz="2400">
                <a:effectLst/>
                <a:latin typeface="黑体" panose="02010609060101010101" pitchFamily="2" charset="-122"/>
                <a:ea typeface="黑体" panose="02010609060101010101" pitchFamily="2" charset="-122"/>
                <a:cs typeface="黑体" panose="02010609060101010101" pitchFamily="2" charset="-122"/>
              </a:rPr>
              <a:t>)</a:t>
            </a:r>
            <a:r>
              <a:rPr lang="zh-CN" altLang="en-US" sz="2400">
                <a:effectLst/>
                <a:latin typeface="黑体" panose="02010609060101010101" pitchFamily="2" charset="-122"/>
                <a:ea typeface="黑体" panose="02010609060101010101" pitchFamily="2" charset="-122"/>
                <a:cs typeface="黑体" panose="02010609060101010101" pitchFamily="2" charset="-122"/>
              </a:rPr>
              <a:t>加强履约验收 合同管理</a:t>
            </a:r>
            <a:endParaRPr lang="zh-CN" altLang="en-US" sz="2400">
              <a:effectLst/>
              <a:latin typeface="黑体" panose="02010609060101010101" pitchFamily="2" charset="-122"/>
              <a:ea typeface="黑体" panose="02010609060101010101" pitchFamily="2" charset="-122"/>
              <a:cs typeface="黑体" panose="02010609060101010101" pitchFamily="2" charset="-122"/>
            </a:endParaRPr>
          </a:p>
        </p:txBody>
      </p:sp>
      <p:sp>
        <p:nvSpPr>
          <p:cNvPr id="205826" name="内容占位符 2"/>
          <p:cNvSpPr>
            <a:spLocks noGrp="1"/>
          </p:cNvSpPr>
          <p:nvPr>
            <p:ph idx="1"/>
          </p:nvPr>
        </p:nvSpPr>
        <p:spPr>
          <a:xfrm>
            <a:off x="1925320" y="824865"/>
            <a:ext cx="8218170" cy="5711190"/>
          </a:xfrm>
        </p:spPr>
        <p:txBody>
          <a:bodyPr anchor="t"/>
          <a:p>
            <a:pPr marL="0" indent="0">
              <a:lnSpc>
                <a:spcPts val="2900"/>
              </a:lnSpc>
              <a:spcBef>
                <a:spcPts val="0"/>
              </a:spcBef>
              <a:buNone/>
            </a:pPr>
            <a:r>
              <a:rPr lang="en-US" altLang="zh-CN" sz="1800" b="1">
                <a:latin typeface="宋体" panose="02010600030101010101" pitchFamily="2" charset="-122"/>
                <a:ea typeface="宋体" panose="02010600030101010101" pitchFamily="2" charset="-122"/>
                <a:cs typeface="宋体" panose="02010600030101010101" pitchFamily="2" charset="-122"/>
              </a:rPr>
              <a:t> </a:t>
            </a:r>
            <a:r>
              <a:rPr lang="zh-CN" altLang="en-US" sz="1800" b="1">
                <a:latin typeface="宋体" panose="02010600030101010101" pitchFamily="2" charset="-122"/>
                <a:ea typeface="宋体" panose="02010600030101010101" pitchFamily="2" charset="-122"/>
                <a:cs typeface="宋体" panose="02010600030101010101" pitchFamily="2" charset="-122"/>
              </a:rPr>
              <a:t> 1.采购人负责履约验收。</a:t>
            </a:r>
            <a:r>
              <a:rPr lang="zh-CN" altLang="en-US" sz="1800">
                <a:latin typeface="宋体" panose="02010600030101010101" pitchFamily="2" charset="-122"/>
                <a:ea typeface="宋体" panose="02010600030101010101" pitchFamily="2" charset="-122"/>
                <a:cs typeface="宋体" panose="02010600030101010101" pitchFamily="2" charset="-122"/>
              </a:rPr>
              <a:t>《政府采购法》</a:t>
            </a:r>
            <a:r>
              <a:rPr lang="en-US" altLang="zh-CN" sz="1800">
                <a:latin typeface="宋体" panose="02010600030101010101" pitchFamily="2" charset="-122"/>
                <a:ea typeface="宋体" panose="02010600030101010101" pitchFamily="2" charset="-122"/>
                <a:cs typeface="宋体" panose="02010600030101010101" pitchFamily="2" charset="-122"/>
              </a:rPr>
              <a:t>第四十一条 </a:t>
            </a:r>
            <a:r>
              <a:rPr lang="en-US" altLang="zh-CN" sz="1800" b="1">
                <a:latin typeface="宋体" panose="02010600030101010101" pitchFamily="2" charset="-122"/>
                <a:ea typeface="宋体" panose="02010600030101010101" pitchFamily="2" charset="-122"/>
                <a:cs typeface="宋体" panose="02010600030101010101" pitchFamily="2" charset="-122"/>
              </a:rPr>
              <a:t>采购人</a:t>
            </a:r>
            <a:r>
              <a:rPr lang="en-US" altLang="zh-CN" sz="1800">
                <a:latin typeface="宋体" panose="02010600030101010101" pitchFamily="2" charset="-122"/>
                <a:ea typeface="宋体" panose="02010600030101010101" pitchFamily="2" charset="-122"/>
                <a:cs typeface="宋体" panose="02010600030101010101" pitchFamily="2" charset="-122"/>
              </a:rPr>
              <a:t>或者其委托的采购代理机构应当组织对供应商履约的验收。大型或者复杂的政府采购项目，应当邀请国家认可的质量检测机构参加验收工作。验收方成员应当在验收书上签字，并承担相应的法律责任。</a:t>
            </a:r>
            <a:endParaRPr lang="en-US" altLang="zh-CN" sz="1800">
              <a:latin typeface="宋体" panose="02010600030101010101" pitchFamily="2" charset="-122"/>
              <a:ea typeface="宋体" panose="02010600030101010101" pitchFamily="2" charset="-122"/>
              <a:cs typeface="宋体" panose="02010600030101010101" pitchFamily="2" charset="-122"/>
            </a:endParaRPr>
          </a:p>
          <a:p>
            <a:pPr marL="0" indent="0">
              <a:lnSpc>
                <a:spcPts val="2900"/>
              </a:lnSpc>
              <a:spcBef>
                <a:spcPts val="0"/>
              </a:spcBef>
              <a:buNone/>
            </a:pPr>
            <a:r>
              <a:rPr lang="en-US" altLang="zh-CN" sz="1800">
                <a:latin typeface="宋体" panose="02010600030101010101" pitchFamily="2" charset="-122"/>
                <a:ea typeface="宋体" panose="02010600030101010101" pitchFamily="2" charset="-122"/>
                <a:cs typeface="宋体" panose="02010600030101010101" pitchFamily="2" charset="-122"/>
              </a:rPr>
              <a:t> </a:t>
            </a:r>
            <a:r>
              <a:rPr lang="en-US" altLang="zh-CN" sz="1800" b="1">
                <a:latin typeface="宋体" panose="02010600030101010101" pitchFamily="2" charset="-122"/>
                <a:ea typeface="宋体" panose="02010600030101010101" pitchFamily="2" charset="-122"/>
                <a:cs typeface="宋体" panose="02010600030101010101" pitchFamily="2" charset="-122"/>
              </a:rPr>
              <a:t> 2.</a:t>
            </a:r>
            <a:r>
              <a:rPr lang="zh-CN" altLang="en-US" sz="1800" b="1">
                <a:latin typeface="宋体" panose="02010600030101010101" pitchFamily="2" charset="-122"/>
                <a:ea typeface="宋体" panose="02010600030101010101" pitchFamily="2" charset="-122"/>
                <a:cs typeface="宋体" panose="02010600030101010101" pitchFamily="2" charset="-122"/>
              </a:rPr>
              <a:t>验收内容、方式。</a:t>
            </a:r>
            <a:r>
              <a:rPr lang="zh-CN" altLang="en-US" sz="1800">
                <a:latin typeface="宋体" panose="02010600030101010101" pitchFamily="2" charset="-122"/>
                <a:ea typeface="宋体" panose="02010600030101010101" pitchFamily="2" charset="-122"/>
                <a:cs typeface="宋体" panose="02010600030101010101" pitchFamily="2" charset="-122"/>
              </a:rPr>
              <a:t>《政府采购法实施条例》</a:t>
            </a:r>
            <a:r>
              <a:rPr lang="en-US" altLang="zh-CN" sz="1800">
                <a:latin typeface="宋体" panose="02010600030101010101" pitchFamily="2" charset="-122"/>
                <a:ea typeface="宋体" panose="02010600030101010101" pitchFamily="2" charset="-122"/>
                <a:cs typeface="宋体" panose="02010600030101010101" pitchFamily="2" charset="-122"/>
              </a:rPr>
              <a:t>第四十五条 </a:t>
            </a:r>
            <a:r>
              <a:rPr lang="en-US" altLang="zh-CN" sz="1800" b="1">
                <a:latin typeface="宋体" panose="02010600030101010101" pitchFamily="2" charset="-122"/>
                <a:ea typeface="宋体" panose="02010600030101010101" pitchFamily="2" charset="-122"/>
                <a:cs typeface="宋体" panose="02010600030101010101" pitchFamily="2" charset="-122"/>
              </a:rPr>
              <a:t>采购人或者采购代理机构</a:t>
            </a:r>
            <a:r>
              <a:rPr lang="en-US" altLang="zh-CN" sz="1800">
                <a:latin typeface="宋体" panose="02010600030101010101" pitchFamily="2" charset="-122"/>
                <a:ea typeface="宋体" panose="02010600030101010101" pitchFamily="2" charset="-122"/>
                <a:cs typeface="宋体" panose="02010600030101010101" pitchFamily="2" charset="-122"/>
              </a:rPr>
              <a:t>应当按照政府采购合同规定的技术、服务、安全标准组织对供应商履约情况进行验收，并出具验收书。验收书应当包括</a:t>
            </a:r>
            <a:r>
              <a:rPr lang="en-US" altLang="zh-CN" sz="1800" b="1">
                <a:latin typeface="宋体" panose="02010600030101010101" pitchFamily="2" charset="-122"/>
                <a:ea typeface="宋体" panose="02010600030101010101" pitchFamily="2" charset="-122"/>
                <a:cs typeface="宋体" panose="02010600030101010101" pitchFamily="2" charset="-122"/>
              </a:rPr>
              <a:t>每一项</a:t>
            </a:r>
            <a:r>
              <a:rPr lang="en-US" altLang="zh-CN" sz="1800">
                <a:latin typeface="宋体" panose="02010600030101010101" pitchFamily="2" charset="-122"/>
                <a:ea typeface="宋体" panose="02010600030101010101" pitchFamily="2" charset="-122"/>
                <a:cs typeface="宋体" panose="02010600030101010101" pitchFamily="2" charset="-122"/>
              </a:rPr>
              <a:t>技术、服务、安全标准的履约情况。政府向社会公众提供的公共服务项目，验收时应当邀请服务对象参与并出具意见，验收结果应当向社会公告。</a:t>
            </a:r>
            <a:endPar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a:p>
            <a:pPr marL="0" indent="0">
              <a:lnSpc>
                <a:spcPts val="2900"/>
              </a:lnSpc>
              <a:spcBef>
                <a:spcPts val="0"/>
              </a:spcBef>
              <a:buNone/>
            </a:pPr>
            <a:r>
              <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 </a:t>
            </a:r>
            <a:r>
              <a:rPr lang="zh-CN" altLang="en-US"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 </a:t>
            </a:r>
            <a:r>
              <a:rPr lang="en-US" altLang="zh-CN"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3.</a:t>
            </a:r>
            <a:r>
              <a:rPr lang="zh-CN" altLang="en-US"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可以邀请其他参与验收。</a:t>
            </a:r>
            <a:r>
              <a:rPr lang="en-US" altLang="zh-CN"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87</a:t>
            </a:r>
            <a:r>
              <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号令第七十四条 采购人应当及时对采购项目进行验收。采购人</a:t>
            </a:r>
            <a:r>
              <a:rPr lang="zh-CN" altLang="en-US"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可以邀请</a:t>
            </a:r>
            <a:r>
              <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参加本项目的</a:t>
            </a:r>
            <a:r>
              <a:rPr lang="zh-CN" altLang="en-US"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其他投标人或者第三方机构参与验收</a:t>
            </a:r>
            <a:r>
              <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。参与验收的投标人或者第三方机构的意见作为验收书的参考资料一并存档。</a:t>
            </a:r>
            <a:endParaRPr lang="zh-CN" altLang="en-US"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a:p>
            <a:pPr marL="0" indent="0">
              <a:lnSpc>
                <a:spcPts val="2900"/>
              </a:lnSpc>
              <a:spcBef>
                <a:spcPts val="0"/>
              </a:spcBef>
              <a:buNone/>
            </a:pPr>
            <a:r>
              <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  </a:t>
            </a:r>
            <a:r>
              <a:rPr lang="en-US" altLang="zh-CN"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4.</a:t>
            </a:r>
            <a:r>
              <a:rPr lang="zh-CN" altLang="en-US"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按合同约定支付采购资金。</a:t>
            </a:r>
            <a:r>
              <a:rPr lang="en-US" altLang="zh-CN"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87</a:t>
            </a:r>
            <a:r>
              <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号令第七十五条 采购人应当加强对中标人的履约管理，并按照采购合同约定，及时向中标人</a:t>
            </a:r>
            <a:r>
              <a:rPr lang="zh-CN" altLang="en-US"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支付采购资金</a:t>
            </a:r>
            <a:r>
              <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。对于中标人违反采购合同约定的行为，采购人应当及时处理，依法追究其</a:t>
            </a:r>
            <a:r>
              <a:rPr lang="zh-CN" altLang="en-US" sz="1800" b="1">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违约责任</a:t>
            </a:r>
            <a:r>
              <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a:t>
            </a:r>
            <a:endParaRPr lang="zh-CN" altLang="en-US" sz="180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a:p>
            <a:pPr marL="0" indent="0">
              <a:lnSpc>
                <a:spcPts val="2820"/>
              </a:lnSpc>
              <a:spcBef>
                <a:spcPts val="0"/>
              </a:spcBef>
              <a:buNone/>
            </a:pPr>
            <a:r>
              <a:rPr lang="zh-CN" altLang="en-US" sz="1600" b="1">
                <a:latin typeface="宋体" panose="02010600030101010101" pitchFamily="2" charset="-122"/>
              </a:rPr>
              <a:t> </a:t>
            </a:r>
            <a:endParaRPr lang="zh-CN" altLang="en-US" sz="1600">
              <a:latin typeface="宋体" panose="02010600030101010101"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8177" name="标题 1"/>
          <p:cNvSpPr>
            <a:spLocks noGrp="1"/>
          </p:cNvSpPr>
          <p:nvPr>
            <p:ph type="title"/>
          </p:nvPr>
        </p:nvSpPr>
        <p:spPr>
          <a:xfrm>
            <a:off x="1909763" y="119380"/>
            <a:ext cx="8229600" cy="850900"/>
          </a:xfrm>
        </p:spPr>
        <p:txBody>
          <a:bodyPr anchor="ctr"/>
          <a:p>
            <a:pPr>
              <a:lnSpc>
                <a:spcPts val="2500"/>
              </a:lnSpc>
            </a:pPr>
            <a:br>
              <a:rPr lang="zh-CN" altLang="en-US">
                <a:latin typeface="黑体" panose="02010609060101010101" pitchFamily="2" charset="-122"/>
                <a:ea typeface="黑体" panose="02010609060101010101" pitchFamily="2" charset="-122"/>
              </a:rPr>
            </a:br>
            <a:r>
              <a:rPr lang="zh-CN" altLang="en-US" sz="2400">
                <a:latin typeface="黑体" panose="02010609060101010101" pitchFamily="2" charset="-122"/>
                <a:ea typeface="黑体" panose="02010609060101010101" pitchFamily="2" charset="-122"/>
              </a:rPr>
              <a:t>供应商拒签合同，采购人是否有权顺延</a:t>
            </a:r>
            <a:r>
              <a:rPr lang="en-US" altLang="zh-CN" sz="2400">
                <a:latin typeface="黑体" panose="02010609060101010101" pitchFamily="2" charset="-122"/>
                <a:ea typeface="黑体" panose="02010609060101010101" pitchFamily="2" charset="-122"/>
              </a:rPr>
              <a:t>?</a:t>
            </a:r>
            <a:br>
              <a:rPr lang="zh-CN" altLang="en-US">
                <a:latin typeface="黑体" panose="02010609060101010101" pitchFamily="2" charset="-122"/>
                <a:ea typeface="黑体" panose="02010609060101010101" pitchFamily="2" charset="-122"/>
              </a:rPr>
            </a:br>
            <a:endParaRPr lang="zh-CN" altLang="en-US"/>
          </a:p>
        </p:txBody>
      </p:sp>
      <p:sp>
        <p:nvSpPr>
          <p:cNvPr id="178178" name="内容占位符 2"/>
          <p:cNvSpPr>
            <a:spLocks noGrp="1"/>
          </p:cNvSpPr>
          <p:nvPr>
            <p:ph idx="1"/>
          </p:nvPr>
        </p:nvSpPr>
        <p:spPr>
          <a:xfrm>
            <a:off x="1910080" y="846455"/>
            <a:ext cx="8438515" cy="5790565"/>
          </a:xfrm>
        </p:spPr>
        <p:txBody>
          <a:bodyPr anchor="t"/>
          <a:p>
            <a:pPr marL="0" indent="0">
              <a:lnSpc>
                <a:spcPts val="2600"/>
              </a:lnSpc>
              <a:spcBef>
                <a:spcPct val="0"/>
              </a:spcBef>
              <a:buNone/>
            </a:pPr>
            <a:r>
              <a:rPr lang="en-US" altLang="zh-CN" sz="1800">
                <a:latin typeface="宋体" panose="02010600030101010101" pitchFamily="2" charset="-122"/>
                <a:ea typeface="宋体" panose="02010600030101010101" pitchFamily="2" charset="-122"/>
                <a:cs typeface="宋体" panose="02010600030101010101" pitchFamily="2" charset="-122"/>
              </a:rPr>
              <a:t> </a:t>
            </a:r>
            <a:r>
              <a:rPr lang="zh-CN" altLang="en-US" sz="1800">
                <a:latin typeface="宋体" panose="02010600030101010101" pitchFamily="2" charset="-122"/>
                <a:ea typeface="宋体" panose="02010600030101010101" pitchFamily="2" charset="-122"/>
                <a:cs typeface="宋体" panose="02010600030101010101" pitchFamily="2" charset="-122"/>
              </a:rPr>
              <a:t> </a:t>
            </a:r>
            <a:r>
              <a:rPr lang="zh-CN" altLang="en-US" sz="1800" b="1">
                <a:latin typeface="宋体" panose="02010600030101010101" pitchFamily="2" charset="-122"/>
                <a:ea typeface="宋体" panose="02010600030101010101" pitchFamily="2" charset="-122"/>
                <a:cs typeface="宋体" panose="02010600030101010101" pitchFamily="2" charset="-122"/>
              </a:rPr>
              <a:t>供应商拒签合同的</a:t>
            </a:r>
            <a:r>
              <a:rPr lang="en-US" altLang="zh-CN" sz="1800" b="1">
                <a:latin typeface="宋体" panose="02010600030101010101" pitchFamily="2" charset="-122"/>
                <a:ea typeface="宋体" panose="02010600030101010101" pitchFamily="2" charset="-122"/>
                <a:cs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rPr>
              <a:t>采购人</a:t>
            </a:r>
            <a:r>
              <a:rPr lang="zh-CN" altLang="en-US" sz="1800" b="1">
                <a:latin typeface="宋体" panose="02010600030101010101" pitchFamily="2" charset="-122"/>
                <a:ea typeface="宋体" panose="02010600030101010101" pitchFamily="2" charset="-122"/>
                <a:cs typeface="宋体" panose="02010600030101010101" pitchFamily="2" charset="-122"/>
              </a:rPr>
              <a:t>可以顺延</a:t>
            </a:r>
            <a:r>
              <a:rPr lang="zh-CN" altLang="en-US" sz="1800">
                <a:latin typeface="宋体" panose="02010600030101010101" pitchFamily="2" charset="-122"/>
                <a:ea typeface="宋体" panose="02010600030101010101" pitchFamily="2" charset="-122"/>
                <a:cs typeface="宋体" panose="02010600030101010101" pitchFamily="2" charset="-122"/>
              </a:rPr>
              <a:t>，</a:t>
            </a:r>
            <a:r>
              <a:rPr lang="zh-CN" altLang="en-US" sz="1800" b="1">
                <a:latin typeface="宋体" panose="02010600030101010101" pitchFamily="2" charset="-122"/>
                <a:ea typeface="宋体" panose="02010600030101010101" pitchFamily="2" charset="-122"/>
                <a:cs typeface="宋体" panose="02010600030101010101" pitchFamily="2" charset="-122"/>
              </a:rPr>
              <a:t>也可以重新开展采购活动</a:t>
            </a:r>
            <a:r>
              <a:rPr lang="zh-CN" altLang="en-US" sz="1800">
                <a:latin typeface="宋体" panose="02010600030101010101" pitchFamily="2" charset="-122"/>
                <a:ea typeface="宋体" panose="02010600030101010101" pitchFamily="2" charset="-122"/>
                <a:cs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rPr>
              <a:t>无须向财政部门报批。供应商有违规行为的，采购人应当向财政部门报告，财政部门应当追究供应商法律责任。</a:t>
            </a:r>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0" indent="0">
              <a:lnSpc>
                <a:spcPts val="2600"/>
              </a:lnSpc>
              <a:spcBef>
                <a:spcPct val="0"/>
              </a:spcBef>
              <a:buNone/>
            </a:pPr>
            <a:r>
              <a:rPr lang="zh-CN" altLang="en-US" sz="1800">
                <a:latin typeface="宋体" panose="02010600030101010101" pitchFamily="2" charset="-122"/>
                <a:ea typeface="宋体" panose="02010600030101010101" pitchFamily="2" charset="-122"/>
                <a:cs typeface="宋体" panose="02010600030101010101" pitchFamily="2" charset="-122"/>
              </a:rPr>
              <a:t> </a:t>
            </a:r>
            <a:r>
              <a:rPr lang="zh-CN" altLang="en-US" sz="1800" b="1">
                <a:latin typeface="宋体" panose="02010600030101010101" pitchFamily="2" charset="-122"/>
                <a:ea typeface="宋体" panose="02010600030101010101" pitchFamily="2" charset="-122"/>
                <a:cs typeface="宋体" panose="02010600030101010101" pitchFamily="2" charset="-122"/>
              </a:rPr>
              <a:t> 依据：</a:t>
            </a:r>
            <a:r>
              <a:rPr lang="zh-CN" altLang="en-US" sz="1800">
                <a:latin typeface="宋体" panose="02010600030101010101" pitchFamily="2" charset="-122"/>
                <a:ea typeface="宋体" panose="02010600030101010101" pitchFamily="2" charset="-122"/>
                <a:cs typeface="宋体" panose="02010600030101010101" pitchFamily="2" charset="-122"/>
              </a:rPr>
              <a:t>《政府采购法实施条例》第四十九条 中标或者成交供应商拒绝与采购人签订合同的，采购人可以按照评审报告推荐的中标或者成交候选人名单排序，确定下一候选人为中标或者成交供应商，也可以重新开展采购活动。</a:t>
            </a:r>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0" indent="0">
              <a:lnSpc>
                <a:spcPts val="2600"/>
              </a:lnSpc>
              <a:spcBef>
                <a:spcPct val="0"/>
              </a:spcBef>
              <a:buNone/>
            </a:pPr>
            <a:r>
              <a:rPr lang="zh-CN" altLang="en-US" sz="1800">
                <a:latin typeface="宋体" panose="02010600030101010101" pitchFamily="2" charset="-122"/>
                <a:ea typeface="宋体" panose="02010600030101010101" pitchFamily="2" charset="-122"/>
                <a:cs typeface="宋体" panose="02010600030101010101" pitchFamily="2" charset="-122"/>
              </a:rPr>
              <a:t>  财库便函[2019]154号：根据《政府采购法实施条例》第四十九条规定，中标或者成交供应商拒绝与采购人签订合同的，采购人可以按评审报告推荐的中标或者成交候选人名单排序，确定下一候选人为中标或者成交供应商，也可以重新开展政府采购活动，无需向财政部门报批。采购人应当向财政部门报告供应商违规行为，财政部门应当按照政府采购法律法规规定追究有关供应商法律责任。政府采购活动或中标供应商不存在违法违规情形的，采购人可以根据采购项目的实际情况，综合考虑递补供应商的经济性和效率等因素，自主确定是否重新开展采购活动或确定下一候选人为中标或者成交供应商。</a:t>
            </a:r>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0" indent="0">
              <a:lnSpc>
                <a:spcPts val="2600"/>
              </a:lnSpc>
              <a:spcBef>
                <a:spcPct val="0"/>
              </a:spcBef>
              <a:buNone/>
            </a:pPr>
            <a:r>
              <a:rPr lang="zh-CN" altLang="en-US" sz="1800">
                <a:latin typeface="宋体" panose="02010600030101010101" pitchFamily="2" charset="-122"/>
                <a:ea typeface="宋体" panose="02010600030101010101" pitchFamily="2" charset="-122"/>
                <a:cs typeface="宋体" panose="02010600030101010101" pitchFamily="2" charset="-122"/>
              </a:rPr>
              <a:t> 《政府采购法实施条例》第七十二条 供应商有下列情形之一的，依照政府采购法第七十七条第一款追究法律责任：</a:t>
            </a:r>
            <a:r>
              <a:rPr lang="en-US" altLang="zh-CN" sz="1800">
                <a:latin typeface="宋体" panose="02010600030101010101" pitchFamily="2" charset="-122"/>
                <a:ea typeface="宋体" panose="02010600030101010101" pitchFamily="2" charset="-122"/>
                <a:cs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rPr>
              <a:t>二</a:t>
            </a:r>
            <a:r>
              <a:rPr lang="en-US" altLang="zh-CN" sz="1800">
                <a:latin typeface="宋体" panose="02010600030101010101" pitchFamily="2" charset="-122"/>
                <a:ea typeface="宋体" panose="02010600030101010101" pitchFamily="2" charset="-122"/>
                <a:cs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rPr>
              <a:t>中标或者成交后无正当理由拒不与采购人签订政府采购合同。</a:t>
            </a:r>
            <a:endParaRPr lang="zh-CN" altLang="en-US" sz="18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8177" name="标题 1"/>
          <p:cNvSpPr>
            <a:spLocks noGrp="1"/>
          </p:cNvSpPr>
          <p:nvPr>
            <p:ph type="title"/>
          </p:nvPr>
        </p:nvSpPr>
        <p:spPr>
          <a:xfrm>
            <a:off x="1909763" y="126365"/>
            <a:ext cx="8229600" cy="850900"/>
          </a:xfrm>
        </p:spPr>
        <p:txBody>
          <a:bodyPr anchor="ctr"/>
          <a:p>
            <a:br>
              <a:rPr lang="zh-CN" altLang="en-US">
                <a:latin typeface="黑体" panose="02010609060101010101" pitchFamily="2" charset="-122"/>
                <a:ea typeface="黑体" panose="02010609060101010101" pitchFamily="2" charset="-122"/>
              </a:rPr>
            </a:br>
            <a:r>
              <a:rPr lang="en-US" altLang="zh-CN" sz="2400">
                <a:latin typeface="黑体" panose="02010609060101010101" pitchFamily="2" charset="-122"/>
                <a:ea typeface="黑体" panose="02010609060101010101" pitchFamily="2" charset="-122"/>
                <a:sym typeface="+mn-ea"/>
              </a:rPr>
              <a:t>因质疑影响中标、成交成果的</a:t>
            </a:r>
            <a:r>
              <a:rPr lang="zh-CN" altLang="en-US" sz="2400">
                <a:latin typeface="黑体" panose="02010609060101010101" pitchFamily="2" charset="-122"/>
                <a:ea typeface="黑体" panose="02010609060101010101" pitchFamily="2" charset="-122"/>
                <a:sym typeface="+mn-ea"/>
              </a:rPr>
              <a:t>如何处理？</a:t>
            </a:r>
            <a:br>
              <a:rPr lang="zh-CN" altLang="en-US">
                <a:latin typeface="黑体" panose="02010609060101010101" pitchFamily="2" charset="-122"/>
                <a:ea typeface="黑体" panose="02010609060101010101" pitchFamily="2" charset="-122"/>
              </a:rPr>
            </a:br>
            <a:endParaRPr lang="zh-CN" altLang="en-US"/>
          </a:p>
        </p:txBody>
      </p:sp>
      <p:sp>
        <p:nvSpPr>
          <p:cNvPr id="178178" name="内容占位符 2"/>
          <p:cNvSpPr>
            <a:spLocks noGrp="1"/>
          </p:cNvSpPr>
          <p:nvPr>
            <p:ph idx="1"/>
          </p:nvPr>
        </p:nvSpPr>
        <p:spPr>
          <a:xfrm>
            <a:off x="1910080" y="880110"/>
            <a:ext cx="8229600" cy="5385435"/>
          </a:xfrm>
        </p:spPr>
        <p:txBody>
          <a:bodyPr anchor="t"/>
          <a:p>
            <a:pPr marL="0" indent="0">
              <a:lnSpc>
                <a:spcPts val="3200"/>
              </a:lnSpc>
              <a:spcBef>
                <a:spcPct val="0"/>
              </a:spcBef>
              <a:buNone/>
            </a:pPr>
            <a:r>
              <a:rPr lang="en-US" altLang="zh-CN" sz="2000" b="1">
                <a:latin typeface="宋体" panose="02010600030101010101" pitchFamily="2" charset="-122"/>
              </a:rPr>
              <a:t>  因质疑影响中标、成交成果的</a:t>
            </a:r>
            <a:r>
              <a:rPr lang="zh-CN" altLang="en-US" sz="2000" b="1">
                <a:latin typeface="宋体" panose="02010600030101010101" pitchFamily="2" charset="-122"/>
              </a:rPr>
              <a:t>，</a:t>
            </a:r>
            <a:r>
              <a:rPr lang="en-US" altLang="zh-CN" sz="2000">
                <a:latin typeface="宋体" panose="02010600030101010101" pitchFamily="2" charset="-122"/>
              </a:rPr>
              <a:t>合格供应商</a:t>
            </a:r>
            <a:r>
              <a:rPr lang="en-US" altLang="zh-CN" sz="2000" b="1">
                <a:latin typeface="宋体" panose="02010600030101010101" pitchFamily="2" charset="-122"/>
              </a:rPr>
              <a:t>符合法定数量时</a:t>
            </a:r>
            <a:r>
              <a:rPr lang="en-US" altLang="zh-CN" sz="2000">
                <a:latin typeface="宋体" panose="02010600030101010101" pitchFamily="2" charset="-122"/>
              </a:rPr>
              <a:t>，应当另行确定供应商，否则应当重新开展采购活动。质疑答复导致中标成交结果改变的，应当书面报本级财政部门。</a:t>
            </a:r>
            <a:endParaRPr lang="en-US" altLang="zh-CN" sz="2000">
              <a:latin typeface="宋体" panose="02010600030101010101" pitchFamily="2" charset="-122"/>
            </a:endParaRPr>
          </a:p>
          <a:p>
            <a:pPr marL="0" indent="0">
              <a:lnSpc>
                <a:spcPts val="3200"/>
              </a:lnSpc>
              <a:spcBef>
                <a:spcPct val="0"/>
              </a:spcBef>
              <a:buNone/>
            </a:pPr>
            <a:r>
              <a:rPr lang="zh-CN" altLang="en-US" sz="2000">
                <a:latin typeface="宋体" panose="02010600030101010101" pitchFamily="2" charset="-122"/>
              </a:rPr>
              <a:t>  </a:t>
            </a:r>
            <a:r>
              <a:rPr lang="zh-CN" altLang="en-US" sz="2000" b="1">
                <a:latin typeface="宋体" panose="02010600030101010101" pitchFamily="2" charset="-122"/>
              </a:rPr>
              <a:t>依据：</a:t>
            </a:r>
            <a:r>
              <a:rPr lang="zh-CN" altLang="en-US" sz="2000">
                <a:latin typeface="宋体" panose="02010600030101010101" pitchFamily="2" charset="-122"/>
              </a:rPr>
              <a:t>财政部94号令第十六条 ……采购人、代理机构认为供应商质疑成立且影响或者可能影响中标、成交结果的，按照下列情形处理：</a:t>
            </a:r>
            <a:r>
              <a:rPr lang="en-US" altLang="zh-CN" sz="2000">
                <a:latin typeface="宋体" panose="02010600030101010101" pitchFamily="2" charset="-122"/>
              </a:rPr>
              <a:t>(</a:t>
            </a:r>
            <a:r>
              <a:rPr lang="zh-CN" altLang="en-US" sz="2000">
                <a:latin typeface="宋体" panose="02010600030101010101" pitchFamily="2" charset="-122"/>
              </a:rPr>
              <a:t>二</a:t>
            </a:r>
            <a:r>
              <a:rPr lang="en-US" altLang="zh-CN" sz="2000">
                <a:latin typeface="宋体" panose="02010600030101010101" pitchFamily="2" charset="-122"/>
              </a:rPr>
              <a:t>)</a:t>
            </a:r>
            <a:r>
              <a:rPr lang="zh-CN" altLang="en-US" sz="2000">
                <a:latin typeface="宋体" panose="02010600030101010101" pitchFamily="2" charset="-122"/>
              </a:rPr>
              <a:t>对采购过程、中标或者成交结果提出的质疑，合格供应商符合法定数量时，可以从合格的中标或者成交候选人中另行确定中标、成交供应商的，应当依法另行确定中标、成交供应商；否则应当重新开展采购活动。</a:t>
            </a:r>
            <a:endParaRPr lang="zh-CN" altLang="en-US" sz="2000">
              <a:latin typeface="宋体" panose="02010600030101010101" pitchFamily="2" charset="-122"/>
            </a:endParaRPr>
          </a:p>
          <a:p>
            <a:pPr marL="0" indent="0">
              <a:lnSpc>
                <a:spcPts val="3200"/>
              </a:lnSpc>
              <a:spcBef>
                <a:spcPct val="0"/>
              </a:spcBef>
              <a:buNone/>
            </a:pPr>
            <a:r>
              <a:rPr lang="zh-CN" altLang="en-US" sz="2000">
                <a:latin typeface="宋体" panose="02010600030101010101" pitchFamily="2" charset="-122"/>
              </a:rPr>
              <a:t>  质疑答复导致中标、成交结果改变的，采购人或者采购代理机构应当将有关情况书面报告本级财政部门。</a:t>
            </a:r>
            <a:endParaRPr lang="zh-CN" altLang="en-US" sz="2000">
              <a:latin typeface="宋体" panose="02010600030101010101" pitchFamily="2" charset="-122"/>
            </a:endParaRPr>
          </a:p>
          <a:p>
            <a:pPr marL="0" indent="0">
              <a:lnSpc>
                <a:spcPts val="3200"/>
              </a:lnSpc>
              <a:spcBef>
                <a:spcPct val="0"/>
              </a:spcBef>
              <a:buNone/>
            </a:pPr>
            <a:r>
              <a:rPr lang="zh-CN" altLang="en-US" sz="2000">
                <a:latin typeface="宋体" panose="02010600030101010101" pitchFamily="2" charset="-122"/>
              </a:rPr>
              <a:t>  </a:t>
            </a:r>
            <a:r>
              <a:rPr lang="en-US" altLang="zh-CN" sz="1800">
                <a:latin typeface="宋体" panose="02010600030101010101" pitchFamily="2" charset="-122"/>
                <a:ea typeface="宋体" panose="02010600030101010101" pitchFamily="2" charset="-122"/>
                <a:cs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rPr>
              <a:t>案例：告出一个中标来</a:t>
            </a:r>
            <a:r>
              <a:rPr lang="en-US" altLang="zh-CN" sz="1800">
                <a:latin typeface="宋体" panose="02010600030101010101" pitchFamily="2" charset="-122"/>
                <a:ea typeface="宋体" panose="02010600030101010101" pitchFamily="2" charset="-122"/>
                <a:cs typeface="宋体" panose="02010600030101010101" pitchFamily="2" charset="-122"/>
              </a:rPr>
              <a:t>)</a:t>
            </a:r>
            <a:endParaRPr lang="en-US" altLang="zh-CN" sz="18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8177" name="标题 1"/>
          <p:cNvSpPr>
            <a:spLocks noGrp="1"/>
          </p:cNvSpPr>
          <p:nvPr>
            <p:ph type="title"/>
          </p:nvPr>
        </p:nvSpPr>
        <p:spPr>
          <a:xfrm>
            <a:off x="1840865" y="127635"/>
            <a:ext cx="8298815" cy="850900"/>
          </a:xfrm>
        </p:spPr>
        <p:txBody>
          <a:bodyPr anchor="ctr"/>
          <a:p>
            <a:br>
              <a:rPr lang="zh-CN" altLang="en-US">
                <a:latin typeface="黑体" panose="02010609060101010101" pitchFamily="2" charset="-122"/>
                <a:ea typeface="黑体" panose="02010609060101010101" pitchFamily="2" charset="-122"/>
              </a:rPr>
            </a:br>
            <a:r>
              <a:rPr lang="en-US" altLang="zh-CN" sz="2400">
                <a:latin typeface="黑体" panose="02010609060101010101" pitchFamily="2" charset="-122"/>
                <a:ea typeface="黑体" panose="02010609060101010101" pitchFamily="2" charset="-122"/>
              </a:rPr>
              <a:t>供应商履约验收不合格、双方解除合同的</a:t>
            </a:r>
            <a:r>
              <a:rPr lang="zh-CN" altLang="zh-CN" sz="2400">
                <a:latin typeface="黑体" panose="02010609060101010101" pitchFamily="2" charset="-122"/>
                <a:ea typeface="黑体" panose="02010609060101010101" pitchFamily="2" charset="-122"/>
              </a:rPr>
              <a:t>能否顺延</a:t>
            </a:r>
            <a:r>
              <a:rPr lang="zh-CN" altLang="en-US" sz="2400">
                <a:latin typeface="黑体" panose="02010609060101010101" pitchFamily="2" charset="-122"/>
                <a:ea typeface="黑体" panose="02010609060101010101" pitchFamily="2" charset="-122"/>
              </a:rPr>
              <a:t>？</a:t>
            </a:r>
            <a:br>
              <a:rPr lang="zh-CN" altLang="en-US">
                <a:latin typeface="黑体" panose="02010609060101010101" pitchFamily="2" charset="-122"/>
                <a:ea typeface="黑体" panose="02010609060101010101" pitchFamily="2" charset="-122"/>
              </a:rPr>
            </a:br>
            <a:endParaRPr lang="zh-CN" altLang="en-US"/>
          </a:p>
        </p:txBody>
      </p:sp>
      <p:sp>
        <p:nvSpPr>
          <p:cNvPr id="178178" name="内容占位符 2"/>
          <p:cNvSpPr>
            <a:spLocks noGrp="1"/>
          </p:cNvSpPr>
          <p:nvPr>
            <p:ph idx="1"/>
          </p:nvPr>
        </p:nvSpPr>
        <p:spPr>
          <a:xfrm>
            <a:off x="1910080" y="925830"/>
            <a:ext cx="8229600" cy="5385435"/>
          </a:xfrm>
        </p:spPr>
        <p:txBody>
          <a:bodyPr anchor="t"/>
          <a:p>
            <a:pPr marL="0" indent="0">
              <a:lnSpc>
                <a:spcPts val="4000"/>
              </a:lnSpc>
              <a:spcBef>
                <a:spcPct val="0"/>
              </a:spcBef>
              <a:buNone/>
            </a:pPr>
            <a:r>
              <a:rPr lang="en-US" altLang="zh-CN" sz="2400">
                <a:latin typeface="宋体" panose="02010600030101010101" pitchFamily="2" charset="-122"/>
                <a:sym typeface="+mn-ea"/>
              </a:rPr>
              <a:t>  供应商</a:t>
            </a:r>
            <a:r>
              <a:rPr lang="en-US" altLang="zh-CN" sz="2400" b="1">
                <a:latin typeface="宋体" panose="02010600030101010101" pitchFamily="2" charset="-122"/>
                <a:sym typeface="+mn-ea"/>
              </a:rPr>
              <a:t>履约验收不合格、双方解除合同</a:t>
            </a:r>
            <a:r>
              <a:rPr lang="en-US" altLang="zh-CN" sz="2400">
                <a:latin typeface="宋体" panose="02010600030101010101" pitchFamily="2" charset="-122"/>
                <a:sym typeface="+mn-ea"/>
              </a:rPr>
              <a:t>的</a:t>
            </a:r>
            <a:r>
              <a:rPr lang="zh-CN" altLang="en-US" sz="2400">
                <a:latin typeface="宋体" panose="02010600030101010101" pitchFamily="2" charset="-122"/>
                <a:sym typeface="+mn-ea"/>
              </a:rPr>
              <a:t>，</a:t>
            </a:r>
            <a:r>
              <a:rPr lang="en-US" altLang="zh-CN" sz="2400">
                <a:latin typeface="宋体" panose="02010600030101010101" pitchFamily="2" charset="-122"/>
                <a:sym typeface="+mn-ea"/>
              </a:rPr>
              <a:t>应当按照合同规定执行，原则上不得顺延，应当重新开展采购活动。</a:t>
            </a:r>
            <a:endParaRPr lang="zh-CN" altLang="en-US" sz="2400">
              <a:latin typeface="宋体" panose="02010600030101010101" pitchFamily="2" charset="-122"/>
              <a:sym typeface="+mn-ea"/>
            </a:endParaRPr>
          </a:p>
          <a:p>
            <a:pPr marL="0" indent="0">
              <a:lnSpc>
                <a:spcPts val="4000"/>
              </a:lnSpc>
              <a:spcBef>
                <a:spcPct val="0"/>
              </a:spcBef>
              <a:buNone/>
            </a:pPr>
            <a:r>
              <a:rPr lang="zh-CN" altLang="en-US" sz="2400">
                <a:latin typeface="宋体" panose="02010600030101010101" pitchFamily="2" charset="-122"/>
                <a:sym typeface="+mn-ea"/>
              </a:rPr>
              <a:t>  </a:t>
            </a:r>
            <a:r>
              <a:rPr lang="zh-CN" altLang="en-US" sz="2400" b="1">
                <a:latin typeface="宋体" panose="02010600030101010101" pitchFamily="2" charset="-122"/>
                <a:sym typeface="+mn-ea"/>
              </a:rPr>
              <a:t>依据：</a:t>
            </a:r>
            <a:r>
              <a:rPr lang="zh-CN" altLang="en-US" sz="2400">
                <a:latin typeface="宋体" panose="02010600030101010101" pitchFamily="2" charset="-122"/>
              </a:rPr>
              <a:t>财库便函[2019]154号：对于供应商</a:t>
            </a:r>
            <a:r>
              <a:rPr lang="zh-CN" altLang="en-US" sz="2400" b="1">
                <a:latin typeface="宋体" panose="02010600030101010101" pitchFamily="2" charset="-122"/>
              </a:rPr>
              <a:t>履约验收不合格、双方解除合同的</a:t>
            </a:r>
            <a:r>
              <a:rPr lang="zh-CN" altLang="en-US" sz="2400">
                <a:latin typeface="宋体" panose="02010600030101010101" pitchFamily="2" charset="-122"/>
              </a:rPr>
              <a:t>情况，应当按照合同法有关规定或者合同约定执行，</a:t>
            </a:r>
            <a:r>
              <a:rPr lang="zh-CN" altLang="en-US" sz="2400" b="1">
                <a:latin typeface="宋体" panose="02010600030101010101" pitchFamily="2" charset="-122"/>
              </a:rPr>
              <a:t>原则上不得顺延</a:t>
            </a:r>
            <a:r>
              <a:rPr lang="zh-CN" altLang="en-US" sz="2400">
                <a:latin typeface="宋体" panose="02010600030101010101" pitchFamily="2" charset="-122"/>
              </a:rPr>
              <a:t>确定中标或成交供应商。需要重新选定供应商的，应当重新开展采购活动。</a:t>
            </a:r>
            <a:endParaRPr lang="zh-CN" altLang="en-US" sz="2400">
              <a:latin typeface="宋体" panose="02010600030101010101" pitchFamily="2"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标题 1"/>
          <p:cNvSpPr>
            <a:spLocks noGrp="1"/>
          </p:cNvSpPr>
          <p:nvPr>
            <p:ph type="title"/>
          </p:nvPr>
        </p:nvSpPr>
        <p:spPr>
          <a:xfrm>
            <a:off x="1503045" y="274638"/>
            <a:ext cx="8807450" cy="490537"/>
          </a:xfrm>
        </p:spPr>
        <p:txBody>
          <a:bodyPr anchor="ctr"/>
          <a:p>
            <a:r>
              <a:rPr lang="en-US" altLang="zh-CN" sz="2400">
                <a:latin typeface="黑体" panose="02010609060101010101" pitchFamily="2" charset="-122"/>
                <a:ea typeface="黑体" panose="02010609060101010101" pitchFamily="2" charset="-122"/>
              </a:rPr>
              <a:t> </a:t>
            </a:r>
            <a:r>
              <a:rPr lang="en-US" altLang="zh-CN" sz="2400">
                <a:effectLst/>
                <a:latin typeface="黑体" panose="02010609060101010101" pitchFamily="2" charset="-122"/>
                <a:ea typeface="黑体" panose="02010609060101010101" pitchFamily="2" charset="-122"/>
              </a:rPr>
              <a:t> </a:t>
            </a:r>
            <a:r>
              <a:rPr lang="zh-CN" altLang="en-US" sz="2800">
                <a:effectLst/>
                <a:latin typeface="黑体" panose="02010609060101010101" pitchFamily="2" charset="-122"/>
                <a:ea typeface="黑体" panose="02010609060101010101" pitchFamily="2" charset="-122"/>
              </a:rPr>
              <a:t>四、加强采购需求管理及注意事项</a:t>
            </a:r>
            <a:endParaRPr lang="zh-CN" altLang="en-US" sz="2800">
              <a:solidFill>
                <a:schemeClr val="tx1"/>
              </a:solidFill>
              <a:effectLst/>
              <a:latin typeface="黑体" panose="02010609060101010101" pitchFamily="2" charset="-122"/>
              <a:ea typeface="黑体" panose="02010609060101010101" pitchFamily="2" charset="-122"/>
            </a:endParaRPr>
          </a:p>
        </p:txBody>
      </p:sp>
      <p:sp>
        <p:nvSpPr>
          <p:cNvPr id="3" name="内容占位符 2"/>
          <p:cNvSpPr>
            <a:spLocks noGrp="1"/>
          </p:cNvSpPr>
          <p:nvPr>
            <p:ph idx="1"/>
          </p:nvPr>
        </p:nvSpPr>
        <p:spPr>
          <a:xfrm>
            <a:off x="1847850" y="836930"/>
            <a:ext cx="8331835" cy="5759450"/>
          </a:xfrm>
          <a:ln>
            <a:miter/>
          </a:ln>
        </p:spPr>
        <p:txBody>
          <a:bodyPr anchor="t"/>
          <a:p>
            <a:pPr marL="0" indent="0">
              <a:lnSpc>
                <a:spcPts val="3400"/>
              </a:lnSpc>
              <a:spcBef>
                <a:spcPts val="0"/>
              </a:spcBef>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一</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加强采购需求管理的重要性</a:t>
            </a:r>
            <a:endParaRPr lang="en-US" altLang="zh-CN" sz="2400" b="1"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400"/>
              </a:lnSpc>
              <a:spcBef>
                <a:spcPts val="0"/>
              </a:spcBef>
              <a:buNone/>
            </a:pP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二</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)采购需求与政府采购需求管理</a:t>
            </a:r>
            <a:endParaRPr lang="en-US" altLang="zh-CN" sz="2400" b="1"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400"/>
              </a:lnSpc>
              <a:spcBef>
                <a:spcPts val="0"/>
              </a:spcBef>
              <a:buNone/>
            </a:pP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三</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)确定采购需求是采购人的</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职责</a:t>
            </a:r>
            <a:endParaRPr lang="en-US" altLang="zh-CN" sz="2400" b="1"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ts val="0"/>
              </a:spcBef>
              <a:buClrTx/>
              <a:buSzTx/>
              <a:buNone/>
            </a:pP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四</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)确定采购需求是加强内控管理的重点环节 </a:t>
            </a:r>
            <a:endParaRPr lang="en-US" altLang="zh-CN" sz="2400" b="1"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ts val="0"/>
              </a:spcBef>
              <a:buClrTx/>
              <a:buSzTx/>
              <a:buNone/>
            </a:pP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五</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)如何确定采购需求及注意事项</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合规</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完整</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明确</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案例</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40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algn="l">
              <a:lnSpc>
                <a:spcPts val="3400"/>
              </a:lnSpc>
              <a:spcBef>
                <a:spcPts val="0"/>
              </a:spcBef>
              <a:buClrTx/>
              <a:buSzTx/>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 1.采购需求由谁确定？ </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ts val="0"/>
              </a:spcBef>
              <a:buClrTx/>
              <a:buSzTx/>
              <a:buNone/>
            </a:pPr>
            <a:r>
              <a:rPr lang="zh-CN" altLang="en-US">
                <a:latin typeface="宋体" panose="02010600030101010101" pitchFamily="2" charset="-122"/>
                <a:ea typeface="宋体" panose="02010600030101010101" pitchFamily="2" charset="-122"/>
                <a:cs typeface="宋体" panose="02010600030101010101" pitchFamily="2" charset="-122"/>
                <a:sym typeface="+mn-ea"/>
              </a:rPr>
              <a:t>  </a:t>
            </a: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a:latin typeface="宋体" panose="02010600030101010101" pitchFamily="2" charset="-122"/>
                <a:ea typeface="宋体" panose="02010600030101010101" pitchFamily="2" charset="-122"/>
                <a:cs typeface="宋体" panose="02010600030101010101" pitchFamily="2" charset="-122"/>
                <a:sym typeface="+mn-ea"/>
              </a:rPr>
              <a:t>2.采购需求如何确定？</a:t>
            </a:r>
            <a:endParaRPr lang="zh-CN" altLang="en-US">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ts val="0"/>
              </a:spcBef>
              <a:buClrTx/>
              <a:buSzTx/>
              <a:buNone/>
            </a:pPr>
            <a:r>
              <a:rPr lang="zh-CN" altLang="en-US">
                <a:latin typeface="宋体" panose="02010600030101010101" pitchFamily="2" charset="-122"/>
                <a:ea typeface="宋体" panose="02010600030101010101" pitchFamily="2" charset="-122"/>
                <a:cs typeface="宋体" panose="02010600030101010101" pitchFamily="2" charset="-122"/>
                <a:sym typeface="+mn-ea"/>
              </a:rPr>
              <a:t>  </a:t>
            </a: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a:latin typeface="宋体" panose="02010600030101010101" pitchFamily="2" charset="-122"/>
                <a:ea typeface="宋体" panose="02010600030101010101" pitchFamily="2" charset="-122"/>
                <a:cs typeface="宋体" panose="02010600030101010101" pitchFamily="2" charset="-122"/>
                <a:sym typeface="+mn-ea"/>
              </a:rPr>
              <a:t>3.采购人可否提出特殊需求？</a:t>
            </a:r>
            <a:endParaRPr lang="zh-CN" altLang="en-US">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ts val="0"/>
              </a:spcBef>
              <a:buClrTx/>
              <a:buSzTx/>
              <a:buNone/>
            </a:pPr>
            <a:r>
              <a:rPr lang="zh-CN" altLang="en-US">
                <a:latin typeface="宋体" panose="02010600030101010101" pitchFamily="2" charset="-122"/>
                <a:ea typeface="宋体" panose="02010600030101010101" pitchFamily="2" charset="-122"/>
                <a:cs typeface="宋体" panose="02010600030101010101" pitchFamily="2" charset="-122"/>
                <a:sym typeface="+mn-ea"/>
              </a:rPr>
              <a:t>  </a:t>
            </a: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a:latin typeface="宋体" panose="02010600030101010101" pitchFamily="2" charset="-122"/>
                <a:ea typeface="宋体" panose="02010600030101010101" pitchFamily="2" charset="-122"/>
                <a:cs typeface="宋体" panose="02010600030101010101" pitchFamily="2" charset="-122"/>
                <a:sym typeface="+mn-ea"/>
              </a:rPr>
              <a:t>4.确定采购需求的具体要求？</a:t>
            </a:r>
            <a:endParaRPr lang="zh-CN" altLang="en-US">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ts val="0"/>
              </a:spcBef>
              <a:buClrTx/>
              <a:buSzTx/>
              <a:buNone/>
            </a:pPr>
            <a:r>
              <a:rPr lang="zh-CN" altLang="en-US">
                <a:latin typeface="宋体" panose="02010600030101010101" pitchFamily="2" charset="-122"/>
                <a:ea typeface="宋体" panose="02010600030101010101" pitchFamily="2" charset="-122"/>
                <a:cs typeface="宋体" panose="02010600030101010101" pitchFamily="2" charset="-122"/>
                <a:sym typeface="+mn-ea"/>
              </a:rPr>
              <a:t>  </a:t>
            </a: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a:latin typeface="宋体" panose="02010600030101010101" pitchFamily="2" charset="-122"/>
                <a:ea typeface="宋体" panose="02010600030101010101" pitchFamily="2" charset="-122"/>
                <a:cs typeface="宋体" panose="02010600030101010101" pitchFamily="2" charset="-122"/>
                <a:sym typeface="+mn-ea"/>
              </a:rPr>
              <a:t>5.确定采购需求应当注意什么？</a:t>
            </a:r>
            <a:endParaRPr lang="zh-CN" altLang="en-US">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ts val="0"/>
              </a:spcBef>
              <a:buClrTx/>
              <a:buSzTx/>
              <a:buNone/>
            </a:pPr>
            <a:r>
              <a:rPr lang="zh-CN" altLang="en-US" sz="2400">
                <a:latin typeface="宋体" panose="02010600030101010101" pitchFamily="2" charset="-122"/>
                <a:ea typeface="宋体" panose="02010600030101010101" pitchFamily="2" charset="-122"/>
                <a:cs typeface="宋体" panose="02010600030101010101" pitchFamily="2" charset="-122"/>
                <a:sym typeface="+mn-ea"/>
              </a:rPr>
              <a:t> </a:t>
            </a:r>
            <a:r>
              <a:rPr lang="zh-CN" altLang="en-US">
                <a:latin typeface="宋体" panose="02010600030101010101" pitchFamily="2" charset="-122"/>
                <a:ea typeface="宋体" panose="02010600030101010101" pitchFamily="2" charset="-122"/>
                <a:cs typeface="宋体" panose="02010600030101010101" pitchFamily="2" charset="-122"/>
                <a:sym typeface="+mn-ea"/>
              </a:rPr>
              <a:t> </a:t>
            </a: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a:latin typeface="宋体" panose="02010600030101010101" pitchFamily="2" charset="-122"/>
                <a:ea typeface="宋体" panose="02010600030101010101" pitchFamily="2" charset="-122"/>
                <a:cs typeface="宋体" panose="02010600030101010101" pitchFamily="2" charset="-122"/>
                <a:sym typeface="+mn-ea"/>
              </a:rPr>
              <a:t>6.未按规定编制采购需求的法律责任</a:t>
            </a:r>
            <a:endParaRPr lang="zh-CN" altLang="en-US" sz="240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ts val="0"/>
              </a:spcBef>
              <a:buClrTx/>
              <a:buSzTx/>
              <a:buNone/>
            </a:pPr>
            <a:r>
              <a:rPr lang="zh-CN" altLang="en-US" sz="240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b="1">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a:latin typeface="宋体" panose="02010600030101010101" pitchFamily="2" charset="-122"/>
                <a:ea typeface="宋体" panose="02010600030101010101" pitchFamily="2" charset="-122"/>
                <a:cs typeface="宋体" panose="02010600030101010101" pitchFamily="2" charset="-122"/>
                <a:sym typeface="+mn-ea"/>
              </a:rPr>
              <a:t>六</a:t>
            </a:r>
            <a:r>
              <a:rPr lang="en-US" altLang="zh-CN" sz="2400" b="1">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《政府采购需求管理办法》</a:t>
            </a:r>
            <a:r>
              <a:rPr lang="zh-CN" altLang="en-US" sz="2400" dirty="0">
                <a:latin typeface="宋体" panose="02010600030101010101" pitchFamily="2" charset="-122"/>
                <a:cs typeface="宋体" panose="02010600030101010101" pitchFamily="2" charset="-122"/>
                <a:sym typeface="+mn-ea"/>
              </a:rPr>
              <a:t>(财库[2021]22号)解读</a:t>
            </a:r>
            <a:endParaRPr lang="en-US" altLang="zh-CN" sz="2400" b="1">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400"/>
              </a:lnSpc>
              <a:spcBef>
                <a:spcPts val="0"/>
              </a:spcBef>
              <a:buClrTx/>
              <a:buSzTx/>
              <a:buNone/>
            </a:pPr>
            <a:r>
              <a:rPr lang="en-US" altLang="zh-CN" sz="2400" b="1">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b="1">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a:latin typeface="宋体" panose="02010600030101010101" pitchFamily="2" charset="-122"/>
                <a:ea typeface="宋体" panose="02010600030101010101" pitchFamily="2" charset="-122"/>
                <a:cs typeface="宋体" panose="02010600030101010101" pitchFamily="2" charset="-122"/>
                <a:sym typeface="+mn-ea"/>
              </a:rPr>
              <a:t>七</a:t>
            </a:r>
            <a:r>
              <a:rPr lang="en-US" altLang="zh-CN" sz="2400" b="1">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依法依规确定采购需求</a:t>
            </a:r>
            <a:endParaRPr lang="zh-CN" altLang="en-US"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4200"/>
              </a:lnSpc>
              <a:spcBef>
                <a:spcPts val="0"/>
              </a:spcBef>
              <a:buNone/>
            </a:pPr>
            <a:endParaRPr lang="zh-CN" altLang="en-US" sz="2400" b="1" noProof="0" dirty="0" smtClean="0">
              <a:ln>
                <a:noFill/>
              </a:ln>
              <a:uLnTx/>
              <a:uFillTx/>
              <a:latin typeface="宋体" panose="02010600030101010101" pitchFamily="2" charset="-122"/>
              <a:ea typeface="宋体" panose="02010600030101010101" pitchFamily="2" charset="-122"/>
              <a:sym typeface="+mn-ea"/>
            </a:endParaRPr>
          </a:p>
          <a:p>
            <a:pPr marL="0" indent="0">
              <a:lnSpc>
                <a:spcPts val="4200"/>
              </a:lnSpc>
              <a:spcBef>
                <a:spcPts val="0"/>
              </a:spcBef>
              <a:buNone/>
            </a:pPr>
            <a:r>
              <a:rPr lang="zh-CN" altLang="en-US" sz="2400" b="1" noProof="0" dirty="0" smtClean="0">
                <a:ln>
                  <a:noFill/>
                </a:ln>
                <a:uLnTx/>
                <a:uFillTx/>
                <a:latin typeface="宋体" panose="02010600030101010101" pitchFamily="2" charset="-122"/>
                <a:ea typeface="宋体" panose="02010600030101010101" pitchFamily="2" charset="-122"/>
                <a:sym typeface="+mn-ea"/>
              </a:rPr>
              <a:t>  </a:t>
            </a:r>
            <a:endParaRPr lang="zh-CN" altLang="en-US" sz="2400" b="1" noProof="0" dirty="0" smtClean="0">
              <a:ln>
                <a:noFill/>
              </a:ln>
              <a:uLnTx/>
              <a:uFillTx/>
              <a:latin typeface="宋体" panose="02010600030101010101" pitchFamily="2" charset="-122"/>
              <a:ea typeface="宋体" panose="02010600030101010101" pitchFamily="2" charset="-122"/>
              <a:sym typeface="+mn-ea"/>
            </a:endParaRPr>
          </a:p>
          <a:p>
            <a:pPr marL="0" indent="0">
              <a:lnSpc>
                <a:spcPts val="4200"/>
              </a:lnSpc>
              <a:spcBef>
                <a:spcPts val="0"/>
              </a:spcBef>
              <a:buNone/>
            </a:pPr>
            <a:r>
              <a:rPr lang="zh-CN" altLang="en-US" sz="2400" b="1" noProof="0" dirty="0" smtClean="0">
                <a:ln>
                  <a:noFill/>
                </a:ln>
                <a:uLnTx/>
                <a:uFillTx/>
                <a:latin typeface="宋体" panose="02010600030101010101" pitchFamily="2" charset="-122"/>
                <a:ea typeface="宋体" panose="02010600030101010101" pitchFamily="2" charset="-122"/>
                <a:sym typeface="+mn-ea"/>
              </a:rPr>
              <a:t>  </a:t>
            </a:r>
            <a:endParaRPr lang="zh-CN" altLang="en-US" sz="2400" b="1" noProof="0" dirty="0" smtClean="0">
              <a:ln>
                <a:noFill/>
              </a:ln>
              <a:uLnTx/>
              <a:uFillTx/>
              <a:latin typeface="宋体" panose="02010600030101010101" pitchFamily="2" charset="-122"/>
              <a:ea typeface="宋体" panose="02010600030101010101" pitchFamily="2" charset="-122"/>
              <a:sym typeface="+mn-ea"/>
            </a:endParaRPr>
          </a:p>
          <a:p>
            <a:pPr marL="0" indent="0">
              <a:lnSpc>
                <a:spcPts val="4200"/>
              </a:lnSpc>
              <a:spcBef>
                <a:spcPts val="0"/>
              </a:spcBef>
              <a:buNone/>
            </a:pPr>
            <a:r>
              <a:rPr lang="zh-CN" altLang="en-US" sz="2400" b="1" noProof="0" dirty="0" smtClean="0">
                <a:ln>
                  <a:noFill/>
                </a:ln>
                <a:uLnTx/>
                <a:uFillTx/>
                <a:latin typeface="宋体" panose="02010600030101010101" pitchFamily="2" charset="-122"/>
                <a:ea typeface="宋体" panose="02010600030101010101" pitchFamily="2" charset="-122"/>
                <a:sym typeface="+mn-ea"/>
              </a:rPr>
              <a:t> </a:t>
            </a:r>
            <a:endParaRPr lang="zh-CN" altLang="zh-CN" sz="2400" b="0" kern="1200" dirty="0" smtClean="0">
              <a:solidFill>
                <a:schemeClr val="tx1"/>
              </a:solidFill>
              <a:latin typeface="仿宋_GB2312" panose="02010609030101010101" charset="-122"/>
              <a:ea typeface="仿宋_GB2312" panose="02010609030101010101" charset="-122"/>
              <a:cs typeface="+mn-cs"/>
            </a:endParaRPr>
          </a:p>
          <a:p>
            <a:pPr marL="0" indent="0">
              <a:lnSpc>
                <a:spcPts val="4200"/>
              </a:lnSpc>
              <a:spcBef>
                <a:spcPts val="0"/>
              </a:spcBef>
              <a:buNone/>
            </a:pPr>
            <a:endParaRPr lang="zh-CN" altLang="en-US" sz="2400" strike="noStrike" noProof="0" dirty="0" smtClean="0">
              <a:ln>
                <a:noFill/>
              </a:ln>
              <a:uLnTx/>
              <a:uFillTx/>
              <a:latin typeface="宋体" panose="02010600030101010101" pitchFamily="2" charset="-122"/>
              <a:ea typeface="宋体" panose="02010600030101010101" pitchFamily="2" charset="-122"/>
              <a:sym typeface="+mn-ea"/>
            </a:endParaRPr>
          </a:p>
          <a:p>
            <a:pPr eaLnBrk="1" fontAlgn="base" latinLnBrk="0" hangingPunct="1">
              <a:lnSpc>
                <a:spcPts val="3880"/>
              </a:lnSpc>
              <a:spcBef>
                <a:spcPts val="0"/>
              </a:spcBef>
              <a:buNone/>
            </a:pPr>
            <a:endParaRPr lang="zh-CN" altLang="en-US" sz="2400" strike="noStrike" noProof="1">
              <a:latin typeface="宋体" panose="02010600030101010101" pitchFamily="2" charset="-122"/>
              <a:ea typeface="宋体" panose="02010600030101010101" pitchFamily="2"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标题 15361"/>
          <p:cNvSpPr>
            <a:spLocks noGrp="1"/>
          </p:cNvSpPr>
          <p:nvPr>
            <p:ph type="title"/>
          </p:nvPr>
        </p:nvSpPr>
        <p:spPr>
          <a:xfrm>
            <a:off x="1738630" y="274955"/>
            <a:ext cx="8691245" cy="490220"/>
          </a:xfrm>
        </p:spPr>
        <p:txBody>
          <a:bodyPr anchor="ctr"/>
          <a:lstStyle/>
          <a:p>
            <a:r>
              <a:rPr lang="en-US" altLang="zh-CN" sz="2400" dirty="0">
                <a:solidFill>
                  <a:schemeClr val="tx1"/>
                </a:solidFill>
                <a:effectLst/>
                <a:latin typeface="黑体" panose="02010609060101010101" pitchFamily="2" charset="-122"/>
                <a:ea typeface="黑体" panose="02010609060101010101" pitchFamily="2" charset="-122"/>
              </a:rPr>
              <a:t> (</a:t>
            </a:r>
            <a:r>
              <a:rPr lang="zh-CN" altLang="en-US" sz="2400" dirty="0">
                <a:solidFill>
                  <a:schemeClr val="tx1"/>
                </a:solidFill>
                <a:effectLst/>
                <a:latin typeface="黑体" panose="02010609060101010101" pitchFamily="2" charset="-122"/>
                <a:ea typeface="黑体" panose="02010609060101010101" pitchFamily="2" charset="-122"/>
              </a:rPr>
              <a:t>一</a:t>
            </a:r>
            <a:r>
              <a:rPr lang="en-US" altLang="zh-CN" sz="2400" dirty="0">
                <a:solidFill>
                  <a:schemeClr val="tx1"/>
                </a:solidFill>
                <a:effectLst/>
                <a:latin typeface="黑体" panose="02010609060101010101" pitchFamily="2" charset="-122"/>
                <a:ea typeface="黑体" panose="02010609060101010101" pitchFamily="2" charset="-122"/>
              </a:rPr>
              <a:t>)</a:t>
            </a:r>
            <a:r>
              <a:rPr lang="zh-CN" altLang="en-US" sz="2400" dirty="0">
                <a:solidFill>
                  <a:schemeClr val="tx1"/>
                </a:solidFill>
                <a:effectLst/>
                <a:latin typeface="黑体" panose="02010609060101010101" pitchFamily="2" charset="-122"/>
                <a:ea typeface="黑体" panose="02010609060101010101" pitchFamily="2" charset="-122"/>
              </a:rPr>
              <a:t>加强采购需求管理的重要性</a:t>
            </a:r>
            <a:endParaRPr lang="en-US" altLang="zh-CN" sz="2400" dirty="0">
              <a:solidFill>
                <a:schemeClr val="tx1"/>
              </a:solidFill>
              <a:effectLst/>
              <a:latin typeface="黑体" panose="02010609060101010101" pitchFamily="2" charset="-122"/>
              <a:ea typeface="黑体" panose="02010609060101010101" pitchFamily="2" charset="-122"/>
            </a:endParaRPr>
          </a:p>
        </p:txBody>
      </p:sp>
      <p:sp>
        <p:nvSpPr>
          <p:cNvPr id="44034" name="文本占位符 15362"/>
          <p:cNvSpPr>
            <a:spLocks noGrp="1"/>
          </p:cNvSpPr>
          <p:nvPr>
            <p:ph idx="4294967295"/>
          </p:nvPr>
        </p:nvSpPr>
        <p:spPr>
          <a:xfrm>
            <a:off x="1894205" y="851535"/>
            <a:ext cx="8388985" cy="5725795"/>
          </a:xfrm>
        </p:spPr>
        <p:txBody>
          <a:bodyPr anchor="t"/>
          <a:lstStyle/>
          <a:p>
            <a:pPr marL="0" indent="0" algn="l">
              <a:lnSpc>
                <a:spcPts val="2600"/>
              </a:lnSpc>
              <a:spcBef>
                <a:spcPts val="0"/>
              </a:spcBef>
              <a:buClrTx/>
              <a:buSzTx/>
              <a:buNone/>
            </a:pPr>
            <a:r>
              <a:rPr lang="zh-CN" altLang="en-US"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zh-CN" altLang="en-US" sz="2000" dirty="0">
                <a:latin typeface="宋体" panose="02010600030101010101" pitchFamily="2" charset="-122"/>
                <a:ea typeface="宋体" panose="02010600030101010101" pitchFamily="2" charset="-122"/>
                <a:cs typeface="宋体" panose="02010600030101010101" pitchFamily="2" charset="-122"/>
              </a:rPr>
              <a:t>采购需求管理是政府采购活动的核心。</a:t>
            </a:r>
            <a:r>
              <a:rPr lang="zh-CN" altLang="en-US">
                <a:latin typeface="宋体" panose="02010600030101010101" pitchFamily="2" charset="-122"/>
                <a:ea typeface="宋体" panose="02010600030101010101" pitchFamily="2" charset="-122"/>
                <a:cs typeface="宋体" panose="02010600030101010101" pitchFamily="2" charset="-122"/>
                <a:sym typeface="+mn-ea"/>
              </a:rPr>
              <a:t>科学合理确定采购需求，</a:t>
            </a:r>
            <a:r>
              <a:rPr lang="zh-CN" altLang="en-US">
                <a:latin typeface="宋体" panose="02010600030101010101" pitchFamily="2" charset="-122"/>
                <a:ea typeface="宋体" panose="02010600030101010101" pitchFamily="2" charset="-122"/>
                <a:cs typeface="宋体" panose="02010600030101010101" pitchFamily="2" charset="-122"/>
                <a:sym typeface="+mn-ea"/>
              </a:rPr>
              <a:t>是加强政府采购源头管理的</a:t>
            </a:r>
            <a:r>
              <a:rPr lang="zh-CN" altLang="en-US">
                <a:latin typeface="宋体" panose="02010600030101010101" pitchFamily="2" charset="-122"/>
                <a:ea typeface="宋体" panose="02010600030101010101" pitchFamily="2" charset="-122"/>
                <a:cs typeface="宋体" panose="02010600030101010101" pitchFamily="2" charset="-122"/>
                <a:sym typeface="+mn-ea"/>
              </a:rPr>
              <a:t>重要内容和重要抓手。</a:t>
            </a:r>
            <a:r>
              <a:rPr lang="zh-CN" altLang="en-US">
                <a:latin typeface="宋体" panose="02010600030101010101" pitchFamily="2" charset="-122"/>
                <a:ea typeface="宋体" panose="02010600030101010101" pitchFamily="2" charset="-122"/>
                <a:cs typeface="宋体" panose="02010600030101010101" pitchFamily="2" charset="-122"/>
                <a:sym typeface="+mn-ea"/>
              </a:rPr>
              <a:t>依法加强政府采购需求管理,是深化政府采购制度改革、提高政府采购效率和质量的重要保证。</a:t>
            </a:r>
            <a:r>
              <a:rPr lang="en-US" altLang="zh-CN">
                <a:latin typeface="宋体" panose="02010600030101010101" pitchFamily="2" charset="-122"/>
                <a:ea typeface="宋体" panose="02010600030101010101" pitchFamily="2" charset="-122"/>
                <a:cs typeface="宋体" panose="02010600030101010101" pitchFamily="2" charset="-122"/>
                <a:sym typeface="+mn-ea"/>
              </a:rPr>
              <a:t>       </a:t>
            </a:r>
            <a:endParaRPr lang="en-US" altLang="zh-CN">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600"/>
              </a:lnSpc>
              <a:spcBef>
                <a:spcPts val="0"/>
              </a:spcBef>
              <a:buClrTx/>
              <a:buSzTx/>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  2021</a:t>
            </a:r>
            <a:r>
              <a:rPr lang="zh-CN" altLang="en-US" dirty="0">
                <a:latin typeface="宋体" panose="02010600030101010101" pitchFamily="2" charset="-122"/>
                <a:ea typeface="宋体" panose="02010600030101010101" pitchFamily="2" charset="-122"/>
                <a:cs typeface="宋体" panose="02010600030101010101" pitchFamily="2" charset="-122"/>
              </a:rPr>
              <a:t>年4月，财政部出台《政府采购需求管理办法》，构建了以采购需求为引领的政府采购全链条管理体系。</a:t>
            </a:r>
            <a:r>
              <a:rPr lang="en-US" altLang="zh-CN" dirty="0">
                <a:latin typeface="宋体" panose="02010600030101010101" pitchFamily="2" charset="-122"/>
                <a:ea typeface="宋体" panose="02010600030101010101" pitchFamily="2" charset="-122"/>
                <a:cs typeface="宋体" panose="02010600030101010101" pitchFamily="2" charset="-122"/>
              </a:rPr>
              <a:t>2022</a:t>
            </a:r>
            <a:r>
              <a:rPr lang="zh-CN" altLang="en-US" dirty="0">
                <a:latin typeface="宋体" panose="02010600030101010101" pitchFamily="2" charset="-122"/>
                <a:ea typeface="宋体" panose="02010600030101010101" pitchFamily="2" charset="-122"/>
                <a:cs typeface="宋体" panose="02010600030101010101" pitchFamily="2" charset="-122"/>
              </a:rPr>
              <a:t>年7月，财政部再次发布《政府采购法</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修订草案征求意见稿</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》，新增第四章政府采购需求管理一整章的内容，充分体现了对采购需求管理的重视，体现了深化政府采购制度改革的趋势和思路。</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gn="l">
              <a:lnSpc>
                <a:spcPts val="2600"/>
              </a:lnSpc>
              <a:spcBef>
                <a:spcPts val="0"/>
              </a:spcBef>
              <a:buClrTx/>
              <a:buSzTx/>
              <a:buNone/>
            </a:pPr>
            <a:r>
              <a:rPr lang="zh-CN" altLang="en-US" dirty="0">
                <a:latin typeface="宋体" panose="02010600030101010101" pitchFamily="2" charset="-122"/>
                <a:ea typeface="宋体" panose="02010600030101010101" pitchFamily="2" charset="-122"/>
                <a:cs typeface="宋体" panose="02010600030101010101" pitchFamily="2" charset="-122"/>
              </a:rPr>
              <a:t> </a:t>
            </a: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从2013年起，政府采购制度改革发生了重大变化，从程序导向向结果导向转变。</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进一步强化采购人的主体责任</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“抓两头、减中间”，强调采购人“首尾”责任</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“首”即采购需求管理</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，“尾”即履约验收管理。</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600"/>
              </a:lnSpc>
              <a:spcBef>
                <a:spcPts val="0"/>
              </a:spcBef>
              <a:buClrTx/>
              <a:buSzTx/>
              <a:buNone/>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a:latin typeface="宋体" panose="02010600030101010101" pitchFamily="2" charset="-122"/>
                <a:ea typeface="宋体" panose="02010600030101010101" pitchFamily="2" charset="-122"/>
                <a:cs typeface="宋体" panose="02010600030101010101" pitchFamily="2" charset="-122"/>
              </a:rPr>
              <a:t>为加强采购需求管理，先后出台了相关行政法规、部门规章和文件规定，作出明确规定。</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gn="l">
              <a:lnSpc>
                <a:spcPts val="2600"/>
              </a:lnSpc>
              <a:spcBef>
                <a:spcPts val="0"/>
              </a:spcBef>
              <a:buClrTx/>
              <a:buSzTx/>
              <a:buNone/>
            </a:pPr>
            <a:r>
              <a:rPr lang="zh-CN" altLang="en-US" dirty="0">
                <a:latin typeface="宋体" panose="02010600030101010101" pitchFamily="2" charset="-122"/>
                <a:ea typeface="宋体" panose="02010600030101010101" pitchFamily="2" charset="-122"/>
                <a:cs typeface="宋体" panose="02010600030101010101" pitchFamily="2" charset="-122"/>
              </a:rPr>
              <a:t> </a:t>
            </a: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包括：《政府采购法实施条例》、《政府采购货物和服务招标投标管理办法》</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财政部令第</a:t>
            </a:r>
            <a:r>
              <a:rPr lang="en-US" altLang="zh-CN" dirty="0">
                <a:latin typeface="宋体" panose="02010600030101010101" pitchFamily="2" charset="-122"/>
                <a:ea typeface="宋体" panose="02010600030101010101" pitchFamily="2" charset="-122"/>
                <a:cs typeface="宋体" panose="02010600030101010101" pitchFamily="2" charset="-122"/>
              </a:rPr>
              <a:t>87</a:t>
            </a:r>
            <a:r>
              <a:rPr lang="zh-CN" altLang="en-US" dirty="0">
                <a:latin typeface="宋体" panose="02010600030101010101" pitchFamily="2" charset="-122"/>
                <a:ea typeface="宋体" panose="02010600030101010101" pitchFamily="2" charset="-122"/>
                <a:cs typeface="宋体" panose="02010600030101010101" pitchFamily="2" charset="-122"/>
              </a:rPr>
              <a:t>号</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《关于进一步加强政府采购需求和履约验收管理的指导意见》(财库[2016]205号)、《深化政府采购制度改革方案》、《政府采购需求管理办法》(财库[2021]22号)等。</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marL="0" algn="l">
              <a:lnSpc>
                <a:spcPts val="3700"/>
              </a:lnSpc>
              <a:spcBef>
                <a:spcPts val="0"/>
              </a:spcBef>
              <a:buClrTx/>
              <a:buSzTx/>
              <a:buNone/>
            </a:pP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000"/>
              </a:lnSpc>
              <a:spcBef>
                <a:spcPts val="0"/>
              </a:spcBef>
              <a:buNone/>
            </a:pP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000"/>
              </a:lnSpc>
              <a:spcBef>
                <a:spcPts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dirty="0">
              <a:latin typeface="宋体" panose="02010600030101010101" pitchFamily="2" charset="-122"/>
              <a:sym typeface="+mn-ea"/>
            </a:endParaRPr>
          </a:p>
          <a:p>
            <a:pPr marL="0" indent="0">
              <a:lnSpc>
                <a:spcPts val="3000"/>
              </a:lnSpc>
              <a:spcBef>
                <a:spcPct val="0"/>
              </a:spcBef>
              <a:buNone/>
            </a:pP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400"/>
              </a:lnSpc>
              <a:spcBef>
                <a:spcPct val="0"/>
              </a:spcBef>
              <a:buNone/>
            </a:pPr>
            <a:r>
              <a:rPr lang="zh-CN" altLang="en-US" dirty="0">
                <a:latin typeface="宋体" panose="02010600030101010101" pitchFamily="2" charset="-122"/>
                <a:sym typeface="+mn-ea"/>
              </a:rPr>
              <a:t> </a:t>
            </a:r>
            <a:endParaRPr lang="zh-CN" altLang="en-US" dirty="0">
              <a:latin typeface="宋体" panose="02010600030101010101" pitchFamily="2" charset="-122"/>
            </a:endParaRPr>
          </a:p>
          <a:p>
            <a:pPr marL="0" indent="0">
              <a:buNone/>
            </a:pPr>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矩形 6"/>
          <p:cNvSpPr/>
          <p:nvPr/>
        </p:nvSpPr>
        <p:spPr>
          <a:xfrm>
            <a:off x="1524000" y="6678613"/>
            <a:ext cx="9144000" cy="179387"/>
          </a:xfrm>
          <a:prstGeom prst="rect">
            <a:avLst/>
          </a:prstGeom>
          <a:gradFill rotWithShape="1">
            <a:gsLst>
              <a:gs pos="0">
                <a:srgbClr val="918415"/>
              </a:gs>
              <a:gs pos="50000">
                <a:srgbClr val="EEEDE7"/>
              </a:gs>
              <a:gs pos="100000">
                <a:srgbClr val="918415"/>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76802" name="矩形 7"/>
          <p:cNvSpPr/>
          <p:nvPr/>
        </p:nvSpPr>
        <p:spPr>
          <a:xfrm>
            <a:off x="1524000" y="0"/>
            <a:ext cx="9144000" cy="107950"/>
          </a:xfrm>
          <a:prstGeom prst="rect">
            <a:avLst/>
          </a:prstGeom>
          <a:gradFill rotWithShape="1">
            <a:gsLst>
              <a:gs pos="0">
                <a:srgbClr val="918415"/>
              </a:gs>
              <a:gs pos="50000">
                <a:srgbClr val="EEEDE7"/>
              </a:gs>
              <a:gs pos="100000">
                <a:srgbClr val="918415"/>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76803" name="矩形 6"/>
          <p:cNvSpPr/>
          <p:nvPr/>
        </p:nvSpPr>
        <p:spPr>
          <a:xfrm>
            <a:off x="2209800" y="3143250"/>
            <a:ext cx="7772400" cy="17463"/>
          </a:xfrm>
          <a:prstGeom prst="rect">
            <a:avLst/>
          </a:prstGeom>
          <a:gradFill rotWithShape="1">
            <a:gsLst>
              <a:gs pos="0">
                <a:srgbClr val="DBD8CB"/>
              </a:gs>
              <a:gs pos="50000">
                <a:srgbClr val="918415"/>
              </a:gs>
              <a:gs pos="100000">
                <a:srgbClr val="DBD8CB"/>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76804" name="标题 1"/>
          <p:cNvSpPr>
            <a:spLocks noGrp="1"/>
          </p:cNvSpPr>
          <p:nvPr>
            <p:ph type="ctrTitle"/>
          </p:nvPr>
        </p:nvSpPr>
        <p:spPr>
          <a:xfrm>
            <a:off x="1678305" y="55880"/>
            <a:ext cx="8587105" cy="925830"/>
          </a:xfrm>
        </p:spPr>
        <p:txBody>
          <a:bodyPr anchor="ctr"/>
          <a:lstStyle/>
          <a:p>
            <a:pPr algn="l" defTabSz="914400">
              <a:lnSpc>
                <a:spcPct val="130000"/>
              </a:lnSpc>
              <a:buNone/>
            </a:pPr>
            <a:r>
              <a:rPr lang="en-US" altLang="zh-CN"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rPr>
              <a:t>(</a:t>
            </a:r>
            <a:r>
              <a:rPr lang="zh-CN" altLang="en-US"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rPr>
              <a:t>二</a:t>
            </a:r>
            <a:r>
              <a:rPr lang="en-US" altLang="zh-CN"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rPr>
              <a:t>)</a:t>
            </a:r>
            <a:r>
              <a:rPr lang="zh-CN" altLang="en-US"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rPr>
              <a:t>采购需求与政府采购需求管理</a:t>
            </a:r>
            <a:endParaRPr lang="zh-CN" altLang="en-US"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endParaRPr>
          </a:p>
        </p:txBody>
      </p:sp>
      <p:sp>
        <p:nvSpPr>
          <p:cNvPr id="76805" name="内容占位符 2"/>
          <p:cNvSpPr>
            <a:spLocks noGrp="1"/>
          </p:cNvSpPr>
          <p:nvPr>
            <p:ph type="subTitle" idx="1"/>
          </p:nvPr>
        </p:nvSpPr>
        <p:spPr>
          <a:xfrm>
            <a:off x="1981200" y="1600200"/>
            <a:ext cx="8229600" cy="4686300"/>
          </a:xfrm>
        </p:spPr>
        <p:txBody>
          <a:bodyPr anchor="t"/>
          <a:lstStyle/>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p:txBody>
      </p:sp>
      <p:graphicFrame>
        <p:nvGraphicFramePr>
          <p:cNvPr id="18439" name="表格 18438"/>
          <p:cNvGraphicFramePr/>
          <p:nvPr>
            <p:custDataLst>
              <p:tags r:id="rId1"/>
            </p:custDataLst>
          </p:nvPr>
        </p:nvGraphicFramePr>
        <p:xfrm>
          <a:off x="1524000" y="849630"/>
          <a:ext cx="9144000" cy="5829935"/>
        </p:xfrm>
        <a:graphic>
          <a:graphicData uri="http://schemas.openxmlformats.org/drawingml/2006/table">
            <a:tbl>
              <a:tblPr/>
              <a:tblGrid>
                <a:gridCol w="4283075"/>
                <a:gridCol w="4860925"/>
              </a:tblGrid>
              <a:tr h="480060">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20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采购需求</a:t>
                      </a:r>
                      <a:endParaRPr lang="zh-CN" altLang="en-US" sz="20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20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采购需求管理</a:t>
                      </a:r>
                      <a:endParaRPr lang="zh-CN" altLang="en-US" sz="20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r>
              <a:tr h="5349875">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ts val="4200"/>
                        </a:lnSpc>
                        <a:spcBef>
                          <a:spcPct val="0"/>
                        </a:spcBef>
                        <a:spcAft>
                          <a:spcPts val="0"/>
                        </a:spcAft>
                        <a:buNone/>
                      </a:pPr>
                      <a:r>
                        <a:rPr lang="en-US" altLang="x-none" sz="2000" dirty="0">
                          <a:solidFill>
                            <a:srgbClr val="000000"/>
                          </a:solidFill>
                          <a:latin typeface="宋体" panose="02010600030101010101" pitchFamily="2" charset="-122"/>
                          <a:sym typeface="Franklin Gothic Book" panose="020B0503020102020204" pitchFamily="34" charset="0"/>
                        </a:rPr>
                        <a:t>  </a:t>
                      </a:r>
                      <a:r>
                        <a:rPr lang="zh-CN" altLang="en-US" sz="2400" b="1" dirty="0">
                          <a:solidFill>
                            <a:srgbClr val="000000"/>
                          </a:solidFill>
                          <a:latin typeface="宋体" panose="02010600030101010101" pitchFamily="2" charset="-122"/>
                          <a:sym typeface="Franklin Gothic Book" panose="020B0503020102020204" pitchFamily="34" charset="0"/>
                        </a:rPr>
                        <a:t>采购需求</a:t>
                      </a:r>
                      <a:r>
                        <a:rPr lang="zh-CN" altLang="en-US" sz="2400" dirty="0">
                          <a:solidFill>
                            <a:srgbClr val="000000"/>
                          </a:solidFill>
                          <a:latin typeface="宋体" panose="02010600030101010101" pitchFamily="2" charset="-122"/>
                          <a:sym typeface="Franklin Gothic Book" panose="020B0503020102020204" pitchFamily="34" charset="0"/>
                        </a:rPr>
                        <a:t>，</a:t>
                      </a:r>
                      <a:r>
                        <a:rPr sz="2400" dirty="0" smtClean="0">
                          <a:latin typeface="宋体" panose="02010600030101010101" pitchFamily="2" charset="-122"/>
                          <a:cs typeface="宋体" panose="02010600030101010101" pitchFamily="2" charset="-122"/>
                          <a:sym typeface="+mn-ea"/>
                        </a:rPr>
                        <a:t>是指采购人为实现项目目标，拟</a:t>
                      </a:r>
                      <a:r>
                        <a:rPr sz="2400" b="1" dirty="0" smtClean="0">
                          <a:latin typeface="宋体" panose="02010600030101010101" pitchFamily="2" charset="-122"/>
                          <a:cs typeface="宋体" panose="02010600030101010101" pitchFamily="2" charset="-122"/>
                          <a:sym typeface="+mn-ea"/>
                        </a:rPr>
                        <a:t>采购的标的</a:t>
                      </a:r>
                      <a:r>
                        <a:rPr sz="2400" dirty="0" smtClean="0">
                          <a:latin typeface="宋体" panose="02010600030101010101" pitchFamily="2" charset="-122"/>
                          <a:cs typeface="宋体" panose="02010600030101010101" pitchFamily="2" charset="-122"/>
                          <a:sym typeface="+mn-ea"/>
                        </a:rPr>
                        <a:t>及其需要满足的</a:t>
                      </a:r>
                      <a:r>
                        <a:rPr sz="2400" b="1" dirty="0" smtClean="0">
                          <a:latin typeface="宋体" panose="02010600030101010101" pitchFamily="2" charset="-122"/>
                          <a:cs typeface="宋体" panose="02010600030101010101" pitchFamily="2" charset="-122"/>
                          <a:sym typeface="+mn-ea"/>
                        </a:rPr>
                        <a:t>技术、商务要求</a:t>
                      </a:r>
                      <a:r>
                        <a:rPr lang="zh-CN" sz="2400" b="1" dirty="0" smtClean="0">
                          <a:latin typeface="宋体" panose="02010600030101010101" pitchFamily="2" charset="-122"/>
                          <a:cs typeface="宋体" panose="02010600030101010101" pitchFamily="2" charset="-122"/>
                          <a:sym typeface="+mn-ea"/>
                        </a:rPr>
                        <a:t>。</a:t>
                      </a:r>
                      <a:endParaRPr lang="zh-CN" altLang="en-US" sz="2400" dirty="0">
                        <a:latin typeface="宋体" panose="02010600030101010101" pitchFamily="2" charset="-122"/>
                        <a:ea typeface="宋体" panose="02010600030101010101" pitchFamily="2" charset="-122"/>
                        <a:cs typeface="宋体" panose="02010600030101010101" pitchFamily="2" charset="-122"/>
                        <a:sym typeface="+mn-ea"/>
                      </a:endParaRPr>
                    </a:p>
                    <a:p>
                      <a:pPr marL="0" lvl="0" indent="0">
                        <a:lnSpc>
                          <a:spcPts val="3300"/>
                        </a:lnSpc>
                        <a:spcBef>
                          <a:spcPts val="600"/>
                        </a:spcBef>
                        <a:spcAft>
                          <a:spcPts val="0"/>
                        </a:spcAft>
                        <a:buNone/>
                      </a:pPr>
                      <a:r>
                        <a:rPr lang="en-US" altLang="zh-CN" sz="2400" dirty="0">
                          <a:latin typeface="宋体" panose="02010600030101010101" pitchFamily="2" charset="-122"/>
                          <a:cs typeface="宋体" panose="02010600030101010101" pitchFamily="2" charset="-122"/>
                          <a:sym typeface="+mn-ea"/>
                        </a:rPr>
                        <a:t> </a:t>
                      </a:r>
                      <a:r>
                        <a:rPr lang="zh-CN" altLang="en-US" sz="2000" dirty="0">
                          <a:latin typeface="宋体" panose="02010600030101010101" pitchFamily="2" charset="-122"/>
                          <a:cs typeface="宋体" panose="02010600030101010101" pitchFamily="2" charset="-122"/>
                          <a:sym typeface="+mn-ea"/>
                        </a:rPr>
                        <a:t>《政府采购需求管理办法》</a:t>
                      </a:r>
                      <a:r>
                        <a:rPr lang="en-US" altLang="zh-CN" sz="2000" dirty="0">
                          <a:solidFill>
                            <a:schemeClr val="dk1"/>
                          </a:solidFill>
                          <a:latin typeface="宋体" panose="02010600030101010101" pitchFamily="2" charset="-122"/>
                          <a:cs typeface="宋体" panose="02010600030101010101" pitchFamily="2" charset="-122"/>
                          <a:sym typeface="+mn-ea"/>
                        </a:rPr>
                        <a:t>(</a:t>
                      </a:r>
                      <a:r>
                        <a:rPr lang="zh-CN" altLang="en-US" sz="2000" dirty="0">
                          <a:solidFill>
                            <a:schemeClr val="dk1"/>
                          </a:solidFill>
                          <a:latin typeface="宋体" panose="02010600030101010101" pitchFamily="2" charset="-122"/>
                          <a:cs typeface="宋体" panose="02010600030101010101" pitchFamily="2" charset="-122"/>
                          <a:sym typeface="+mn-ea"/>
                        </a:rPr>
                        <a:t>财库</a:t>
                      </a:r>
                      <a:r>
                        <a:rPr lang="en-US" altLang="zh-CN" sz="2000" dirty="0">
                          <a:solidFill>
                            <a:schemeClr val="dk1"/>
                          </a:solidFill>
                          <a:latin typeface="宋体" panose="02010600030101010101" pitchFamily="2" charset="-122"/>
                          <a:cs typeface="宋体" panose="02010600030101010101" pitchFamily="2" charset="-122"/>
                          <a:sym typeface="+mn-ea"/>
                        </a:rPr>
                        <a:t>[</a:t>
                      </a:r>
                      <a:r>
                        <a:rPr lang="zh-CN" altLang="en-US" sz="2000" dirty="0">
                          <a:solidFill>
                            <a:schemeClr val="dk1"/>
                          </a:solidFill>
                          <a:latin typeface="宋体" panose="02010600030101010101" pitchFamily="2" charset="-122"/>
                          <a:cs typeface="宋体" panose="02010600030101010101" pitchFamily="2" charset="-122"/>
                          <a:sym typeface="+mn-ea"/>
                        </a:rPr>
                        <a:t>2021</a:t>
                      </a:r>
                      <a:r>
                        <a:rPr lang="en-US" altLang="zh-CN" sz="2000" dirty="0">
                          <a:solidFill>
                            <a:schemeClr val="dk1"/>
                          </a:solidFill>
                          <a:latin typeface="宋体" panose="02010600030101010101" pitchFamily="2" charset="-122"/>
                          <a:cs typeface="宋体" panose="02010600030101010101" pitchFamily="2" charset="-122"/>
                          <a:sym typeface="+mn-ea"/>
                        </a:rPr>
                        <a:t>]</a:t>
                      </a:r>
                      <a:r>
                        <a:rPr lang="zh-CN" altLang="en-US" sz="2000" dirty="0">
                          <a:solidFill>
                            <a:schemeClr val="dk1"/>
                          </a:solidFill>
                          <a:latin typeface="宋体" panose="02010600030101010101" pitchFamily="2" charset="-122"/>
                          <a:cs typeface="宋体" panose="02010600030101010101" pitchFamily="2" charset="-122"/>
                          <a:sym typeface="+mn-ea"/>
                        </a:rPr>
                        <a:t>22号</a:t>
                      </a:r>
                      <a:r>
                        <a:rPr lang="en-US" altLang="zh-CN" sz="2000" dirty="0">
                          <a:solidFill>
                            <a:schemeClr val="dk1"/>
                          </a:solidFill>
                          <a:latin typeface="宋体" panose="02010600030101010101" pitchFamily="2" charset="-122"/>
                          <a:cs typeface="宋体" panose="02010600030101010101" pitchFamily="2" charset="-122"/>
                          <a:sym typeface="+mn-ea"/>
                        </a:rPr>
                        <a:t>)</a:t>
                      </a:r>
                      <a:r>
                        <a:rPr lang="zh-CN" altLang="en-US" sz="2000" dirty="0">
                          <a:solidFill>
                            <a:schemeClr val="dk1"/>
                          </a:solidFill>
                          <a:latin typeface="宋体" panose="02010600030101010101" pitchFamily="2" charset="-122"/>
                          <a:cs typeface="宋体" panose="02010600030101010101" pitchFamily="2" charset="-122"/>
                          <a:sym typeface="+mn-ea"/>
                        </a:rPr>
                        <a:t>第六条</a:t>
                      </a:r>
                      <a:endParaRPr lang="zh-CN" altLang="en-US" sz="2000" dirty="0">
                        <a:solidFill>
                          <a:schemeClr val="dk1"/>
                        </a:solidFill>
                        <a:latin typeface="宋体" panose="02010600030101010101" pitchFamily="2" charset="-122"/>
                        <a:cs typeface="宋体" panose="02010600030101010101" pitchFamily="2" charset="-122"/>
                        <a:sym typeface="+mn-ea"/>
                      </a:endParaRPr>
                    </a:p>
                    <a:p>
                      <a:pPr marL="0" lvl="0" indent="0">
                        <a:lnSpc>
                          <a:spcPts val="3500"/>
                        </a:lnSpc>
                        <a:spcBef>
                          <a:spcPts val="600"/>
                        </a:spcBef>
                        <a:spcAft>
                          <a:spcPts val="0"/>
                        </a:spcAft>
                        <a:buNone/>
                      </a:pPr>
                      <a:r>
                        <a:rPr lang="en-US" altLang="zh-CN" sz="2000" b="1" dirty="0" smtClean="0">
                          <a:solidFill>
                            <a:schemeClr val="dk1"/>
                          </a:solidFill>
                          <a:latin typeface="宋体" panose="02010600030101010101" pitchFamily="2" charset="-122"/>
                          <a:cs typeface="宋体" panose="02010600030101010101" pitchFamily="2" charset="-122"/>
                          <a:sym typeface="+mn-ea"/>
                        </a:rPr>
                        <a:t> </a:t>
                      </a:r>
                      <a:r>
                        <a:rPr lang="en-US" altLang="zh-CN" sz="2000" b="1" dirty="0">
                          <a:solidFill>
                            <a:schemeClr val="dk1"/>
                          </a:solidFill>
                          <a:latin typeface="宋体" panose="02010600030101010101" pitchFamily="2" charset="-122"/>
                          <a:cs typeface="宋体" panose="02010600030101010101" pitchFamily="2" charset="-122"/>
                          <a:sym typeface="+mn-ea"/>
                        </a:rPr>
                        <a:t>(</a:t>
                      </a:r>
                      <a:r>
                        <a:rPr lang="zh-CN" altLang="en-US" sz="2000" b="1" dirty="0">
                          <a:solidFill>
                            <a:schemeClr val="dk1"/>
                          </a:solidFill>
                          <a:latin typeface="宋体" panose="02010600030101010101" pitchFamily="2" charset="-122"/>
                          <a:cs typeface="宋体" panose="02010600030101010101" pitchFamily="2" charset="-122"/>
                          <a:sym typeface="+mn-ea"/>
                        </a:rPr>
                        <a:t>采购标的、技术要求、商务要求</a:t>
                      </a:r>
                      <a:r>
                        <a:rPr lang="en-US" altLang="zh-CN" sz="2000" b="1" dirty="0">
                          <a:solidFill>
                            <a:schemeClr val="dk1"/>
                          </a:solidFill>
                          <a:latin typeface="宋体" panose="02010600030101010101" pitchFamily="2" charset="-122"/>
                          <a:cs typeface="宋体" panose="02010600030101010101" pitchFamily="2" charset="-122"/>
                          <a:sym typeface="+mn-ea"/>
                        </a:rPr>
                        <a:t>)</a:t>
                      </a:r>
                      <a:endParaRPr lang="zh-CN" altLang="en-US" sz="2000" dirty="0">
                        <a:solidFill>
                          <a:schemeClr val="dk1"/>
                        </a:solidFill>
                        <a:latin typeface="宋体" panose="02010600030101010101" pitchFamily="2" charset="-122"/>
                        <a:cs typeface="宋体" panose="02010600030101010101" pitchFamily="2" charset="-122"/>
                        <a:sym typeface="+mn-ea"/>
                      </a:endParaRPr>
                    </a:p>
                    <a:p>
                      <a:pPr marL="0" lvl="0" indent="0">
                        <a:lnSpc>
                          <a:spcPts val="3500"/>
                        </a:lnSpc>
                        <a:spcBef>
                          <a:spcPts val="600"/>
                        </a:spcBef>
                        <a:spcAft>
                          <a:spcPts val="0"/>
                        </a:spcAft>
                        <a:buNone/>
                      </a:pPr>
                      <a:r>
                        <a:rPr lang="en-US" altLang="zh-CN" sz="2000" dirty="0">
                          <a:solidFill>
                            <a:schemeClr val="dk1"/>
                          </a:solidFill>
                          <a:latin typeface="宋体" panose="02010600030101010101" pitchFamily="2" charset="-122"/>
                          <a:cs typeface="宋体" panose="02010600030101010101" pitchFamily="2" charset="-122"/>
                          <a:sym typeface="+mn-ea"/>
                        </a:rPr>
                        <a:t>  </a:t>
                      </a:r>
                      <a:endParaRPr lang="zh-CN" altLang="en-US" sz="2000" dirty="0">
                        <a:solidFill>
                          <a:schemeClr val="dk1"/>
                        </a:solidFill>
                        <a:latin typeface="宋体" panose="02010600030101010101" pitchFamily="2" charset="-122"/>
                        <a:cs typeface="宋体" panose="02010600030101010101" pitchFamily="2" charset="-122"/>
                        <a:sym typeface="+mn-ea"/>
                      </a:endParaRPr>
                    </a:p>
                    <a:p>
                      <a:pPr marL="0" lvl="0" indent="0">
                        <a:lnSpc>
                          <a:spcPts val="3500"/>
                        </a:lnSpc>
                        <a:spcBef>
                          <a:spcPts val="600"/>
                        </a:spcBef>
                        <a:spcAft>
                          <a:spcPts val="0"/>
                        </a:spcAft>
                        <a:buNone/>
                      </a:pPr>
                      <a:r>
                        <a:rPr lang="en-US" altLang="zh-CN" sz="2000" dirty="0">
                          <a:solidFill>
                            <a:schemeClr val="dk1"/>
                          </a:solidFill>
                          <a:latin typeface="宋体" panose="02010600030101010101" pitchFamily="2" charset="-122"/>
                          <a:cs typeface="宋体" panose="02010600030101010101" pitchFamily="2" charset="-122"/>
                          <a:sym typeface="+mn-ea"/>
                        </a:rPr>
                        <a:t> </a:t>
                      </a:r>
                      <a:endParaRPr lang="zh-CN" altLang="en-US" sz="2000" dirty="0">
                        <a:solidFill>
                          <a:schemeClr val="dk1"/>
                        </a:solidFill>
                        <a:latin typeface="宋体" panose="02010600030101010101" pitchFamily="2" charset="-122"/>
                        <a:cs typeface="宋体" panose="02010600030101010101" pitchFamily="2" charset="-122"/>
                        <a:sym typeface="+mn-ea"/>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algn="l">
                        <a:lnSpc>
                          <a:spcPts val="4200"/>
                        </a:lnSpc>
                        <a:spcBef>
                          <a:spcPts val="0"/>
                        </a:spcBef>
                        <a:spcAft>
                          <a:spcPts val="0"/>
                        </a:spcAft>
                        <a:buClrTx/>
                        <a:buSzTx/>
                        <a:buNone/>
                      </a:pPr>
                      <a:r>
                        <a:rPr lang="en-US" altLang="zh-CN" sz="2000" dirty="0">
                          <a:latin typeface="宋体" panose="02010600030101010101" pitchFamily="2" charset="-122"/>
                          <a:sym typeface="宋体" panose="02010600030101010101" pitchFamily="2" charset="-122"/>
                        </a:rPr>
                        <a:t> </a:t>
                      </a:r>
                      <a:r>
                        <a:rPr sz="2400" dirty="0" smtClean="0">
                          <a:latin typeface="宋体" panose="02010600030101010101" pitchFamily="2" charset="-122"/>
                          <a:cs typeface="宋体" panose="02010600030101010101" pitchFamily="2" charset="-122"/>
                          <a:sym typeface="宋体" panose="02010600030101010101" pitchFamily="2" charset="-122"/>
                        </a:rPr>
                        <a:t> </a:t>
                      </a:r>
                      <a:r>
                        <a:rPr sz="2400" b="1" dirty="0" smtClean="0">
                          <a:latin typeface="宋体" panose="02010600030101010101" pitchFamily="2" charset="-122"/>
                          <a:cs typeface="宋体" panose="02010600030101010101" pitchFamily="2" charset="-122"/>
                          <a:sym typeface="+mn-ea"/>
                        </a:rPr>
                        <a:t>政府采购需求管理</a:t>
                      </a:r>
                      <a:r>
                        <a:rPr sz="2400" dirty="0" smtClean="0">
                          <a:latin typeface="宋体" panose="02010600030101010101" pitchFamily="2" charset="-122"/>
                          <a:cs typeface="宋体" panose="02010600030101010101" pitchFamily="2" charset="-122"/>
                          <a:sym typeface="+mn-ea"/>
                        </a:rPr>
                        <a:t>，是指采购人</a:t>
                      </a:r>
                      <a:r>
                        <a:rPr sz="2400" b="1" dirty="0" smtClean="0">
                          <a:latin typeface="宋体" panose="02010600030101010101" pitchFamily="2" charset="-122"/>
                          <a:cs typeface="宋体" panose="02010600030101010101" pitchFamily="2" charset="-122"/>
                          <a:sym typeface="+mn-ea"/>
                        </a:rPr>
                        <a:t>组织确定采购需求</a:t>
                      </a:r>
                      <a:r>
                        <a:rPr sz="2400" dirty="0" smtClean="0">
                          <a:latin typeface="宋体" panose="02010600030101010101" pitchFamily="2" charset="-122"/>
                          <a:cs typeface="宋体" panose="02010600030101010101" pitchFamily="2" charset="-122"/>
                          <a:sym typeface="+mn-ea"/>
                        </a:rPr>
                        <a:t>和</a:t>
                      </a:r>
                      <a:r>
                        <a:rPr sz="2400" b="1" dirty="0" smtClean="0">
                          <a:latin typeface="宋体" panose="02010600030101010101" pitchFamily="2" charset="-122"/>
                          <a:cs typeface="宋体" panose="02010600030101010101" pitchFamily="2" charset="-122"/>
                          <a:sym typeface="+mn-ea"/>
                        </a:rPr>
                        <a:t>编制采购实施计划</a:t>
                      </a:r>
                      <a:r>
                        <a:rPr sz="2400" dirty="0" smtClean="0">
                          <a:latin typeface="宋体" panose="02010600030101010101" pitchFamily="2" charset="-122"/>
                          <a:cs typeface="宋体" panose="02010600030101010101" pitchFamily="2" charset="-122"/>
                          <a:sym typeface="+mn-ea"/>
                        </a:rPr>
                        <a:t>，并</a:t>
                      </a:r>
                      <a:r>
                        <a:rPr sz="2400" b="1" dirty="0" smtClean="0">
                          <a:latin typeface="宋体" panose="02010600030101010101" pitchFamily="2" charset="-122"/>
                          <a:cs typeface="宋体" panose="02010600030101010101" pitchFamily="2" charset="-122"/>
                          <a:sym typeface="+mn-ea"/>
                        </a:rPr>
                        <a:t>实施相关风险控制管理</a:t>
                      </a:r>
                      <a:r>
                        <a:rPr sz="2400" dirty="0" smtClean="0">
                          <a:latin typeface="宋体" panose="02010600030101010101" pitchFamily="2" charset="-122"/>
                          <a:cs typeface="宋体" panose="02010600030101010101" pitchFamily="2" charset="-122"/>
                          <a:sym typeface="+mn-ea"/>
                        </a:rPr>
                        <a:t>的</a:t>
                      </a:r>
                      <a:r>
                        <a:rPr sz="2400" b="1" dirty="0" smtClean="0">
                          <a:latin typeface="宋体" panose="02010600030101010101" pitchFamily="2" charset="-122"/>
                          <a:cs typeface="宋体" panose="02010600030101010101" pitchFamily="2" charset="-122"/>
                          <a:sym typeface="+mn-ea"/>
                        </a:rPr>
                        <a:t>活动</a:t>
                      </a:r>
                      <a:r>
                        <a:rPr sz="2400" dirty="0" smtClean="0">
                          <a:latin typeface="宋体" panose="02010600030101010101" pitchFamily="2" charset="-122"/>
                          <a:cs typeface="宋体" panose="02010600030101010101" pitchFamily="2" charset="-122"/>
                          <a:sym typeface="+mn-ea"/>
                        </a:rPr>
                        <a:t>。</a:t>
                      </a:r>
                      <a:r>
                        <a:rPr sz="2400" dirty="0" smtClean="0">
                          <a:latin typeface="宋体" panose="02010600030101010101" pitchFamily="2" charset="-122"/>
                          <a:cs typeface="宋体" panose="02010600030101010101" pitchFamily="2" charset="-122"/>
                          <a:sym typeface="宋体" panose="02010600030101010101" pitchFamily="2" charset="-122"/>
                        </a:rPr>
                        <a:t> </a:t>
                      </a:r>
                      <a:endParaRPr sz="2400" dirty="0" smtClean="0">
                        <a:latin typeface="宋体" panose="02010600030101010101" pitchFamily="2" charset="-122"/>
                        <a:cs typeface="宋体" panose="02010600030101010101" pitchFamily="2" charset="-122"/>
                        <a:sym typeface="宋体" panose="02010600030101010101" pitchFamily="2" charset="-122"/>
                      </a:endParaRPr>
                    </a:p>
                    <a:p>
                      <a:pPr marL="0" algn="l">
                        <a:lnSpc>
                          <a:spcPts val="3300"/>
                        </a:lnSpc>
                        <a:spcBef>
                          <a:spcPts val="600"/>
                        </a:spcBef>
                        <a:spcAft>
                          <a:spcPts val="0"/>
                        </a:spcAft>
                        <a:buClrTx/>
                        <a:buSzTx/>
                        <a:buNone/>
                      </a:pPr>
                      <a:r>
                        <a:rPr sz="2400" dirty="0" smtClean="0">
                          <a:latin typeface="宋体" panose="02010600030101010101" pitchFamily="2" charset="-122"/>
                          <a:cs typeface="宋体" panose="02010600030101010101" pitchFamily="2" charset="-122"/>
                          <a:sym typeface="宋体" panose="02010600030101010101" pitchFamily="2" charset="-122"/>
                        </a:rPr>
                        <a:t> </a:t>
                      </a:r>
                      <a:r>
                        <a:rPr lang="zh-CN" altLang="en-US" sz="2000" dirty="0" smtClean="0">
                          <a:latin typeface="宋体" panose="02010600030101010101" pitchFamily="2" charset="-122"/>
                          <a:cs typeface="宋体" panose="02010600030101010101" pitchFamily="2" charset="-122"/>
                          <a:sym typeface="+mn-ea"/>
                        </a:rPr>
                        <a:t>《政府采购需求管理办法》</a:t>
                      </a:r>
                      <a:r>
                        <a:rPr lang="zh-CN" altLang="en-US" sz="2000" dirty="0">
                          <a:latin typeface="宋体" panose="02010600030101010101" pitchFamily="2" charset="-122"/>
                          <a:cs typeface="宋体" panose="02010600030101010101" pitchFamily="2" charset="-122"/>
                          <a:sym typeface="+mn-ea"/>
                        </a:rPr>
                        <a:t>(财库[2021]22号)第三条</a:t>
                      </a:r>
                      <a:endParaRPr lang="zh-CN" altLang="en-US" sz="2000" dirty="0">
                        <a:latin typeface="宋体" panose="02010600030101010101" pitchFamily="2" charset="-122"/>
                        <a:cs typeface="宋体" panose="02010600030101010101" pitchFamily="2" charset="-122"/>
                        <a:sym typeface="+mn-ea"/>
                      </a:endParaRPr>
                    </a:p>
                    <a:p>
                      <a:pPr marL="0" algn="l">
                        <a:lnSpc>
                          <a:spcPts val="3300"/>
                        </a:lnSpc>
                        <a:spcBef>
                          <a:spcPts val="600"/>
                        </a:spcBef>
                        <a:spcAft>
                          <a:spcPts val="0"/>
                        </a:spcAft>
                        <a:buClrTx/>
                        <a:buSzTx/>
                        <a:buNone/>
                      </a:pPr>
                      <a:r>
                        <a:rPr lang="en-US" altLang="zh-CN" sz="2000" dirty="0">
                          <a:latin typeface="宋体" panose="02010600030101010101" pitchFamily="2" charset="-122"/>
                          <a:cs typeface="宋体" panose="02010600030101010101" pitchFamily="2" charset="-122"/>
                          <a:sym typeface="+mn-ea"/>
                        </a:rPr>
                        <a:t>  </a:t>
                      </a:r>
                      <a:r>
                        <a:rPr lang="en-US" altLang="zh-CN" sz="2000" b="1" dirty="0" smtClean="0">
                          <a:latin typeface="宋体" panose="02010600030101010101" pitchFamily="2" charset="-122"/>
                          <a:cs typeface="宋体" panose="02010600030101010101" pitchFamily="2" charset="-122"/>
                          <a:sym typeface="+mn-ea"/>
                        </a:rPr>
                        <a:t>(</a:t>
                      </a:r>
                      <a:r>
                        <a:rPr lang="zh-CN" altLang="en-US" sz="2000" b="1" dirty="0" smtClean="0">
                          <a:latin typeface="宋体" panose="02010600030101010101" pitchFamily="2" charset="-122"/>
                          <a:cs typeface="宋体" panose="02010600030101010101" pitchFamily="2" charset="-122"/>
                          <a:sym typeface="+mn-ea"/>
                        </a:rPr>
                        <a:t>组织确定</a:t>
                      </a:r>
                      <a:r>
                        <a:rPr lang="zh-CN" altLang="en-US" sz="2000" b="1" dirty="0">
                          <a:latin typeface="宋体" panose="02010600030101010101" pitchFamily="2" charset="-122"/>
                          <a:cs typeface="宋体" panose="02010600030101010101" pitchFamily="2" charset="-122"/>
                          <a:sym typeface="+mn-ea"/>
                        </a:rPr>
                        <a:t>采购需求、编制采购实施计划、实施相关风险控制管理</a:t>
                      </a:r>
                      <a:r>
                        <a:rPr lang="en-US" altLang="zh-CN" sz="2000" b="1" dirty="0">
                          <a:latin typeface="宋体" panose="02010600030101010101" pitchFamily="2" charset="-122"/>
                          <a:cs typeface="宋体" panose="02010600030101010101" pitchFamily="2" charset="-122"/>
                          <a:sym typeface="+mn-ea"/>
                        </a:rPr>
                        <a:t>)</a:t>
                      </a:r>
                      <a:endParaRPr lang="zh-CN" altLang="en-US" sz="2000" b="1" dirty="0">
                        <a:latin typeface="宋体" panose="02010600030101010101" pitchFamily="2" charset="-122"/>
                        <a:cs typeface="宋体" panose="02010600030101010101" pitchFamily="2" charset="-122"/>
                        <a:sym typeface="+mn-ea"/>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r>
            </a:tbl>
          </a:graphicData>
        </a:graphic>
      </p:graphicFrame>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矩形 6"/>
          <p:cNvSpPr/>
          <p:nvPr/>
        </p:nvSpPr>
        <p:spPr>
          <a:xfrm>
            <a:off x="1524000" y="6678613"/>
            <a:ext cx="9144000" cy="179387"/>
          </a:xfrm>
          <a:prstGeom prst="rect">
            <a:avLst/>
          </a:prstGeom>
          <a:gradFill rotWithShape="1">
            <a:gsLst>
              <a:gs pos="0">
                <a:srgbClr val="918415"/>
              </a:gs>
              <a:gs pos="50000">
                <a:srgbClr val="EEEDE7"/>
              </a:gs>
              <a:gs pos="100000">
                <a:srgbClr val="918415"/>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56322" name="矩形 7"/>
          <p:cNvSpPr/>
          <p:nvPr/>
        </p:nvSpPr>
        <p:spPr>
          <a:xfrm>
            <a:off x="1524000" y="0"/>
            <a:ext cx="9144000" cy="107950"/>
          </a:xfrm>
          <a:prstGeom prst="rect">
            <a:avLst/>
          </a:prstGeom>
          <a:gradFill rotWithShape="1">
            <a:gsLst>
              <a:gs pos="0">
                <a:srgbClr val="918415"/>
              </a:gs>
              <a:gs pos="50000">
                <a:srgbClr val="EEEDE7"/>
              </a:gs>
              <a:gs pos="100000">
                <a:srgbClr val="918415"/>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56323" name="矩形 6"/>
          <p:cNvSpPr/>
          <p:nvPr/>
        </p:nvSpPr>
        <p:spPr>
          <a:xfrm>
            <a:off x="2209800" y="3143250"/>
            <a:ext cx="7772400" cy="17463"/>
          </a:xfrm>
          <a:prstGeom prst="rect">
            <a:avLst/>
          </a:prstGeom>
          <a:gradFill rotWithShape="1">
            <a:gsLst>
              <a:gs pos="0">
                <a:srgbClr val="DBD8CB"/>
              </a:gs>
              <a:gs pos="50000">
                <a:srgbClr val="918415"/>
              </a:gs>
              <a:gs pos="100000">
                <a:srgbClr val="DBD8CB"/>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56324" name="标题 1"/>
          <p:cNvSpPr>
            <a:spLocks noGrp="1"/>
          </p:cNvSpPr>
          <p:nvPr>
            <p:ph type="ctrTitle"/>
          </p:nvPr>
        </p:nvSpPr>
        <p:spPr>
          <a:xfrm>
            <a:off x="1703705" y="180975"/>
            <a:ext cx="8583295" cy="596900"/>
          </a:xfrm>
        </p:spPr>
        <p:txBody>
          <a:bodyPr anchor="ctr"/>
          <a:lstStyle/>
          <a:p>
            <a:pPr algn="l" defTabSz="914400">
              <a:lnSpc>
                <a:spcPct val="120000"/>
              </a:lnSpc>
              <a:buNone/>
            </a:pPr>
            <a:r>
              <a:rPr lang="en-US" altLang="zh-CN" sz="2400" kern="1200" baseline="0">
                <a:solidFill>
                  <a:schemeClr val="tx1"/>
                </a:solidFill>
                <a:effectLst/>
                <a:latin typeface="黑体" panose="02010609060101010101" pitchFamily="2" charset="-122"/>
                <a:ea typeface="黑体" panose="02010609060101010101" pitchFamily="2" charset="-122"/>
                <a:cs typeface="+mj-cs"/>
                <a:sym typeface="宋体" panose="02010600030101010101" pitchFamily="2" charset="-122"/>
              </a:rPr>
              <a:t>(</a:t>
            </a:r>
            <a:r>
              <a:rPr lang="zh-CN" altLang="en-US" sz="2400" kern="1200" baseline="0">
                <a:solidFill>
                  <a:schemeClr val="tx1"/>
                </a:solidFill>
                <a:effectLst/>
                <a:latin typeface="黑体" panose="02010609060101010101" pitchFamily="2" charset="-122"/>
                <a:ea typeface="黑体" panose="02010609060101010101" pitchFamily="2" charset="-122"/>
                <a:cs typeface="+mj-cs"/>
                <a:sym typeface="宋体" panose="02010600030101010101" pitchFamily="2" charset="-122"/>
              </a:rPr>
              <a:t>三</a:t>
            </a:r>
            <a:r>
              <a:rPr lang="en-US" altLang="zh-CN" sz="2400" kern="1200" baseline="0">
                <a:solidFill>
                  <a:schemeClr val="tx1"/>
                </a:solidFill>
                <a:effectLst/>
                <a:latin typeface="黑体" panose="02010609060101010101" pitchFamily="2" charset="-122"/>
                <a:ea typeface="黑体" panose="02010609060101010101" pitchFamily="2" charset="-122"/>
                <a:cs typeface="+mj-cs"/>
                <a:sym typeface="宋体" panose="02010600030101010101" pitchFamily="2" charset="-122"/>
              </a:rPr>
              <a:t>)</a:t>
            </a:r>
            <a:r>
              <a:rPr lang="zh-CN" altLang="en-US" sz="2400" kern="1200" baseline="0">
                <a:solidFill>
                  <a:schemeClr val="tx1"/>
                </a:solidFill>
                <a:effectLst/>
                <a:latin typeface="黑体" panose="02010609060101010101" pitchFamily="2" charset="-122"/>
                <a:ea typeface="黑体" panose="02010609060101010101" pitchFamily="2" charset="-122"/>
                <a:cs typeface="+mj-cs"/>
                <a:sym typeface="宋体" panose="02010600030101010101" pitchFamily="2" charset="-122"/>
              </a:rPr>
              <a:t>确定采购需求是</a:t>
            </a:r>
            <a:r>
              <a:rPr lang="zh-CN" altLang="en-US" sz="2400">
                <a:solidFill>
                  <a:schemeClr val="tx1"/>
                </a:solidFill>
                <a:effectLst/>
                <a:latin typeface="黑体" panose="02010609060101010101" pitchFamily="2" charset="-122"/>
                <a:ea typeface="黑体" panose="02010609060101010101" pitchFamily="2" charset="-122"/>
                <a:sym typeface="宋体" panose="02010600030101010101" pitchFamily="2" charset="-122"/>
              </a:rPr>
              <a:t>采购人的职责</a:t>
            </a:r>
            <a:endParaRPr lang="zh-CN" altLang="en-US" sz="2400" kern="1200" baseline="0" dirty="0">
              <a:solidFill>
                <a:schemeClr val="tx1"/>
              </a:solidFill>
              <a:effectLst/>
              <a:latin typeface="黑体" panose="02010609060101010101" pitchFamily="2" charset="-122"/>
              <a:ea typeface="黑体" panose="02010609060101010101" pitchFamily="2" charset="-122"/>
              <a:cs typeface="+mj-cs"/>
              <a:sym typeface="宋体" panose="02010600030101010101" pitchFamily="2" charset="-122"/>
            </a:endParaRPr>
          </a:p>
        </p:txBody>
      </p:sp>
      <p:sp>
        <p:nvSpPr>
          <p:cNvPr id="56325" name="内容占位符 2"/>
          <p:cNvSpPr>
            <a:spLocks noGrp="1"/>
          </p:cNvSpPr>
          <p:nvPr>
            <p:ph type="subTitle" idx="1"/>
          </p:nvPr>
        </p:nvSpPr>
        <p:spPr>
          <a:xfrm>
            <a:off x="2533650" y="1806575"/>
            <a:ext cx="7124700" cy="4052888"/>
          </a:xfrm>
        </p:spPr>
        <p:txBody>
          <a:bodyPr anchor="t"/>
          <a:lstStyle/>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p:txBody>
      </p:sp>
      <p:graphicFrame>
        <p:nvGraphicFramePr>
          <p:cNvPr id="19463" name="表格 19462"/>
          <p:cNvGraphicFramePr/>
          <p:nvPr>
            <p:custDataLst>
              <p:tags r:id="rId1"/>
            </p:custDataLst>
          </p:nvPr>
        </p:nvGraphicFramePr>
        <p:xfrm>
          <a:off x="1524000" y="851535"/>
          <a:ext cx="9143365" cy="5944870"/>
        </p:xfrm>
        <a:graphic>
          <a:graphicData uri="http://schemas.openxmlformats.org/drawingml/2006/table">
            <a:tbl>
              <a:tblPr/>
              <a:tblGrid>
                <a:gridCol w="2597150"/>
                <a:gridCol w="6546215"/>
              </a:tblGrid>
              <a:tr h="516890">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2000" b="1" dirty="0" smtClean="0">
                          <a:ln>
                            <a:noFill/>
                          </a:ln>
                          <a:solidFill>
                            <a:srgbClr val="FFFFFF"/>
                          </a:solidFill>
                          <a:effectLst/>
                          <a:sym typeface="+mn-ea"/>
                        </a:rPr>
                        <a:t>《</a:t>
                      </a:r>
                      <a:r>
                        <a:rPr lang="zh-CN" altLang="en-US" sz="20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政府采购法</a:t>
                      </a:r>
                      <a:r>
                        <a:rPr lang="zh-CN" altLang="en-US" sz="2000" b="1" dirty="0" smtClean="0">
                          <a:ln>
                            <a:noFill/>
                          </a:ln>
                          <a:solidFill>
                            <a:srgbClr val="FFFFFF"/>
                          </a:solidFill>
                          <a:effectLst/>
                          <a:sym typeface="+mn-ea"/>
                        </a:rPr>
                        <a:t>》</a:t>
                      </a:r>
                      <a:endParaRPr lang="en-US" altLang="x-none" sz="20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2000" b="1" dirty="0" smtClean="0">
                          <a:ln>
                            <a:noFill/>
                          </a:ln>
                          <a:solidFill>
                            <a:srgbClr val="FFFFFF"/>
                          </a:solidFill>
                          <a:effectLst/>
                          <a:sym typeface="+mn-ea"/>
                        </a:rPr>
                        <a:t>《</a:t>
                      </a:r>
                      <a:r>
                        <a:rPr lang="zh-CN" altLang="en-US" sz="20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政府采购法实施条例</a:t>
                      </a:r>
                      <a:r>
                        <a:rPr lang="zh-CN" altLang="en-US" sz="2000" b="1" dirty="0" smtClean="0">
                          <a:ln>
                            <a:noFill/>
                          </a:ln>
                          <a:solidFill>
                            <a:srgbClr val="FFFFFF"/>
                          </a:solidFill>
                          <a:effectLst/>
                          <a:sym typeface="+mn-ea"/>
                        </a:rPr>
                        <a:t>》</a:t>
                      </a:r>
                      <a:endParaRPr lang="en-US" altLang="x-none" sz="20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r>
              <a:tr h="5427980">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ct val="140000"/>
                        </a:lnSpc>
                        <a:spcBef>
                          <a:spcPct val="0"/>
                        </a:spcBef>
                        <a:buNone/>
                      </a:pPr>
                      <a:r>
                        <a:rPr lang="zh-CN" altLang="en-US" sz="2400">
                          <a:solidFill>
                            <a:srgbClr val="000000"/>
                          </a:solidFill>
                          <a:latin typeface="宋体" panose="02010600030101010101" pitchFamily="2" charset="-122"/>
                          <a:sym typeface="Franklin Gothic Book" panose="020B0503020102020204" pitchFamily="34" charset="0"/>
                        </a:rPr>
                        <a:t>  </a:t>
                      </a:r>
                      <a:r>
                        <a:rPr lang="zh-CN" altLang="en-US" sz="2400">
                          <a:solidFill>
                            <a:srgbClr val="000000"/>
                          </a:solidFill>
                          <a:latin typeface="宋体" panose="02010600030101010101" pitchFamily="2" charset="-122"/>
                          <a:sym typeface="+mn-ea"/>
                        </a:rPr>
                        <a:t>第十五条 </a:t>
                      </a:r>
                      <a:r>
                        <a:rPr lang="zh-CN" altLang="en-US" sz="2400" b="1">
                          <a:solidFill>
                            <a:srgbClr val="000000"/>
                          </a:solidFill>
                          <a:latin typeface="宋体" panose="02010600030101010101" pitchFamily="2" charset="-122"/>
                          <a:sym typeface="+mn-ea"/>
                        </a:rPr>
                        <a:t>采购人</a:t>
                      </a:r>
                      <a:r>
                        <a:rPr lang="zh-CN" altLang="en-US" sz="2400">
                          <a:solidFill>
                            <a:srgbClr val="000000"/>
                          </a:solidFill>
                          <a:latin typeface="宋体" panose="02010600030101010101" pitchFamily="2" charset="-122"/>
                          <a:sym typeface="+mn-ea"/>
                        </a:rPr>
                        <a:t>是指依法进行政府采购的国家机关、事业单位、团体组织。</a:t>
                      </a:r>
                      <a:endParaRPr lang="zh-CN" altLang="en-US" sz="2400">
                        <a:solidFill>
                          <a:srgbClr val="000000"/>
                        </a:solidFill>
                        <a:latin typeface="宋体" panose="0201060003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ts val="4000"/>
                        </a:lnSpc>
                        <a:spcBef>
                          <a:spcPts val="0"/>
                        </a:spcBef>
                        <a:spcAft>
                          <a:spcPts val="0"/>
                        </a:spcAft>
                        <a:buNone/>
                      </a:pPr>
                      <a:r>
                        <a:rPr lang="en-US" altLang="x-none" sz="2000">
                          <a:solidFill>
                            <a:srgbClr val="000000"/>
                          </a:solidFill>
                          <a:latin typeface="宋体" panose="02010600030101010101" pitchFamily="2" charset="-122"/>
                          <a:sym typeface="+mn-ea"/>
                        </a:rPr>
                        <a:t>  </a:t>
                      </a:r>
                      <a:r>
                        <a:rPr lang="zh-CN" altLang="en-US" sz="2400" dirty="0">
                          <a:solidFill>
                            <a:srgbClr val="000000"/>
                          </a:solidFill>
                          <a:latin typeface="宋体" panose="02010600030101010101" pitchFamily="2" charset="-122"/>
                          <a:sym typeface="+mn-ea"/>
                        </a:rPr>
                        <a:t>第十一条 采购人在政府采购活动中</a:t>
                      </a:r>
                      <a:r>
                        <a:rPr lang="zh-CN" altLang="en-US" sz="2400" b="1" dirty="0">
                          <a:solidFill>
                            <a:srgbClr val="000000"/>
                          </a:solidFill>
                          <a:latin typeface="宋体" panose="02010600030101010101" pitchFamily="2" charset="-122"/>
                          <a:sym typeface="+mn-ea"/>
                        </a:rPr>
                        <a:t>应当</a:t>
                      </a:r>
                      <a:r>
                        <a:rPr lang="zh-CN" altLang="en-US" sz="2400" b="0" dirty="0">
                          <a:solidFill>
                            <a:srgbClr val="000000"/>
                          </a:solidFill>
                          <a:latin typeface="宋体" panose="02010600030101010101" pitchFamily="2" charset="-122"/>
                          <a:sym typeface="+mn-ea"/>
                        </a:rPr>
                        <a:t>维护国家利益和社会公共利益，公正廉洁，诚实守信，执行政府采购政策，建立政府采购内部管理制度，厉行节约，</a:t>
                      </a:r>
                      <a:r>
                        <a:rPr lang="zh-CN" altLang="en-US" sz="2400" b="1" dirty="0">
                          <a:solidFill>
                            <a:srgbClr val="000000"/>
                          </a:solidFill>
                          <a:latin typeface="宋体" panose="02010600030101010101" pitchFamily="2" charset="-122"/>
                          <a:sym typeface="+mn-ea"/>
                        </a:rPr>
                        <a:t>科学合理确定采购需求。</a:t>
                      </a:r>
                      <a:endParaRPr lang="zh-CN" altLang="en-US" sz="2400" b="1" dirty="0">
                        <a:solidFill>
                          <a:srgbClr val="000000"/>
                        </a:solidFill>
                        <a:latin typeface="宋体" panose="02010600030101010101" pitchFamily="2" charset="-122"/>
                        <a:sym typeface="+mn-ea"/>
                      </a:endParaRPr>
                    </a:p>
                    <a:p>
                      <a:pPr marL="0" lvl="0" indent="0">
                        <a:lnSpc>
                          <a:spcPts val="4000"/>
                        </a:lnSpc>
                        <a:spcBef>
                          <a:spcPts val="0"/>
                        </a:spcBef>
                        <a:spcAft>
                          <a:spcPts val="0"/>
                        </a:spcAft>
                        <a:buNone/>
                      </a:pPr>
                      <a:r>
                        <a:rPr lang="zh-CN" altLang="en-US" sz="2400" dirty="0">
                          <a:solidFill>
                            <a:srgbClr val="000000"/>
                          </a:solidFill>
                          <a:latin typeface="宋体" panose="02010600030101010101" pitchFamily="2" charset="-122"/>
                          <a:sym typeface="+mn-ea"/>
                        </a:rPr>
                        <a:t>　采购人</a:t>
                      </a:r>
                      <a:r>
                        <a:rPr lang="zh-CN" altLang="en-US" sz="2400" b="1" dirty="0">
                          <a:solidFill>
                            <a:srgbClr val="000000"/>
                          </a:solidFill>
                          <a:latin typeface="宋体" panose="02010600030101010101" pitchFamily="2" charset="-122"/>
                          <a:sym typeface="+mn-ea"/>
                        </a:rPr>
                        <a:t>不得</a:t>
                      </a:r>
                      <a:r>
                        <a:rPr lang="zh-CN" altLang="en-US" sz="2400" dirty="0">
                          <a:solidFill>
                            <a:srgbClr val="000000"/>
                          </a:solidFill>
                          <a:latin typeface="宋体" panose="02010600030101010101" pitchFamily="2" charset="-122"/>
                          <a:sym typeface="+mn-ea"/>
                        </a:rPr>
                        <a:t>向供应商</a:t>
                      </a:r>
                      <a:r>
                        <a:rPr lang="zh-CN" altLang="en-US" sz="2400" b="1" dirty="0">
                          <a:solidFill>
                            <a:srgbClr val="000000"/>
                          </a:solidFill>
                          <a:latin typeface="宋体" panose="02010600030101010101" pitchFamily="2" charset="-122"/>
                          <a:sym typeface="+mn-ea"/>
                        </a:rPr>
                        <a:t>索要</a:t>
                      </a:r>
                      <a:r>
                        <a:rPr lang="zh-CN" altLang="en-US" sz="2400" dirty="0">
                          <a:solidFill>
                            <a:srgbClr val="000000"/>
                          </a:solidFill>
                          <a:latin typeface="宋体" panose="02010600030101010101" pitchFamily="2" charset="-122"/>
                          <a:sym typeface="+mn-ea"/>
                        </a:rPr>
                        <a:t>或者</a:t>
                      </a:r>
                      <a:r>
                        <a:rPr lang="zh-CN" altLang="en-US" sz="2400" b="1" dirty="0">
                          <a:solidFill>
                            <a:srgbClr val="000000"/>
                          </a:solidFill>
                          <a:latin typeface="宋体" panose="02010600030101010101" pitchFamily="2" charset="-122"/>
                          <a:sym typeface="+mn-ea"/>
                        </a:rPr>
                        <a:t>接受</a:t>
                      </a:r>
                      <a:r>
                        <a:rPr lang="zh-CN" altLang="en-US" sz="2400" dirty="0">
                          <a:solidFill>
                            <a:srgbClr val="000000"/>
                          </a:solidFill>
                          <a:latin typeface="宋体" panose="02010600030101010101" pitchFamily="2" charset="-122"/>
                          <a:sym typeface="+mn-ea"/>
                        </a:rPr>
                        <a:t>其给予的赠品、回扣或者与采购无关的其他商品、服务。</a:t>
                      </a:r>
                      <a:endParaRPr lang="zh-CN" altLang="en-US" sz="2400" dirty="0">
                        <a:solidFill>
                          <a:srgbClr val="000000"/>
                        </a:solidFill>
                        <a:latin typeface="宋体" panose="02010600030101010101" pitchFamily="2" charset="-122"/>
                        <a:ea typeface="宋体" panose="02010600030101010101" pitchFamily="2" charset="-122"/>
                        <a:sym typeface="+mn-ea"/>
                      </a:endParaRPr>
                    </a:p>
                    <a:p>
                      <a:pPr marL="0" lvl="0" indent="0">
                        <a:lnSpc>
                          <a:spcPts val="2800"/>
                        </a:lnSpc>
                        <a:spcBef>
                          <a:spcPts val="1200"/>
                        </a:spcBef>
                        <a:spcAft>
                          <a:spcPts val="0"/>
                        </a:spcAft>
                        <a:buNone/>
                      </a:pPr>
                      <a:endParaRPr lang="zh-CN" altLang="en-US" sz="2400" dirty="0">
                        <a:solidFill>
                          <a:srgbClr val="000000"/>
                        </a:solidFill>
                        <a:latin typeface="宋体" panose="02010600030101010101" pitchFamily="2" charset="-122"/>
                        <a:sym typeface="+mn-ea"/>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r>
            </a:tbl>
          </a:graphicData>
        </a:graphic>
      </p:graphicFrame>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标题 1"/>
          <p:cNvSpPr>
            <a:spLocks noGrp="1"/>
          </p:cNvSpPr>
          <p:nvPr>
            <p:ph type="title"/>
          </p:nvPr>
        </p:nvSpPr>
        <p:spPr>
          <a:xfrm>
            <a:off x="1770063" y="4763"/>
            <a:ext cx="8229600" cy="1139825"/>
          </a:xfrm>
        </p:spPr>
        <p:txBody>
          <a:bodyPr anchor="ctr"/>
          <a:lstStyle/>
          <a:p>
            <a:pPr algn="l" fontAlgn="base"/>
            <a:r>
              <a:rPr lang="en-US" altLang="zh-CN" sz="2400" dirty="0">
                <a:solidFill>
                  <a:schemeClr val="tx1"/>
                </a:solidFill>
                <a:effectLst/>
                <a:latin typeface="黑体" panose="02010609060101010101" pitchFamily="2" charset="-122"/>
                <a:ea typeface="黑体" panose="02010609060101010101" pitchFamily="2" charset="-122"/>
                <a:sym typeface="+mn-ea"/>
              </a:rPr>
              <a:t>(</a:t>
            </a:r>
            <a:r>
              <a:rPr lang="zh-CN" altLang="en-US" sz="2400" dirty="0">
                <a:solidFill>
                  <a:schemeClr val="tx1"/>
                </a:solidFill>
                <a:effectLst/>
                <a:latin typeface="黑体" panose="02010609060101010101" pitchFamily="2" charset="-122"/>
                <a:ea typeface="黑体" panose="02010609060101010101" pitchFamily="2" charset="-122"/>
                <a:sym typeface="+mn-ea"/>
              </a:rPr>
              <a:t>四</a:t>
            </a:r>
            <a:r>
              <a:rPr lang="en-US" altLang="zh-CN" sz="2400" dirty="0">
                <a:solidFill>
                  <a:schemeClr val="tx1"/>
                </a:solidFill>
                <a:effectLst/>
                <a:latin typeface="黑体" panose="02010609060101010101" pitchFamily="2" charset="-122"/>
                <a:ea typeface="黑体" panose="02010609060101010101" pitchFamily="2" charset="-122"/>
                <a:sym typeface="+mn-ea"/>
              </a:rPr>
              <a:t>)</a:t>
            </a:r>
            <a:r>
              <a:rPr lang="zh-CN" altLang="en-US" sz="2400" dirty="0">
                <a:solidFill>
                  <a:schemeClr val="tx1"/>
                </a:solidFill>
                <a:effectLst/>
                <a:latin typeface="黑体" panose="02010609060101010101" pitchFamily="2" charset="-122"/>
                <a:ea typeface="黑体" panose="02010609060101010101" pitchFamily="2" charset="-122"/>
                <a:sym typeface="+mn-ea"/>
              </a:rPr>
              <a:t>确定采购需求是采购人</a:t>
            </a:r>
            <a:r>
              <a:rPr lang="zh-CN" altLang="en-US" sz="2400" strike="noStrike" noProof="1">
                <a:solidFill>
                  <a:schemeClr val="tx1"/>
                </a:solidFill>
                <a:effectLst/>
                <a:latin typeface="黑体" panose="02010609060101010101" pitchFamily="2" charset="-122"/>
                <a:ea typeface="黑体" panose="02010609060101010101" pitchFamily="2" charset="-122"/>
              </a:rPr>
              <a:t>加强内控管理的重点环节</a:t>
            </a:r>
            <a:endParaRPr lang="zh-CN" altLang="en-US" sz="2400" strike="noStrike" noProof="1">
              <a:solidFill>
                <a:schemeClr val="tx1"/>
              </a:solidFill>
              <a:effectLst/>
              <a:latin typeface="黑体" panose="02010609060101010101" pitchFamily="2" charset="-122"/>
              <a:ea typeface="黑体" panose="02010609060101010101" pitchFamily="2" charset="-122"/>
            </a:endParaRPr>
          </a:p>
        </p:txBody>
      </p:sp>
      <p:sp>
        <p:nvSpPr>
          <p:cNvPr id="66562" name="内容占位符 2"/>
          <p:cNvSpPr>
            <a:spLocks noGrp="1"/>
          </p:cNvSpPr>
          <p:nvPr>
            <p:ph idx="4294967295"/>
          </p:nvPr>
        </p:nvSpPr>
        <p:spPr>
          <a:xfrm>
            <a:off x="1524000" y="1600200"/>
            <a:ext cx="8229600" cy="4530725"/>
          </a:xfrm>
        </p:spPr>
        <p:txBody>
          <a:bodyPr anchor="t"/>
          <a:lstStyle/>
          <a:p>
            <a:pPr marL="0" indent="0">
              <a:buFont typeface="Wingdings" panose="05000000000000000000" pitchFamily="2" charset="2"/>
              <a:buNone/>
            </a:pPr>
            <a:endParaRPr lang="en-US" altLang="zh-CN"/>
          </a:p>
          <a:p>
            <a:pPr marL="0" indent="0">
              <a:buFont typeface="Wingdings" panose="05000000000000000000" pitchFamily="2" charset="2"/>
              <a:buNone/>
            </a:pPr>
            <a:endParaRPr lang="zh-CN" altLang="en-US"/>
          </a:p>
        </p:txBody>
      </p:sp>
      <p:graphicFrame>
        <p:nvGraphicFramePr>
          <p:cNvPr id="181274" name="Group 26"/>
          <p:cNvGraphicFramePr>
            <a:graphicFrameLocks noGrp="1"/>
          </p:cNvGraphicFramePr>
          <p:nvPr>
            <p:custDataLst>
              <p:tags r:id="rId1"/>
            </p:custDataLst>
          </p:nvPr>
        </p:nvGraphicFramePr>
        <p:xfrm>
          <a:off x="1524000" y="828040"/>
          <a:ext cx="9100820" cy="5968365"/>
        </p:xfrm>
        <a:graphic>
          <a:graphicData uri="http://schemas.openxmlformats.org/drawingml/2006/table">
            <a:tbl>
              <a:tblPr/>
              <a:tblGrid>
                <a:gridCol w="208280"/>
                <a:gridCol w="8892540"/>
              </a:tblGrid>
              <a:tr h="518160">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cap="none" normalizeH="0" baseline="0" dirty="0">
                        <a:ln>
                          <a:noFill/>
                        </a:ln>
                        <a:solidFill>
                          <a:srgbClr val="FFFFFF"/>
                        </a:solidFill>
                        <a:effectLst/>
                        <a:latin typeface="宋体" panose="02010600030101010101" pitchFamily="2" charset="-122"/>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《政府采购货物和服务招标投标管理办法》（财政部令第</a:t>
                      </a:r>
                      <a:r>
                        <a:rPr kumimoji="0" lang="en-US" altLang="zh-CN" sz="20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87</a:t>
                      </a:r>
                      <a:r>
                        <a:rPr kumimoji="0" lang="zh-CN" altLang="en-US" sz="20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号）</a:t>
                      </a:r>
                      <a:endParaRPr kumimoji="0" lang="zh-CN" altLang="en-US" sz="20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r>
              <a:tr h="5450205">
                <a:tc>
                  <a:txBody>
                    <a:bodyPr/>
                    <a:lstStyle/>
                    <a:p>
                      <a:pPr fontAlgn="auto">
                        <a:lnSpc>
                          <a:spcPts val="4000"/>
                        </a:lnSpc>
                      </a:pPr>
                      <a:r>
                        <a:rPr lang="en-US" altLang="zh-CN" sz="1800" b="0" kern="1200" dirty="0">
                          <a:solidFill>
                            <a:schemeClr val="accent4">
                              <a:lumMod val="10000"/>
                            </a:schemeClr>
                          </a:solidFill>
                          <a:latin typeface="+mn-lt"/>
                          <a:ea typeface="仿宋_GB2312" panose="02010609030101010101" charset="-122"/>
                          <a:cs typeface="+mn-cs"/>
                        </a:rPr>
                        <a:t>  </a:t>
                      </a:r>
                      <a:endParaRPr lang="zh-CN" sz="1800" kern="100" dirty="0">
                        <a:latin typeface="仿宋_GB2312" panose="02010609030101010101" charset="-122"/>
                        <a:ea typeface="仿宋_GB2312" panose="02010609030101010101" charset="-122"/>
                        <a:cs typeface="Times New Roman" panose="02020603050405020304"/>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c>
                  <a:txBody>
                    <a:bodyPr/>
                    <a:lstStyle/>
                    <a:p>
                      <a:pPr fontAlgn="auto">
                        <a:lnSpc>
                          <a:spcPts val="4200"/>
                        </a:lnSpc>
                      </a:pPr>
                      <a:r>
                        <a:rPr lang="en-US" altLang="zh-CN" sz="1800" b="0" kern="1200" dirty="0">
                          <a:solidFill>
                            <a:schemeClr val="accent4">
                              <a:lumMod val="10000"/>
                            </a:schemeClr>
                          </a:solidFill>
                          <a:latin typeface="+mn-lt"/>
                          <a:ea typeface="仿宋_GB2312" panose="02010609030101010101" charset="-122"/>
                          <a:cs typeface="+mn-cs"/>
                        </a:rPr>
                        <a:t>  </a:t>
                      </a:r>
                      <a:r>
                        <a:rPr lang="en-US"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第六条 采购人</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应当</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按照行政事业单位内部控制规范要求，建立健全本单位政府采购内部控制制度，在编制政府采购预算和实施计划、</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确定采购需求</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、组织采购活动、履约验收、答复询问质疑、配合投诉处理及监督检查等</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重点环节</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加强</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内部控制</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管理。 </a:t>
                      </a:r>
                      <a:endPar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ts val="4200"/>
                        </a:lnSpc>
                      </a:pPr>
                      <a:r>
                        <a:rPr lang="en-US"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采购人</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不得</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向供应商索要或者接受其给予的赠品、回扣或者与采购无关的其他商品、服务。</a:t>
                      </a:r>
                      <a:endParaRPr lang="en-US" altLang="zh-CN" sz="2400" b="1" kern="120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marR="0" lvl="0" indent="0" algn="l" defTabSz="914400" rtl="0">
                        <a:lnSpc>
                          <a:spcPts val="3500"/>
                        </a:lnSpc>
                        <a:spcBef>
                          <a:spcPts val="600"/>
                        </a:spcBef>
                        <a:spcAft>
                          <a:spcPct val="0"/>
                        </a:spcAft>
                        <a:buClrTx/>
                        <a:buSzTx/>
                        <a:buFontTx/>
                        <a:buNone/>
                        <a:defRPr/>
                      </a:pPr>
                      <a:r>
                        <a:rPr lang="zh-CN" altLang="en-US"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  新增：吸收</a:t>
                      </a:r>
                      <a:r>
                        <a:rPr lang="en-US" altLang="zh-CN"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a:t>
                      </a:r>
                      <a:r>
                        <a:rPr kumimoji="0" lang="zh-CN" altLang="en-US" sz="2000"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宋体" panose="02010600030101010101" pitchFamily="2" charset="-122"/>
                        </a:rPr>
                        <a:t>财政部</a:t>
                      </a:r>
                      <a:r>
                        <a:rPr kumimoji="0" lang="zh-CN" altLang="en-US" sz="2000" b="1" i="0" u="none" strike="noStrike" cap="none" normalizeH="0" baseline="0" dirty="0">
                          <a:ln>
                            <a:noFill/>
                          </a:ln>
                          <a:solidFill>
                            <a:srgbClr val="FF0000"/>
                          </a:solidFill>
                          <a:effectLst/>
                          <a:latin typeface="宋体" panose="02010600030101010101" pitchFamily="2" charset="-122"/>
                          <a:ea typeface="宋体" panose="02010600030101010101" pitchFamily="2" charset="-122"/>
                          <a:cs typeface="宋体" panose="02010600030101010101" pitchFamily="2" charset="-122"/>
                        </a:rPr>
                        <a:t>关于加强政府采购活动内部控制管理的指导意见</a:t>
                      </a:r>
                      <a:r>
                        <a:rPr kumimoji="0" lang="en-US" altLang="zh-CN" sz="2000" b="1" i="0" u="none" strike="noStrike" cap="none" normalizeH="0" baseline="0" dirty="0">
                          <a:ln>
                            <a:noFill/>
                          </a:ln>
                          <a:solidFill>
                            <a:srgbClr val="FF0000"/>
                          </a:solidFill>
                          <a:effectLst/>
                          <a:latin typeface="宋体" panose="02010600030101010101" pitchFamily="2" charset="-122"/>
                          <a:ea typeface="宋体" panose="02010600030101010101" pitchFamily="2" charset="-122"/>
                          <a:cs typeface="宋体" panose="02010600030101010101" pitchFamily="2" charset="-122"/>
                        </a:rPr>
                        <a:t>》(</a:t>
                      </a:r>
                      <a:r>
                        <a:rPr kumimoji="0" lang="zh-CN" altLang="en-US" sz="2000" b="1" i="0" u="none" strike="noStrike" cap="none" normalizeH="0" baseline="0" dirty="0">
                          <a:ln>
                            <a:noFill/>
                          </a:ln>
                          <a:solidFill>
                            <a:srgbClr val="FF0000"/>
                          </a:solidFill>
                          <a:effectLst/>
                          <a:latin typeface="宋体" panose="02010600030101010101" pitchFamily="2" charset="-122"/>
                          <a:ea typeface="宋体" panose="02010600030101010101" pitchFamily="2" charset="-122"/>
                          <a:cs typeface="宋体" panose="02010600030101010101" pitchFamily="2" charset="-122"/>
                        </a:rPr>
                        <a:t>财库</a:t>
                      </a:r>
                      <a:r>
                        <a:rPr kumimoji="0" lang="en-US" altLang="zh-CN" sz="2000" b="1" i="0" u="none" strike="noStrike" cap="none" normalizeH="0" baseline="0" dirty="0">
                          <a:ln>
                            <a:noFill/>
                          </a:ln>
                          <a:solidFill>
                            <a:srgbClr val="FF0000"/>
                          </a:solidFill>
                          <a:effectLst/>
                          <a:latin typeface="宋体" panose="02010600030101010101" pitchFamily="2" charset="-122"/>
                          <a:ea typeface="宋体" panose="02010600030101010101" pitchFamily="2" charset="-122"/>
                          <a:cs typeface="宋体" panose="02010600030101010101" pitchFamily="2" charset="-122"/>
                        </a:rPr>
                        <a:t>[2016]99</a:t>
                      </a:r>
                      <a:r>
                        <a:rPr kumimoji="0" lang="zh-CN" altLang="en-US" sz="2000" b="1" i="0" u="none" strike="noStrike" cap="none" normalizeH="0" baseline="0" dirty="0">
                          <a:ln>
                            <a:noFill/>
                          </a:ln>
                          <a:solidFill>
                            <a:srgbClr val="FF0000"/>
                          </a:solidFill>
                          <a:effectLst/>
                          <a:latin typeface="宋体" panose="02010600030101010101" pitchFamily="2" charset="-122"/>
                          <a:ea typeface="宋体" panose="02010600030101010101" pitchFamily="2" charset="-122"/>
                          <a:cs typeface="宋体" panose="02010600030101010101" pitchFamily="2" charset="-122"/>
                        </a:rPr>
                        <a:t>号</a:t>
                      </a:r>
                      <a:r>
                        <a:rPr kumimoji="0" lang="en-US" altLang="zh-CN" sz="2000" b="1" i="0" u="none" strike="noStrike" cap="none" normalizeH="0" baseline="0" dirty="0">
                          <a:ln>
                            <a:noFill/>
                          </a:ln>
                          <a:solidFill>
                            <a:srgbClr val="FF0000"/>
                          </a:solidFill>
                          <a:effectLst/>
                          <a:latin typeface="宋体" panose="02010600030101010101" pitchFamily="2" charset="-122"/>
                          <a:ea typeface="宋体" panose="02010600030101010101" pitchFamily="2" charset="-122"/>
                          <a:cs typeface="宋体" panose="02010600030101010101" pitchFamily="2" charset="-122"/>
                        </a:rPr>
                        <a:t>)</a:t>
                      </a:r>
                      <a:r>
                        <a:rPr lang="zh-CN" altLang="en-US" sz="2000" b="1" kern="100" dirty="0">
                          <a:solidFill>
                            <a:srgbClr val="FF0000"/>
                          </a:solidFill>
                          <a:latin typeface="宋体" panose="02010600030101010101" pitchFamily="2" charset="-122"/>
                          <a:ea typeface="宋体" panose="02010600030101010101" pitchFamily="2" charset="-122"/>
                          <a:cs typeface="宋体" panose="02010600030101010101" pitchFamily="2" charset="-122"/>
                        </a:rPr>
                        <a:t>有关内容</a:t>
                      </a:r>
                      <a:r>
                        <a:rPr lang="zh-CN" altLang="en-US" sz="2000" b="1" kern="1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，细化</a:t>
                      </a:r>
                      <a:r>
                        <a:rPr lang="en-US" altLang="zh-CN" sz="2000" b="1" kern="1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2000" b="1" kern="100" dirty="0">
                          <a:solidFill>
                            <a:srgbClr val="FF0000"/>
                          </a:solidFill>
                          <a:latin typeface="宋体" panose="02010600030101010101" pitchFamily="2" charset="-122"/>
                          <a:ea typeface="宋体" panose="02010600030101010101" pitchFamily="2" charset="-122"/>
                          <a:cs typeface="宋体" panose="02010600030101010101" pitchFamily="2" charset="-122"/>
                        </a:rPr>
                        <a:t>条例</a:t>
                      </a:r>
                      <a:r>
                        <a:rPr lang="en-US" altLang="zh-CN" sz="2000" b="1" kern="100"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2000" b="1" kern="100" dirty="0">
                          <a:solidFill>
                            <a:srgbClr val="FF0000"/>
                          </a:solidFill>
                          <a:latin typeface="宋体" panose="02010600030101010101" pitchFamily="2" charset="-122"/>
                          <a:ea typeface="宋体" panose="02010600030101010101" pitchFamily="2" charset="-122"/>
                          <a:cs typeface="宋体" panose="02010600030101010101" pitchFamily="2" charset="-122"/>
                        </a:rPr>
                        <a:t>第十一条第二款</a:t>
                      </a:r>
                      <a:endParaRPr lang="zh-CN" altLang="en-US" sz="2000" b="1" kern="100" dirty="0">
                        <a:solidFill>
                          <a:srgbClr val="FF0000"/>
                        </a:solidFill>
                        <a:latin typeface="微软雅黑" panose="020B0503020204020204" charset="-122"/>
                        <a:ea typeface="微软雅黑" panose="020B0503020204020204" charset="-122"/>
                        <a:cs typeface="Times New Roman" panose="02020603050405020304"/>
                      </a:endParaRPr>
                    </a:p>
                    <a:p>
                      <a:pPr marL="0" marR="0" lvl="0" indent="0" algn="l" defTabSz="914400" rtl="0">
                        <a:lnSpc>
                          <a:spcPts val="3500"/>
                        </a:lnSpc>
                        <a:spcBef>
                          <a:spcPts val="0"/>
                        </a:spcBef>
                        <a:spcAft>
                          <a:spcPct val="0"/>
                        </a:spcAft>
                        <a:buClrTx/>
                        <a:buSzTx/>
                        <a:buFontTx/>
                        <a:buNone/>
                        <a:defRPr/>
                      </a:pPr>
                      <a:r>
                        <a:rPr lang="zh-CN" sz="1600" kern="100" dirty="0">
                          <a:latin typeface="仿宋_GB2312" panose="02010609030101010101" charset="-122"/>
                          <a:ea typeface="仿宋_GB2312" panose="02010609030101010101" charset="-122"/>
                          <a:cs typeface="Times New Roman" panose="02020603050405020304"/>
                          <a:sym typeface="+mn-ea"/>
                        </a:rPr>
                        <a:t>  </a:t>
                      </a:r>
                      <a:r>
                        <a:rPr lang="en-US" altLang="zh-CN" sz="1800" kern="100" dirty="0">
                          <a:latin typeface="宋体" panose="02010600030101010101" pitchFamily="2" charset="-122"/>
                          <a:ea typeface="宋体" panose="02010600030101010101" pitchFamily="2" charset="-122"/>
                          <a:cs typeface="宋体" panose="02010600030101010101" pitchFamily="2" charset="-122"/>
                          <a:sym typeface="+mn-ea"/>
                        </a:rPr>
                        <a:t>(</a:t>
                      </a:r>
                      <a:r>
                        <a:rPr lang="zh-CN" sz="1800" kern="100" dirty="0">
                          <a:latin typeface="宋体" panose="02010600030101010101" pitchFamily="2" charset="-122"/>
                          <a:ea typeface="宋体" panose="02010600030101010101" pitchFamily="2" charset="-122"/>
                          <a:cs typeface="宋体" panose="02010600030101010101" pitchFamily="2" charset="-122"/>
                          <a:sym typeface="+mn-ea"/>
                        </a:rPr>
                        <a:t>落实国务院廉政会议，强调重申条例第</a:t>
                      </a:r>
                      <a:r>
                        <a:rPr lang="en-US" altLang="zh-CN" sz="1800" kern="100" dirty="0">
                          <a:latin typeface="宋体" panose="02010600030101010101" pitchFamily="2" charset="-122"/>
                          <a:ea typeface="宋体" panose="02010600030101010101" pitchFamily="2" charset="-122"/>
                          <a:cs typeface="宋体" panose="02010600030101010101" pitchFamily="2" charset="-122"/>
                          <a:sym typeface="+mn-ea"/>
                        </a:rPr>
                        <a:t>11</a:t>
                      </a:r>
                      <a:r>
                        <a:rPr lang="zh-CN" altLang="en-US" sz="1800" kern="100" dirty="0">
                          <a:latin typeface="宋体" panose="02010600030101010101" pitchFamily="2" charset="-122"/>
                          <a:ea typeface="宋体" panose="02010600030101010101" pitchFamily="2" charset="-122"/>
                          <a:cs typeface="宋体" panose="02010600030101010101" pitchFamily="2" charset="-122"/>
                          <a:sym typeface="+mn-ea"/>
                        </a:rPr>
                        <a:t>条</a:t>
                      </a:r>
                      <a:r>
                        <a:rPr lang="en-US" altLang="zh-CN" sz="1800" kern="100"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1800" b="1" kern="100"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标题 1"/>
          <p:cNvSpPr>
            <a:spLocks noGrp="1"/>
          </p:cNvSpPr>
          <p:nvPr>
            <p:ph type="title"/>
          </p:nvPr>
        </p:nvSpPr>
        <p:spPr>
          <a:xfrm>
            <a:off x="1503045" y="274638"/>
            <a:ext cx="8807450" cy="490537"/>
          </a:xfrm>
        </p:spPr>
        <p:txBody>
          <a:bodyPr anchor="ctr"/>
          <a:lstStyle/>
          <a:p>
            <a:pPr algn="l"/>
            <a:r>
              <a:rPr lang="en-US" altLang="zh-CN" sz="2400">
                <a:latin typeface="黑体" panose="02010609060101010101" pitchFamily="2" charset="-122"/>
                <a:ea typeface="黑体" panose="02010609060101010101" pitchFamily="2" charset="-122"/>
              </a:rPr>
              <a:t> </a:t>
            </a:r>
            <a:r>
              <a:rPr lang="en-US" altLang="zh-CN" sz="2400">
                <a:effectLst/>
                <a:latin typeface="黑体" panose="02010609060101010101" pitchFamily="2" charset="-122"/>
                <a:ea typeface="黑体" panose="02010609060101010101" pitchFamily="2" charset="-122"/>
              </a:rPr>
              <a:t> (</a:t>
            </a:r>
            <a:r>
              <a:rPr lang="zh-CN" altLang="en-US" sz="2400">
                <a:effectLst/>
                <a:latin typeface="黑体" panose="02010609060101010101" pitchFamily="2" charset="-122"/>
                <a:ea typeface="黑体" panose="02010609060101010101" pitchFamily="2" charset="-122"/>
              </a:rPr>
              <a:t>五</a:t>
            </a:r>
            <a:r>
              <a:rPr lang="en-US" altLang="zh-CN" sz="2400">
                <a:effectLst/>
                <a:latin typeface="黑体" panose="02010609060101010101" pitchFamily="2" charset="-122"/>
                <a:ea typeface="黑体" panose="02010609060101010101" pitchFamily="2" charset="-122"/>
              </a:rPr>
              <a:t>)</a:t>
            </a:r>
            <a:r>
              <a:rPr lang="zh-CN" altLang="en-US" sz="2400">
                <a:effectLst/>
                <a:latin typeface="黑体" panose="02010609060101010101" pitchFamily="2" charset="-122"/>
                <a:ea typeface="黑体" panose="02010609060101010101" pitchFamily="2" charset="-122"/>
              </a:rPr>
              <a:t>如何确定采购需求及注意事项</a:t>
            </a:r>
            <a:endParaRPr lang="zh-CN" altLang="en-US" sz="2400">
              <a:solidFill>
                <a:schemeClr val="tx1"/>
              </a:solidFill>
              <a:effectLst/>
              <a:latin typeface="黑体" panose="02010609060101010101" pitchFamily="2" charset="-122"/>
              <a:ea typeface="黑体" panose="02010609060101010101" pitchFamily="2" charset="-122"/>
            </a:endParaRPr>
          </a:p>
        </p:txBody>
      </p:sp>
      <p:sp>
        <p:nvSpPr>
          <p:cNvPr id="3" name="内容占位符 2"/>
          <p:cNvSpPr>
            <a:spLocks noGrp="1"/>
          </p:cNvSpPr>
          <p:nvPr>
            <p:ph idx="1"/>
          </p:nvPr>
        </p:nvSpPr>
        <p:spPr>
          <a:xfrm>
            <a:off x="1943735" y="981075"/>
            <a:ext cx="8304530" cy="5154930"/>
          </a:xfrm>
          <a:ln>
            <a:miter/>
          </a:ln>
        </p:spPr>
        <p:txBody>
          <a:bodyPr anchor="t"/>
          <a:lstStyle/>
          <a:p>
            <a:pPr marL="0" indent="0">
              <a:lnSpc>
                <a:spcPts val="4200"/>
              </a:lnSpc>
              <a:spcBef>
                <a:spcPts val="0"/>
              </a:spcBef>
              <a:buNone/>
            </a:pPr>
            <a:r>
              <a:rPr lang="zh-CN" altLang="en-US" sz="2400" strike="noStrike"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strike="noStrike"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1.</a:t>
            </a:r>
            <a:r>
              <a:rPr lang="zh-CN" altLang="en-US" sz="2400" strike="noStrike"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采购需求</a:t>
            </a:r>
            <a:r>
              <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由谁确定？</a:t>
            </a:r>
            <a:r>
              <a:rPr lang="en-US" altLang="zh-CN" sz="24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24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4200"/>
              </a:lnSpc>
              <a:spcBef>
                <a:spcPts val="0"/>
              </a:spcBef>
              <a:buNone/>
            </a:pPr>
            <a:r>
              <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采购需求如何确定？</a:t>
            </a:r>
            <a:endPar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4200"/>
              </a:lnSpc>
              <a:spcBef>
                <a:spcPts val="0"/>
              </a:spcBef>
              <a:buNone/>
            </a:pPr>
            <a:r>
              <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3.</a:t>
            </a:r>
            <a:r>
              <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采购人可否提出特殊需求？</a:t>
            </a:r>
            <a:endPar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4200"/>
              </a:lnSpc>
              <a:spcBef>
                <a:spcPts val="0"/>
              </a:spcBef>
              <a:buNone/>
            </a:pPr>
            <a:r>
              <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4.</a:t>
            </a:r>
            <a:r>
              <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rPr>
              <a:t>确定采购需求的具体要求？</a:t>
            </a:r>
            <a:endParaRPr lang="zh-CN" altLang="en-US" sz="2400" noProof="0" dirty="0" smtClean="0">
              <a:ln>
                <a:noFill/>
              </a:ln>
              <a:uLnTx/>
              <a:uFillTx/>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4200"/>
              </a:lnSpc>
              <a:spcBef>
                <a:spcPts val="0"/>
              </a:spcBef>
              <a:buNone/>
            </a:pPr>
            <a:r>
              <a:rPr lang="zh-CN" altLang="en-US" sz="2400" noProof="0" dirty="0" smtClean="0">
                <a:ln>
                  <a:noFill/>
                </a:ln>
                <a:effectLst/>
                <a:uLnTx/>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effectLst/>
                <a:latin typeface="宋体" panose="02010600030101010101" pitchFamily="2" charset="-122"/>
                <a:ea typeface="宋体" panose="02010600030101010101" pitchFamily="2" charset="-122"/>
                <a:cs typeface="宋体" panose="02010600030101010101" pitchFamily="2" charset="-122"/>
                <a:sym typeface="+mn-ea"/>
              </a:rPr>
              <a:t>5.</a:t>
            </a:r>
            <a:r>
              <a:rPr lang="zh-CN" altLang="en-US" sz="2400" dirty="0">
                <a:effectLst/>
                <a:latin typeface="宋体" panose="02010600030101010101" pitchFamily="2" charset="-122"/>
                <a:ea typeface="宋体" panose="02010600030101010101" pitchFamily="2" charset="-122"/>
                <a:cs typeface="宋体" panose="02010600030101010101" pitchFamily="2" charset="-122"/>
                <a:sym typeface="+mn-ea"/>
              </a:rPr>
              <a:t>确定采购需求应当注意什么？</a:t>
            </a:r>
            <a:endParaRPr lang="zh-CN" altLang="en-US" sz="2400" dirty="0">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4200"/>
              </a:lnSpc>
              <a:spcBef>
                <a:spcPts val="0"/>
              </a:spcBef>
              <a:buNone/>
            </a:pPr>
            <a:r>
              <a:rPr lang="zh-CN" altLang="en-US" sz="2400" dirty="0">
                <a:effectLst/>
                <a:latin typeface="宋体" panose="02010600030101010101" pitchFamily="2" charset="-122"/>
                <a:ea typeface="宋体" panose="02010600030101010101" pitchFamily="2" charset="-122"/>
                <a:cs typeface="宋体" panose="02010600030101010101" pitchFamily="2" charset="-122"/>
                <a:sym typeface="+mn-ea"/>
              </a:rPr>
              <a:t>  6.采购人未按规定编制采购需求的法律责任</a:t>
            </a:r>
            <a:endParaRPr kumimoji="0" lang="zh-CN" altLang="en-US" sz="2400" cap="none" spc="0" normalizeH="0" baseline="0" dirty="0">
              <a:effectLst/>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ts val="0"/>
              </a:spcBef>
              <a:buNone/>
            </a:pPr>
            <a:endParaRPr lang="zh-CN" altLang="en-US" sz="2400" strike="noStrike" noProof="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ts val="0"/>
              </a:spcBef>
              <a:buNone/>
            </a:pPr>
            <a:endParaRPr lang="zh-CN" altLang="en-US" sz="2400" b="1" noProof="0" dirty="0" smtClean="0">
              <a:ln>
                <a:noFill/>
              </a:ln>
              <a:uLnTx/>
              <a:uFillTx/>
              <a:latin typeface="宋体" panose="02010600030101010101" pitchFamily="2" charset="-122"/>
              <a:ea typeface="宋体" panose="02010600030101010101" pitchFamily="2" charset="-122"/>
              <a:sym typeface="+mn-ea"/>
            </a:endParaRPr>
          </a:p>
          <a:p>
            <a:pPr marL="0" indent="0">
              <a:lnSpc>
                <a:spcPts val="4200"/>
              </a:lnSpc>
              <a:spcBef>
                <a:spcPts val="0"/>
              </a:spcBef>
              <a:buNone/>
            </a:pPr>
            <a:r>
              <a:rPr lang="zh-CN" altLang="en-US" sz="2400" b="1" noProof="0" dirty="0" smtClean="0">
                <a:ln>
                  <a:noFill/>
                </a:ln>
                <a:uLnTx/>
                <a:uFillTx/>
                <a:latin typeface="宋体" panose="02010600030101010101" pitchFamily="2" charset="-122"/>
                <a:ea typeface="宋体" panose="02010600030101010101" pitchFamily="2" charset="-122"/>
                <a:sym typeface="+mn-ea"/>
              </a:rPr>
              <a:t>  </a:t>
            </a:r>
            <a:endParaRPr lang="zh-CN" altLang="en-US" sz="2400" b="1" noProof="0" dirty="0" smtClean="0">
              <a:ln>
                <a:noFill/>
              </a:ln>
              <a:uLnTx/>
              <a:uFillTx/>
              <a:latin typeface="宋体" panose="02010600030101010101" pitchFamily="2" charset="-122"/>
              <a:ea typeface="宋体" panose="02010600030101010101" pitchFamily="2" charset="-122"/>
              <a:sym typeface="+mn-ea"/>
            </a:endParaRPr>
          </a:p>
          <a:p>
            <a:pPr marL="0" indent="0">
              <a:lnSpc>
                <a:spcPts val="4200"/>
              </a:lnSpc>
              <a:spcBef>
                <a:spcPts val="0"/>
              </a:spcBef>
              <a:buNone/>
            </a:pPr>
            <a:r>
              <a:rPr lang="zh-CN" altLang="en-US" sz="2400" b="1" noProof="0" dirty="0" smtClean="0">
                <a:ln>
                  <a:noFill/>
                </a:ln>
                <a:uLnTx/>
                <a:uFillTx/>
                <a:latin typeface="宋体" panose="02010600030101010101" pitchFamily="2" charset="-122"/>
                <a:ea typeface="宋体" panose="02010600030101010101" pitchFamily="2" charset="-122"/>
                <a:sym typeface="+mn-ea"/>
              </a:rPr>
              <a:t>  </a:t>
            </a:r>
            <a:endParaRPr lang="zh-CN" altLang="en-US" sz="2400" b="1" noProof="0" dirty="0" smtClean="0">
              <a:ln>
                <a:noFill/>
              </a:ln>
              <a:uLnTx/>
              <a:uFillTx/>
              <a:latin typeface="宋体" panose="02010600030101010101" pitchFamily="2" charset="-122"/>
              <a:ea typeface="宋体" panose="02010600030101010101" pitchFamily="2" charset="-122"/>
              <a:sym typeface="+mn-ea"/>
            </a:endParaRPr>
          </a:p>
          <a:p>
            <a:pPr marL="0" indent="0">
              <a:lnSpc>
                <a:spcPts val="4200"/>
              </a:lnSpc>
              <a:spcBef>
                <a:spcPts val="0"/>
              </a:spcBef>
              <a:buNone/>
            </a:pPr>
            <a:r>
              <a:rPr lang="zh-CN" altLang="en-US" sz="2400" b="1" noProof="0" dirty="0" smtClean="0">
                <a:ln>
                  <a:noFill/>
                </a:ln>
                <a:uLnTx/>
                <a:uFillTx/>
                <a:latin typeface="宋体" panose="02010600030101010101" pitchFamily="2" charset="-122"/>
                <a:ea typeface="宋体" panose="02010600030101010101" pitchFamily="2" charset="-122"/>
                <a:sym typeface="+mn-ea"/>
              </a:rPr>
              <a:t> </a:t>
            </a:r>
            <a:endParaRPr lang="zh-CN" altLang="zh-CN" sz="2400" b="0" kern="1200" dirty="0" smtClean="0">
              <a:solidFill>
                <a:schemeClr val="tx1"/>
              </a:solidFill>
              <a:latin typeface="仿宋_GB2312" panose="02010609030101010101" charset="-122"/>
              <a:ea typeface="仿宋_GB2312" panose="02010609030101010101" charset="-122"/>
              <a:cs typeface="+mn-cs"/>
            </a:endParaRPr>
          </a:p>
          <a:p>
            <a:pPr marL="0" indent="0">
              <a:lnSpc>
                <a:spcPts val="4200"/>
              </a:lnSpc>
              <a:spcBef>
                <a:spcPts val="0"/>
              </a:spcBef>
              <a:buNone/>
            </a:pPr>
            <a:endParaRPr lang="zh-CN" altLang="en-US" sz="2400" strike="noStrike" noProof="0" dirty="0" smtClean="0">
              <a:ln>
                <a:noFill/>
              </a:ln>
              <a:uLnTx/>
              <a:uFillTx/>
              <a:latin typeface="宋体" panose="02010600030101010101" pitchFamily="2" charset="-122"/>
              <a:ea typeface="宋体" panose="02010600030101010101" pitchFamily="2" charset="-122"/>
              <a:sym typeface="+mn-ea"/>
            </a:endParaRPr>
          </a:p>
          <a:p>
            <a:pPr eaLnBrk="1" fontAlgn="base" latinLnBrk="0" hangingPunct="1">
              <a:lnSpc>
                <a:spcPts val="3880"/>
              </a:lnSpc>
              <a:spcBef>
                <a:spcPts val="0"/>
              </a:spcBef>
              <a:buNone/>
            </a:pPr>
            <a:endParaRPr lang="zh-CN" altLang="en-US" sz="2400" strike="noStrike" noProof="1">
              <a:latin typeface="宋体" panose="02010600030101010101" pitchFamily="2" charset="-122"/>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标题 9217"/>
          <p:cNvSpPr>
            <a:spLocks noGrp="1"/>
          </p:cNvSpPr>
          <p:nvPr>
            <p:ph type="title"/>
          </p:nvPr>
        </p:nvSpPr>
        <p:spPr>
          <a:xfrm>
            <a:off x="1901825" y="165735"/>
            <a:ext cx="8308340" cy="777875"/>
          </a:xfrm>
        </p:spPr>
        <p:txBody>
          <a:bodyPr wrap="square" lIns="91440" tIns="45720" rIns="91440" bIns="45720" anchor="ctr"/>
          <a:p>
            <a:pPr algn="ctr"/>
            <a:r>
              <a:rPr lang="zh-CN" altLang="zh-CN" sz="2800" dirty="0">
                <a:latin typeface="黑体" panose="02010609060101010101" pitchFamily="2" charset="-122"/>
                <a:ea typeface="黑体" panose="02010609060101010101" pitchFamily="2" charset="-122"/>
              </a:rPr>
              <a:t>政府采购</a:t>
            </a:r>
            <a:endParaRPr lang="zh-CN" altLang="zh-CN" sz="2800" dirty="0">
              <a:latin typeface="黑体" panose="02010609060101010101" pitchFamily="2" charset="-122"/>
              <a:ea typeface="黑体" panose="02010609060101010101" pitchFamily="2" charset="-122"/>
            </a:endParaRPr>
          </a:p>
        </p:txBody>
      </p:sp>
      <p:sp>
        <p:nvSpPr>
          <p:cNvPr id="12290" name="文本占位符 9218"/>
          <p:cNvSpPr>
            <a:spLocks noGrp="1"/>
          </p:cNvSpPr>
          <p:nvPr>
            <p:ph idx="4294967295"/>
          </p:nvPr>
        </p:nvSpPr>
        <p:spPr>
          <a:xfrm>
            <a:off x="1941195" y="874395"/>
            <a:ext cx="8229600" cy="4968240"/>
          </a:xfrm>
        </p:spPr>
        <p:txBody>
          <a:bodyPr wrap="square" lIns="91440" tIns="45720" rIns="91440" bIns="45720" anchor="t"/>
          <a:p>
            <a:pPr marL="0" indent="0" fontAlgn="base">
              <a:lnSpc>
                <a:spcPts val="4000"/>
              </a:lnSpc>
              <a:spcBef>
                <a:spcPct val="0"/>
              </a:spcBef>
              <a:buNone/>
            </a:pPr>
            <a:r>
              <a:rPr lang="zh-CN" altLang="en-US" b="1" strike="noStrike" noProof="1" dirty="0">
                <a:latin typeface="宋体" panose="02010600030101010101" pitchFamily="2" charset="-122"/>
              </a:rPr>
              <a:t> </a:t>
            </a:r>
            <a:r>
              <a:rPr lang="en-US" altLang="zh-CN" sz="2400" b="1" strike="noStrike" noProof="1" dirty="0">
                <a:latin typeface="宋体" panose="02010600030101010101" pitchFamily="2" charset="-122"/>
              </a:rPr>
              <a:t>《</a:t>
            </a:r>
            <a:r>
              <a:rPr lang="zh-CN" altLang="en-US" sz="2400" b="1" strike="noStrike" noProof="1" dirty="0">
                <a:latin typeface="宋体" panose="02010600030101010101" pitchFamily="2" charset="-122"/>
              </a:rPr>
              <a:t>政府采购法</a:t>
            </a:r>
            <a:r>
              <a:rPr lang="en-US" altLang="zh-CN" sz="2400" b="1" strike="noStrike" noProof="1" dirty="0">
                <a:latin typeface="宋体" panose="02010600030101010101" pitchFamily="2" charset="-122"/>
              </a:rPr>
              <a:t>》</a:t>
            </a:r>
            <a:r>
              <a:rPr lang="zh-CN" altLang="en-US" sz="2400" strike="noStrike" noProof="1" dirty="0">
                <a:latin typeface="宋体" panose="02010600030101010101" pitchFamily="2" charset="-122"/>
              </a:rPr>
              <a:t>第二条明确：国家机关、事业单位和团体组织，使用财政性资金采购依法制定的集中采购目录以内的或者采购限额标准以上的货物、工程和服务的行为。</a:t>
            </a:r>
            <a:endParaRPr lang="en-US" altLang="zh-CN" sz="2400" strike="noStrike" noProof="1" dirty="0">
              <a:latin typeface="宋体" panose="02010600030101010101" pitchFamily="2" charset="-122"/>
            </a:endParaRPr>
          </a:p>
          <a:p>
            <a:pPr marL="0" indent="0" fontAlgn="base">
              <a:lnSpc>
                <a:spcPts val="4000"/>
              </a:lnSpc>
              <a:spcBef>
                <a:spcPts val="1200"/>
              </a:spcBef>
              <a:buNone/>
            </a:pPr>
            <a:r>
              <a:rPr lang="en-US" altLang="zh-CN" sz="2400" strike="noStrike" noProof="1" dirty="0">
                <a:latin typeface="宋体" panose="02010600030101010101" pitchFamily="2" charset="-122"/>
              </a:rPr>
              <a:t>  </a:t>
            </a:r>
            <a:r>
              <a:rPr lang="zh-CN" altLang="en-US" sz="2400" strike="noStrike" noProof="1" dirty="0">
                <a:latin typeface="宋体" panose="02010600030101010101" pitchFamily="2" charset="-122"/>
              </a:rPr>
              <a:t>●</a:t>
            </a:r>
            <a:r>
              <a:rPr lang="zh-CN" altLang="en-US" sz="2400" b="1" strike="noStrike" noProof="1" dirty="0">
                <a:latin typeface="宋体" panose="02010600030101010101" pitchFamily="2" charset="-122"/>
              </a:rPr>
              <a:t>条例</a:t>
            </a:r>
            <a:r>
              <a:rPr lang="zh-CN" altLang="en-US" sz="2400" strike="noStrike" noProof="1" dirty="0">
                <a:latin typeface="宋体" panose="02010600030101010101" pitchFamily="2" charset="-122"/>
              </a:rPr>
              <a:t>第二条明确了</a:t>
            </a:r>
            <a:r>
              <a:rPr lang="zh-CN" altLang="en-US" sz="2400" b="1" strike="noStrike" noProof="1" dirty="0">
                <a:latin typeface="宋体" panose="02010600030101010101" pitchFamily="2" charset="-122"/>
              </a:rPr>
              <a:t>财政性资金</a:t>
            </a:r>
            <a:r>
              <a:rPr lang="zh-CN" altLang="en-US" sz="2400" strike="noStrike" noProof="1" dirty="0">
                <a:latin typeface="宋体" panose="02010600030101010101" pitchFamily="2" charset="-122"/>
              </a:rPr>
              <a:t>：指纳入预算管理的资金。以财政性资金作为还款来源的</a:t>
            </a:r>
            <a:r>
              <a:rPr lang="zh-CN" altLang="en-US" sz="2400" b="1" strike="noStrike" noProof="1" dirty="0">
                <a:latin typeface="宋体" panose="02010600030101010101" pitchFamily="2" charset="-122"/>
              </a:rPr>
              <a:t>借贷资金</a:t>
            </a:r>
            <a:r>
              <a:rPr lang="zh-CN" altLang="en-US" sz="2400" strike="noStrike" noProof="1" dirty="0">
                <a:latin typeface="宋体" panose="02010600030101010101" pitchFamily="2" charset="-122"/>
              </a:rPr>
              <a:t>，视同财政性资金。</a:t>
            </a:r>
            <a:r>
              <a:rPr lang="zh-CN" altLang="en-US" sz="2400" b="1" strike="noStrike" noProof="1" dirty="0">
                <a:latin typeface="宋体" panose="02010600030101010101" pitchFamily="2" charset="-122"/>
              </a:rPr>
              <a:t>混合资金：</a:t>
            </a:r>
            <a:r>
              <a:rPr lang="zh-CN" altLang="en-US" sz="2400" strike="noStrike" noProof="1" dirty="0">
                <a:latin typeface="宋体" panose="02010600030101010101" pitchFamily="2" charset="-122"/>
              </a:rPr>
              <a:t>既使用财政性资金又使用非财政性资金的，使用财政性资金部分采购的部分，适用政府采购法及条例；无法分割采购的，统一适用政府采购法及条例。</a:t>
            </a:r>
            <a:endParaRPr lang="zh-CN" altLang="en-US" strike="noStrike" noProof="1" dirty="0">
              <a:latin typeface="宋体" panose="02010600030101010101" pitchFamily="2" charset="-122"/>
            </a:endParaRPr>
          </a:p>
          <a:p>
            <a:pPr fontAlgn="base">
              <a:buNone/>
            </a:pPr>
            <a:endParaRPr lang="zh-CN" altLang="en-US" strike="noStrike" noProof="1" dirty="0">
              <a:latin typeface="宋体" panose="02010600030101010101" pitchFamily="2"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3" name="标题 1"/>
          <p:cNvSpPr>
            <a:spLocks noGrp="1"/>
          </p:cNvSpPr>
          <p:nvPr>
            <p:ph type="title"/>
          </p:nvPr>
        </p:nvSpPr>
        <p:spPr>
          <a:xfrm>
            <a:off x="1549400" y="-36195"/>
            <a:ext cx="9092565" cy="1139825"/>
          </a:xfrm>
        </p:spPr>
        <p:txBody>
          <a:bodyPr anchor="ctr"/>
          <a:p>
            <a:pPr algn="l" fontAlgn="base"/>
            <a:r>
              <a:rPr lang="en-US" altLang="zh-CN" sz="2400" strike="noStrike" noProof="1" dirty="0">
                <a:solidFill>
                  <a:schemeClr val="tx1"/>
                </a:solidFill>
                <a:effectLst/>
                <a:latin typeface="黑体" panose="02010609060101010101" pitchFamily="2" charset="-122"/>
                <a:ea typeface="黑体" panose="02010609060101010101" pitchFamily="2" charset="-122"/>
                <a:cs typeface="黑体" panose="02010609060101010101" pitchFamily="2" charset="-122"/>
              </a:rPr>
              <a:t>  1.</a:t>
            </a:r>
            <a:r>
              <a:rPr lang="zh-CN" altLang="en-US" sz="2400" dirty="0">
                <a:solidFill>
                  <a:schemeClr val="tx1"/>
                </a:solidFill>
                <a:effectLst/>
                <a:latin typeface="黑体" panose="02010609060101010101" pitchFamily="2" charset="-122"/>
                <a:ea typeface="黑体" panose="02010609060101010101" pitchFamily="2" charset="-122"/>
                <a:cs typeface="黑体" panose="02010609060101010101" pitchFamily="2" charset="-122"/>
                <a:sym typeface="+mn-ea"/>
              </a:rPr>
              <a:t>采购需求</a:t>
            </a:r>
            <a:r>
              <a:rPr lang="zh-CN" altLang="en-US" sz="2400" strike="noStrike" noProof="1" dirty="0">
                <a:solidFill>
                  <a:schemeClr val="tx1"/>
                </a:solidFill>
                <a:effectLst/>
                <a:latin typeface="黑体" panose="02010609060101010101" pitchFamily="2" charset="-122"/>
                <a:ea typeface="黑体" panose="02010609060101010101" pitchFamily="2" charset="-122"/>
                <a:cs typeface="黑体" panose="02010609060101010101" pitchFamily="2" charset="-122"/>
              </a:rPr>
              <a:t>由谁确定</a:t>
            </a:r>
            <a:r>
              <a:rPr lang="en-US" altLang="zh-CN" sz="2400" strike="noStrike" noProof="1" dirty="0">
                <a:solidFill>
                  <a:schemeClr val="tx1"/>
                </a:solidFill>
                <a:effectLst/>
                <a:latin typeface="黑体" panose="02010609060101010101" pitchFamily="2" charset="-122"/>
                <a:ea typeface="黑体" panose="02010609060101010101" pitchFamily="2" charset="-122"/>
                <a:cs typeface="黑体" panose="02010609060101010101" pitchFamily="2" charset="-122"/>
              </a:rPr>
              <a:t>-</a:t>
            </a:r>
            <a:r>
              <a:rPr lang="zh-CN" altLang="en-US" sz="2400" strike="noStrike" noProof="1" dirty="0">
                <a:solidFill>
                  <a:schemeClr val="tx1"/>
                </a:solidFill>
                <a:effectLst/>
                <a:latin typeface="黑体" panose="02010609060101010101" pitchFamily="2" charset="-122"/>
                <a:ea typeface="黑体" panose="02010609060101010101" pitchFamily="2" charset="-122"/>
                <a:cs typeface="黑体" panose="02010609060101010101" pitchFamily="2" charset="-122"/>
              </a:rPr>
              <a:t>采购人的职责</a:t>
            </a:r>
            <a:endParaRPr lang="zh-CN" altLang="en-US" sz="2400" strike="noStrike" noProof="1" dirty="0">
              <a:solidFill>
                <a:schemeClr val="tx1"/>
              </a:solidFill>
              <a:effectLst/>
              <a:latin typeface="黑体" panose="02010609060101010101" pitchFamily="2" charset="-122"/>
              <a:ea typeface="黑体" panose="02010609060101010101" pitchFamily="2" charset="-122"/>
              <a:cs typeface="黑体" panose="02010609060101010101" pitchFamily="2" charset="-122"/>
            </a:endParaRPr>
          </a:p>
        </p:txBody>
      </p:sp>
      <p:sp>
        <p:nvSpPr>
          <p:cNvPr id="74754" name="内容占位符 2"/>
          <p:cNvSpPr>
            <a:spLocks noGrp="1"/>
          </p:cNvSpPr>
          <p:nvPr>
            <p:ph idx="4294967295"/>
          </p:nvPr>
        </p:nvSpPr>
        <p:spPr>
          <a:xfrm>
            <a:off x="1524000" y="1600200"/>
            <a:ext cx="8229600" cy="4530725"/>
          </a:xfrm>
        </p:spPr>
        <p:txBody>
          <a:bodyPr anchor="t"/>
          <a:p>
            <a:pPr marL="0" indent="0">
              <a:buFont typeface="Wingdings" panose="05000000000000000000" pitchFamily="2" charset="2"/>
              <a:buNone/>
            </a:pPr>
            <a:endParaRPr lang="en-US" altLang="zh-CN"/>
          </a:p>
          <a:p>
            <a:pPr marL="0" indent="0">
              <a:buFont typeface="Wingdings" panose="05000000000000000000" pitchFamily="2" charset="2"/>
              <a:buNone/>
            </a:pPr>
            <a:endParaRPr lang="zh-CN" altLang="en-US"/>
          </a:p>
        </p:txBody>
      </p:sp>
      <p:graphicFrame>
        <p:nvGraphicFramePr>
          <p:cNvPr id="181274" name="Group 26"/>
          <p:cNvGraphicFramePr>
            <a:graphicFrameLocks noGrp="1"/>
          </p:cNvGraphicFramePr>
          <p:nvPr>
            <p:custDataLst>
              <p:tags r:id="rId1"/>
            </p:custDataLst>
          </p:nvPr>
        </p:nvGraphicFramePr>
        <p:xfrm>
          <a:off x="1853565" y="1103630"/>
          <a:ext cx="8369300" cy="5267960"/>
        </p:xfrm>
        <a:graphic>
          <a:graphicData uri="http://schemas.openxmlformats.org/drawingml/2006/table">
            <a:tbl>
              <a:tblPr/>
              <a:tblGrid>
                <a:gridCol w="8168640"/>
                <a:gridCol w="200660"/>
              </a:tblGrid>
              <a:tr h="594360">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cap="none" normalizeH="0" baseline="0" dirty="0">
                          <a:ln>
                            <a:noFill/>
                          </a:ln>
                          <a:solidFill>
                            <a:srgbClr val="FFFFFF"/>
                          </a:solidFill>
                          <a:effectLst/>
                          <a:latin typeface="宋体" panose="02010600030101010101" pitchFamily="2" charset="-122"/>
                          <a:ea typeface="宋体" panose="02010600030101010101" pitchFamily="2" charset="-122"/>
                        </a:rPr>
                        <a:t>《</a:t>
                      </a:r>
                      <a:r>
                        <a:rPr kumimoji="0" lang="zh-CN" altLang="en-US" sz="2400" b="1" i="0" u="none" strike="noStrike" cap="none" normalizeH="0" baseline="0" dirty="0">
                          <a:ln>
                            <a:noFill/>
                          </a:ln>
                          <a:solidFill>
                            <a:srgbClr val="FFFFFF"/>
                          </a:solidFill>
                          <a:effectLst/>
                          <a:latin typeface="宋体" panose="02010600030101010101" pitchFamily="2" charset="-122"/>
                          <a:ea typeface="宋体" panose="02010600030101010101" pitchFamily="2" charset="-122"/>
                        </a:rPr>
                        <a:t>政府采购法实施条例</a:t>
                      </a:r>
                      <a:r>
                        <a:rPr kumimoji="0" lang="en-US" altLang="zh-CN" sz="2400" b="1" i="0" u="none" strike="noStrike" cap="none" normalizeH="0" baseline="0" dirty="0">
                          <a:ln>
                            <a:noFill/>
                          </a:ln>
                          <a:solidFill>
                            <a:srgbClr val="FFFFFF"/>
                          </a:solidFill>
                          <a:effectLst/>
                          <a:latin typeface="宋体" panose="02010600030101010101" pitchFamily="2" charset="-122"/>
                          <a:ea typeface="宋体" panose="02010600030101010101" pitchFamily="2" charset="-122"/>
                        </a:rPr>
                        <a:t>》</a:t>
                      </a:r>
                      <a:endParaRPr kumimoji="0" lang="zh-CN" altLang="en-US" sz="2400" b="1" i="0" u="none" strike="noStrike" cap="none" normalizeH="0" baseline="0" dirty="0">
                        <a:ln>
                          <a:noFill/>
                        </a:ln>
                        <a:solidFill>
                          <a:srgbClr val="FFFFFF"/>
                        </a:solidFill>
                        <a:effectLst/>
                        <a:latin typeface="宋体" panose="02010600030101010101" pitchFamily="2" charset="-122"/>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r>
              <a:tr h="4673600">
                <a:tc>
                  <a:txBody>
                    <a:bodyPr/>
                    <a:lstStyle/>
                    <a:p>
                      <a:pPr fontAlgn="auto">
                        <a:lnSpc>
                          <a:spcPts val="4200"/>
                        </a:lnSpc>
                      </a:pPr>
                      <a:r>
                        <a:rPr lang="en-US" altLang="zh-CN" sz="1800" b="0" kern="1200" dirty="0">
                          <a:solidFill>
                            <a:schemeClr val="accent4">
                              <a:lumMod val="10000"/>
                            </a:schemeClr>
                          </a:solidFill>
                          <a:latin typeface="+mn-lt"/>
                          <a:ea typeface="仿宋_GB2312" panose="02010609030101010101" charset="-122"/>
                          <a:cs typeface="+mn-cs"/>
                        </a:rPr>
                        <a:t> </a:t>
                      </a:r>
                      <a:r>
                        <a:rPr lang="en-US"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x-none" altLang="zh-CN" sz="2400" b="0" kern="12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第十一条</a:t>
                      </a:r>
                      <a:r>
                        <a:rPr lang="en-US" altLang="zh-CN" sz="2400" b="0" kern="12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采购人在政府采购活动中</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应当</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维护国家利益和社会公共利益，公正廉洁，诚实守信，执行政府采购政策，建立政府采购内部管理制度，厉行节约，</a:t>
                      </a:r>
                      <a:r>
                        <a:rPr lang="zh-CN" altLang="zh-CN" sz="2400" b="1" kern="1200" dirty="0">
                          <a:solidFill>
                            <a:schemeClr val="tx1"/>
                          </a:solidFill>
                          <a:latin typeface="宋体" panose="02010600030101010101" pitchFamily="2" charset="-122"/>
                          <a:ea typeface="宋体" panose="02010600030101010101" pitchFamily="2" charset="-122"/>
                          <a:cs typeface="宋体" panose="02010600030101010101" pitchFamily="2" charset="-122"/>
                        </a:rPr>
                        <a:t>科学合理确定采购需求</a:t>
                      </a:r>
                      <a:r>
                        <a:rPr lang="zh-CN" altLang="zh-CN" sz="2400" b="0" kern="120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endParaRPr lang="zh-CN" altLang="zh-CN" sz="2400" b="0" kern="120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p>
                      <a:pPr fontAlgn="auto">
                        <a:lnSpc>
                          <a:spcPts val="4200"/>
                        </a:lnSpc>
                      </a:pPr>
                      <a:r>
                        <a:rPr lang="zh-CN" altLang="zh-CN" sz="2400" b="0" kern="1200" dirty="0" smtClean="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en-US" sz="2400" dirty="0">
                          <a:solidFill>
                            <a:srgbClr val="000000"/>
                          </a:solidFill>
                          <a:latin typeface="宋体" panose="02010600030101010101" pitchFamily="2" charset="-122"/>
                          <a:sym typeface="+mn-ea"/>
                        </a:rPr>
                        <a:t>采购人</a:t>
                      </a:r>
                      <a:r>
                        <a:rPr lang="zh-CN" altLang="en-US" sz="2400" b="1" dirty="0">
                          <a:solidFill>
                            <a:srgbClr val="000000"/>
                          </a:solidFill>
                          <a:latin typeface="宋体" panose="02010600030101010101" pitchFamily="2" charset="-122"/>
                          <a:sym typeface="+mn-ea"/>
                        </a:rPr>
                        <a:t>不得</a:t>
                      </a:r>
                      <a:r>
                        <a:rPr lang="zh-CN" altLang="en-US" sz="2400" dirty="0">
                          <a:solidFill>
                            <a:srgbClr val="000000"/>
                          </a:solidFill>
                          <a:latin typeface="宋体" panose="02010600030101010101" pitchFamily="2" charset="-122"/>
                          <a:sym typeface="+mn-ea"/>
                        </a:rPr>
                        <a:t>向供应商</a:t>
                      </a:r>
                      <a:r>
                        <a:rPr lang="zh-CN" altLang="en-US" sz="2400" b="1" dirty="0">
                          <a:solidFill>
                            <a:srgbClr val="000000"/>
                          </a:solidFill>
                          <a:latin typeface="宋体" panose="02010600030101010101" pitchFamily="2" charset="-122"/>
                          <a:sym typeface="+mn-ea"/>
                        </a:rPr>
                        <a:t>索要</a:t>
                      </a:r>
                      <a:r>
                        <a:rPr lang="zh-CN" altLang="en-US" sz="2400" dirty="0">
                          <a:solidFill>
                            <a:srgbClr val="000000"/>
                          </a:solidFill>
                          <a:latin typeface="宋体" panose="02010600030101010101" pitchFamily="2" charset="-122"/>
                          <a:sym typeface="+mn-ea"/>
                        </a:rPr>
                        <a:t>或者</a:t>
                      </a:r>
                      <a:r>
                        <a:rPr lang="zh-CN" altLang="en-US" sz="2400" b="1" dirty="0">
                          <a:solidFill>
                            <a:srgbClr val="000000"/>
                          </a:solidFill>
                          <a:latin typeface="宋体" panose="02010600030101010101" pitchFamily="2" charset="-122"/>
                          <a:sym typeface="+mn-ea"/>
                        </a:rPr>
                        <a:t>接受</a:t>
                      </a:r>
                      <a:r>
                        <a:rPr lang="zh-CN" altLang="en-US" sz="2400" dirty="0">
                          <a:solidFill>
                            <a:srgbClr val="000000"/>
                          </a:solidFill>
                          <a:latin typeface="宋体" panose="02010600030101010101" pitchFamily="2" charset="-122"/>
                          <a:sym typeface="+mn-ea"/>
                        </a:rPr>
                        <a:t>其给予的赠品、回扣或者与采购无关的其他商品、服务。</a:t>
                      </a:r>
                      <a:endParaRPr lang="zh-CN" altLang="zh-CN" sz="2400" b="0" kern="120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c>
                  <a:txBody>
                    <a:bodyPr/>
                    <a:lstStyle/>
                    <a:p>
                      <a:pPr fontAlgn="auto">
                        <a:lnSpc>
                          <a:spcPts val="2800"/>
                        </a:lnSpc>
                      </a:pPr>
                      <a:r>
                        <a:rPr lang="en-US" altLang="zh-CN" sz="2000" b="0" kern="1200" dirty="0">
                          <a:solidFill>
                            <a:schemeClr val="accent4">
                              <a:lumMod val="10000"/>
                            </a:schemeClr>
                          </a:solidFill>
                          <a:latin typeface="仿宋_GB2312" panose="02010609030101010101" charset="-122"/>
                          <a:ea typeface="仿宋_GB2312" panose="02010609030101010101" charset="-122"/>
                          <a:cs typeface="+mn-cs"/>
                        </a:rPr>
                        <a:t>  </a:t>
                      </a:r>
                      <a:endParaRPr lang="zh-CN" altLang="zh-CN" sz="2000" b="1" kern="1200" dirty="0">
                        <a:solidFill>
                          <a:srgbClr val="FF0000"/>
                        </a:solidFill>
                        <a:latin typeface="微软雅黑" panose="020B0503020204020204" charset="-122"/>
                        <a:ea typeface="微软雅黑" panose="020B0503020204020204" charset="-122"/>
                        <a:cs typeface="+mn-cs"/>
                      </a:endParaRPr>
                    </a:p>
                    <a:p>
                      <a:endParaRPr lang="en-US" altLang="zh-CN" sz="1800" b="1" kern="1200" dirty="0">
                        <a:solidFill>
                          <a:srgbClr val="FF0000"/>
                        </a:solidFill>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标题 1"/>
          <p:cNvSpPr>
            <a:spLocks noGrp="1"/>
          </p:cNvSpPr>
          <p:nvPr>
            <p:ph type="title"/>
          </p:nvPr>
        </p:nvSpPr>
        <p:spPr>
          <a:xfrm>
            <a:off x="1418590" y="-36195"/>
            <a:ext cx="9355455" cy="1139825"/>
          </a:xfrm>
        </p:spPr>
        <p:txBody>
          <a:bodyPr anchor="ctr"/>
          <a:lstStyle/>
          <a:p>
            <a:pPr algn="l" fontAlgn="base"/>
            <a:r>
              <a:rPr lang="en-US" altLang="zh-CN" sz="2400" noProof="0" dirty="0" smtClean="0">
                <a:ln>
                  <a:noFill/>
                </a:ln>
                <a:uLnTx/>
                <a:uFillTx/>
                <a:latin typeface="黑体" panose="02010609060101010101" pitchFamily="2" charset="-122"/>
                <a:ea typeface="黑体" panose="02010609060101010101" pitchFamily="2" charset="-122"/>
                <a:cs typeface="黑体" panose="02010609060101010101" pitchFamily="2" charset="-122"/>
                <a:sym typeface="+mn-ea"/>
              </a:rPr>
              <a:t>   2.</a:t>
            </a:r>
            <a:r>
              <a:rPr lang="zh-CN" altLang="en-US" sz="2400" noProof="0" dirty="0" smtClean="0">
                <a:ln>
                  <a:noFill/>
                </a:ln>
                <a:effectLst/>
                <a:uLnTx/>
                <a:uFillTx/>
                <a:latin typeface="黑体" panose="02010609060101010101" pitchFamily="2" charset="-122"/>
                <a:ea typeface="黑体" panose="02010609060101010101" pitchFamily="2" charset="-122"/>
                <a:cs typeface="黑体" panose="02010609060101010101" pitchFamily="2" charset="-122"/>
                <a:sym typeface="+mn-ea"/>
              </a:rPr>
              <a:t>采购需求如何确定</a:t>
            </a:r>
            <a:r>
              <a:rPr lang="en-US" altLang="zh-CN" sz="2400" noProof="0" dirty="0" smtClean="0">
                <a:ln>
                  <a:noFill/>
                </a:ln>
                <a:effectLst/>
                <a:uLnTx/>
                <a:uFillTx/>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noProof="0" dirty="0" smtClean="0">
                <a:ln>
                  <a:noFill/>
                </a:ln>
                <a:effectLst/>
                <a:uLnTx/>
                <a:uFillTx/>
                <a:latin typeface="黑体" panose="02010609060101010101" pitchFamily="2" charset="-122"/>
                <a:ea typeface="黑体" panose="02010609060101010101" pitchFamily="2" charset="-122"/>
                <a:cs typeface="黑体" panose="02010609060101010101" pitchFamily="2" charset="-122"/>
                <a:sym typeface="+mn-ea"/>
              </a:rPr>
              <a:t>市场调研 价格测算 科学合理确定</a:t>
            </a:r>
            <a:endParaRPr lang="zh-CN" altLang="en-US" sz="2400" strike="noStrike" noProof="1">
              <a:solidFill>
                <a:schemeClr val="tx1"/>
              </a:solidFill>
              <a:effectLst/>
              <a:latin typeface="黑体" panose="02010609060101010101" pitchFamily="2" charset="-122"/>
              <a:ea typeface="黑体" panose="02010609060101010101" pitchFamily="2" charset="-122"/>
              <a:cs typeface="黑体" panose="02010609060101010101" pitchFamily="2" charset="-122"/>
            </a:endParaRPr>
          </a:p>
        </p:txBody>
      </p:sp>
      <p:sp>
        <p:nvSpPr>
          <p:cNvPr id="74754" name="内容占位符 2"/>
          <p:cNvSpPr>
            <a:spLocks noGrp="1"/>
          </p:cNvSpPr>
          <p:nvPr>
            <p:ph idx="4294967295"/>
          </p:nvPr>
        </p:nvSpPr>
        <p:spPr>
          <a:xfrm>
            <a:off x="1524000" y="1600200"/>
            <a:ext cx="8229600" cy="4530725"/>
          </a:xfrm>
        </p:spPr>
        <p:txBody>
          <a:bodyPr anchor="t"/>
          <a:lstStyle/>
          <a:p>
            <a:pPr marL="0" indent="0">
              <a:buFont typeface="Wingdings" panose="05000000000000000000" pitchFamily="2" charset="2"/>
              <a:buNone/>
            </a:pPr>
            <a:endParaRPr lang="en-US" altLang="zh-CN"/>
          </a:p>
          <a:p>
            <a:pPr marL="0" indent="0">
              <a:buFont typeface="Wingdings" panose="05000000000000000000" pitchFamily="2" charset="2"/>
              <a:buNone/>
            </a:pPr>
            <a:endParaRPr lang="zh-CN" altLang="en-US"/>
          </a:p>
        </p:txBody>
      </p:sp>
      <p:graphicFrame>
        <p:nvGraphicFramePr>
          <p:cNvPr id="181274" name="Group 26"/>
          <p:cNvGraphicFramePr>
            <a:graphicFrameLocks noGrp="1"/>
          </p:cNvGraphicFramePr>
          <p:nvPr>
            <p:custDataLst>
              <p:tags r:id="rId1"/>
            </p:custDataLst>
          </p:nvPr>
        </p:nvGraphicFramePr>
        <p:xfrm>
          <a:off x="1825625" y="1005840"/>
          <a:ext cx="8540750" cy="5661660"/>
        </p:xfrm>
        <a:graphic>
          <a:graphicData uri="http://schemas.openxmlformats.org/drawingml/2006/table">
            <a:tbl>
              <a:tblPr/>
              <a:tblGrid>
                <a:gridCol w="296545"/>
                <a:gridCol w="8244205"/>
              </a:tblGrid>
              <a:tr h="887730">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0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lang="zh-CN" altLang="en-US" sz="24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《政府采购货物和服务招标投标管理办法》                          （财政部令第</a:t>
                      </a:r>
                      <a:r>
                        <a:rPr lang="en-US" altLang="zh-CN" sz="24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87</a:t>
                      </a:r>
                      <a:r>
                        <a:rPr lang="zh-CN" altLang="en-US" sz="24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号）</a:t>
                      </a:r>
                      <a:endParaRPr kumimoji="0" lang="zh-CN" altLang="en-US" sz="24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r>
              <a:tr h="4773930">
                <a:tc>
                  <a:txBody>
                    <a:bodyPr/>
                    <a:lstStyle/>
                    <a:p>
                      <a:pPr fontAlgn="auto">
                        <a:lnSpc>
                          <a:spcPts val="2800"/>
                        </a:lnSpc>
                      </a:pPr>
                      <a:endParaRPr lang="zh-CN" altLang="zh-CN" sz="2000" b="0" kern="1200" dirty="0" smtClean="0">
                        <a:solidFill>
                          <a:schemeClr val="tx1"/>
                        </a:solidFill>
                        <a:latin typeface="仿宋_GB2312" panose="02010609030101010101" charset="-122"/>
                        <a:ea typeface="仿宋_GB2312" panose="02010609030101010101" charset="-122"/>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c>
                  <a:txBody>
                    <a:bodyPr/>
                    <a:lstStyle/>
                    <a:p>
                      <a:pPr fontAlgn="auto">
                        <a:lnSpc>
                          <a:spcPts val="4200"/>
                        </a:lnSpc>
                      </a:pPr>
                      <a:r>
                        <a:rPr lang="en-US"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第十条 采购人应当对采购标的的市场技术或者服务水平、供应、价格等情况进行</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市场调查</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，根据调查情况、资产配置标准等</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科学、合理地确定采购需求</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，进行</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价格测算</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endPar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ts val="4200"/>
                        </a:lnSpc>
                      </a:pP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en-US"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与最高限价衔接</a:t>
                      </a:r>
                      <a:r>
                        <a:rPr lang="en-US"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endParaRPr lang="zh-CN" altLang="zh-CN" sz="1600" b="0" kern="1200" dirty="0">
                        <a:solidFill>
                          <a:schemeClr val="accent4">
                            <a:lumMod val="10000"/>
                          </a:schemeClr>
                        </a:solidFill>
                        <a:latin typeface="仿宋_GB2312" panose="02010609030101010101" charset="-122"/>
                        <a:ea typeface="仿宋_GB2312" panose="02010609030101010101" charset="-122"/>
                        <a:cs typeface="+mn-cs"/>
                      </a:endParaRPr>
                    </a:p>
                    <a:p>
                      <a:endParaRPr lang="en-US" altLang="zh-CN" sz="1800" b="1" kern="1200" dirty="0">
                        <a:solidFill>
                          <a:schemeClr val="tx1"/>
                        </a:solidFill>
                        <a:latin typeface="+mn-lt"/>
                        <a:ea typeface="+mn-ea"/>
                        <a:cs typeface="+mn-cs"/>
                      </a:endParaRPr>
                    </a:p>
                    <a:p>
                      <a:r>
                        <a:rPr lang="zh-CN" altLang="en-US" sz="2000" b="1" kern="1200" dirty="0">
                          <a:solidFill>
                            <a:srgbClr val="FF0000"/>
                          </a:solidFill>
                          <a:latin typeface="微软雅黑" panose="020B0503020204020204" charset="-122"/>
                          <a:ea typeface="微软雅黑" panose="020B0503020204020204" charset="-122"/>
                          <a:cs typeface="+mn-cs"/>
                        </a:rPr>
                        <a:t>  </a:t>
                      </a:r>
                      <a:endParaRPr lang="zh-CN" altLang="zh-CN" sz="2000" b="1" kern="1200" dirty="0">
                        <a:solidFill>
                          <a:srgbClr val="FF0000"/>
                        </a:solidFill>
                        <a:latin typeface="微软雅黑" panose="020B0503020204020204" charset="-122"/>
                        <a:ea typeface="微软雅黑" panose="020B0503020204020204" charset="-122"/>
                        <a:cs typeface="+mn-cs"/>
                      </a:endParaRPr>
                    </a:p>
                    <a:p>
                      <a:endParaRPr lang="en-US" altLang="zh-CN" sz="1800" b="1" kern="1200" dirty="0">
                        <a:solidFill>
                          <a:srgbClr val="FF0000"/>
                        </a:solidFill>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标题 1"/>
          <p:cNvSpPr>
            <a:spLocks noGrp="1"/>
          </p:cNvSpPr>
          <p:nvPr>
            <p:ph type="title"/>
          </p:nvPr>
        </p:nvSpPr>
        <p:spPr>
          <a:xfrm>
            <a:off x="1884363" y="-15875"/>
            <a:ext cx="8229600" cy="1139825"/>
          </a:xfrm>
        </p:spPr>
        <p:txBody>
          <a:bodyPr anchor="ctr"/>
          <a:p>
            <a:pPr algn="ctr" fontAlgn="base"/>
            <a:r>
              <a:rPr lang="zh-CN" altLang="en-US" sz="2400" strike="noStrike" noProof="1" dirty="0">
                <a:solidFill>
                  <a:schemeClr val="tx1"/>
                </a:solidFill>
                <a:effectLst/>
                <a:latin typeface="黑体" panose="02010609060101010101" pitchFamily="2" charset="-122"/>
                <a:ea typeface="黑体" panose="02010609060101010101" pitchFamily="2" charset="-122"/>
              </a:rPr>
              <a:t>设定最高限价</a:t>
            </a:r>
            <a:endParaRPr lang="zh-CN" altLang="en-US" sz="2400" strike="noStrike" noProof="1" dirty="0">
              <a:solidFill>
                <a:schemeClr val="tx1"/>
              </a:solidFill>
              <a:effectLst/>
              <a:latin typeface="黑体" panose="02010609060101010101" pitchFamily="2" charset="-122"/>
              <a:ea typeface="黑体" panose="02010609060101010101" pitchFamily="2" charset="-122"/>
            </a:endParaRPr>
          </a:p>
        </p:txBody>
      </p:sp>
      <p:sp>
        <p:nvSpPr>
          <p:cNvPr id="79874" name="内容占位符 2"/>
          <p:cNvSpPr>
            <a:spLocks noGrp="1"/>
          </p:cNvSpPr>
          <p:nvPr>
            <p:ph idx="4294967295"/>
          </p:nvPr>
        </p:nvSpPr>
        <p:spPr>
          <a:xfrm>
            <a:off x="1524000" y="1600200"/>
            <a:ext cx="8229600" cy="4530725"/>
          </a:xfrm>
        </p:spPr>
        <p:txBody>
          <a:bodyPr anchor="t"/>
          <a:p>
            <a:pPr marL="0" indent="0">
              <a:buFont typeface="Wingdings" panose="05000000000000000000" pitchFamily="2" charset="2"/>
              <a:buNone/>
            </a:pPr>
            <a:endParaRPr lang="en-US" altLang="zh-CN"/>
          </a:p>
          <a:p>
            <a:pPr marL="0" indent="0">
              <a:buFont typeface="Wingdings" panose="05000000000000000000" pitchFamily="2" charset="2"/>
              <a:buNone/>
            </a:pPr>
            <a:endParaRPr lang="zh-CN" altLang="en-US"/>
          </a:p>
        </p:txBody>
      </p:sp>
      <p:graphicFrame>
        <p:nvGraphicFramePr>
          <p:cNvPr id="181274" name="Group 26"/>
          <p:cNvGraphicFramePr>
            <a:graphicFrameLocks noGrp="1"/>
          </p:cNvGraphicFramePr>
          <p:nvPr>
            <p:custDataLst>
              <p:tags r:id="rId1"/>
            </p:custDataLst>
          </p:nvPr>
        </p:nvGraphicFramePr>
        <p:xfrm>
          <a:off x="1524000" y="829310"/>
          <a:ext cx="9136380" cy="6028690"/>
        </p:xfrm>
        <a:graphic>
          <a:graphicData uri="http://schemas.openxmlformats.org/drawingml/2006/table">
            <a:tbl>
              <a:tblPr/>
              <a:tblGrid>
                <a:gridCol w="3691255"/>
                <a:gridCol w="5445125"/>
              </a:tblGrid>
              <a:tr h="527050">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cap="none" normalizeH="0" baseline="0" dirty="0">
                          <a:effectLst/>
                          <a:latin typeface="黑体" panose="02010609060101010101" pitchFamily="2" charset="-122"/>
                          <a:ea typeface="黑体" panose="02010609060101010101" pitchFamily="2" charset="-122"/>
                          <a:cs typeface="+mj-cs"/>
                        </a:rPr>
                        <a:t>招标投标法实施条例</a:t>
                      </a:r>
                      <a:endParaRPr kumimoji="0" lang="zh-CN" altLang="en-US" sz="2000" b="1" i="0" u="none" strike="noStrike" cap="none" normalizeH="0" baseline="0" dirty="0">
                        <a:effectLst/>
                        <a:latin typeface="黑体" panose="02010609060101010101" pitchFamily="2" charset="-122"/>
                        <a:ea typeface="黑体" panose="02010609060101010101" pitchFamily="2" charset="-122"/>
                        <a:cs typeface="+mj-cs"/>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algn="ctr" defTabSz="914400" rtl="0" eaLnBrk="1" fontAlgn="base" latinLnBrk="0" hangingPunct="1">
                        <a:lnSpc>
                          <a:spcPct val="100000"/>
                        </a:lnSpc>
                        <a:buClrTx/>
                        <a:buSzTx/>
                        <a:buFontTx/>
                        <a:buNone/>
                        <a:defRPr/>
                      </a:pPr>
                      <a:r>
                        <a:rPr kumimoji="0" lang="zh-CN" altLang="en-US" sz="2000" b="1" i="0" u="none" strike="noStrike" cap="none" normalizeH="0" baseline="0" dirty="0">
                          <a:effectLst/>
                          <a:latin typeface="黑体" panose="02010609060101010101" pitchFamily="2" charset="-122"/>
                          <a:ea typeface="黑体" panose="02010609060101010101" pitchFamily="2" charset="-122"/>
                          <a:cs typeface="+mj-cs"/>
                        </a:rPr>
                        <a:t>87号令</a:t>
                      </a:r>
                      <a:endParaRPr kumimoji="0" lang="zh-CN" altLang="en-US" sz="2000" b="1" i="0" u="none" strike="noStrike" cap="none" normalizeH="0" baseline="0" dirty="0">
                        <a:effectLst/>
                        <a:latin typeface="黑体" panose="02010609060101010101" pitchFamily="2" charset="-122"/>
                        <a:ea typeface="黑体" panose="02010609060101010101" pitchFamily="2" charset="-122"/>
                        <a:cs typeface="+mj-cs"/>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r>
              <a:tr h="5501640">
                <a:tc>
                  <a:txBody>
                    <a:bodyPr/>
                    <a:lstStyle/>
                    <a:p>
                      <a:pPr fontAlgn="auto">
                        <a:lnSpc>
                          <a:spcPts val="3000"/>
                        </a:lnSpc>
                      </a:pPr>
                      <a:r>
                        <a:rPr lang="zh-CN" altLang="en-US" sz="2000" b="0" i="0" kern="1200" dirty="0">
                          <a:solidFill>
                            <a:schemeClr val="accent4">
                              <a:lumMod val="10000"/>
                            </a:schemeClr>
                          </a:solidFill>
                          <a:latin typeface="+mn-lt"/>
                          <a:ea typeface="仿宋_GB2312" panose="02010609030101010101" charset="-122"/>
                          <a:cs typeface="+mn-cs"/>
                        </a:rPr>
                        <a:t>    </a:t>
                      </a:r>
                      <a:r>
                        <a:rPr lang="zh-CN" altLang="en-US" sz="2000" b="0" i="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第二十七条 招标人可以自行决定是否编制标底。一个招标项目只能有一个标底。标底必须保密。</a:t>
                      </a:r>
                      <a:br>
                        <a:rPr lang="zh-CN" altLang="en-US" sz="2000" b="0" i="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br>
                      <a:r>
                        <a:rPr lang="zh-CN" altLang="en-US" sz="2000" b="0" i="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br>
                        <a:rPr lang="zh-CN" altLang="en-US" sz="2000" b="0" i="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br>
                      <a:r>
                        <a:rPr lang="zh-CN" altLang="en-US" sz="2000" b="0" i="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招标人设有最高投标限价的，应当在招标文件中明确最高投标限价或者最高投标限价的计算方法。招标人不得规定最低投标限价。</a:t>
                      </a:r>
                      <a:endParaRPr lang="zh-CN" sz="2000" b="0" i="0" kern="1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c>
                  <a:txBody>
                    <a:bodyPr/>
                    <a:lstStyle/>
                    <a:p>
                      <a:pPr fontAlgn="auto">
                        <a:lnSpc>
                          <a:spcPts val="3000"/>
                        </a:lnSpc>
                      </a:pPr>
                      <a:r>
                        <a:rPr lang="en-US" altLang="zh-CN" sz="2000" b="0" kern="1200" dirty="0">
                          <a:solidFill>
                            <a:schemeClr val="accent4">
                              <a:lumMod val="10000"/>
                            </a:schemeClr>
                          </a:solidFill>
                          <a:latin typeface="+mn-lt"/>
                          <a:ea typeface="仿宋_GB2312" panose="02010609030101010101" charset="-122"/>
                          <a:cs typeface="+mn-cs"/>
                        </a:rPr>
                        <a:t>   </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第十二条 采购人根据价格测算情况，可以在采购预算额度内合理设定</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最高限价</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，但不得设定最低限价。</a:t>
                      </a:r>
                      <a:endParaRPr lang="en-US" altLang="zh-CN" sz="2000" b="0" kern="1200" dirty="0">
                        <a:solidFill>
                          <a:schemeClr val="accent4">
                            <a:lumMod val="10000"/>
                          </a:schemeClr>
                        </a:solidFill>
                        <a:latin typeface="+mn-lt"/>
                        <a:ea typeface="仿宋_GB2312" panose="02010609030101010101" charset="-122"/>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000" b="1" kern="1200" dirty="0">
                        <a:solidFill>
                          <a:srgbClr val="FF0000"/>
                        </a:solidFill>
                        <a:latin typeface="微软雅黑" panose="020B0503020204020204" charset="-122"/>
                        <a:ea typeface="微软雅黑" panose="020B0503020204020204" charset="-122"/>
                        <a:cs typeface="+mn-cs"/>
                      </a:endParaRPr>
                    </a:p>
                    <a:p>
                      <a:pPr marL="0" marR="0" indent="0" algn="l" defTabSz="914400" rtl="0" fontAlgn="auto">
                        <a:lnSpc>
                          <a:spcPts val="2600"/>
                        </a:lnSpc>
                        <a:spcBef>
                          <a:spcPts val="0"/>
                        </a:spcBef>
                        <a:spcAft>
                          <a:spcPts val="0"/>
                        </a:spcAft>
                        <a:buClrTx/>
                        <a:buSzTx/>
                        <a:buFontTx/>
                        <a:buNone/>
                        <a:defRPr/>
                      </a:pPr>
                      <a:r>
                        <a:rPr lang="zh-CN" altLang="en-US" sz="2000" b="1" kern="1200" dirty="0">
                          <a:solidFill>
                            <a:srgbClr val="FF0000"/>
                          </a:solidFill>
                          <a:latin typeface="微软雅黑" panose="020B0503020204020204" charset="-122"/>
                          <a:ea typeface="微软雅黑" panose="020B0503020204020204" charset="-122"/>
                          <a:cs typeface="+mn-cs"/>
                        </a:rPr>
                        <a:t>   </a:t>
                      </a:r>
                      <a:r>
                        <a:rPr lang="zh-CN" altLang="en-US" sz="2000" b="1" kern="1200" dirty="0">
                          <a:solidFill>
                            <a:srgbClr val="FF0000"/>
                          </a:solidFill>
                          <a:latin typeface="宋体" panose="02010600030101010101" pitchFamily="2" charset="-122"/>
                          <a:ea typeface="宋体" panose="02010600030101010101" pitchFamily="2" charset="-122"/>
                          <a:cs typeface="宋体" panose="02010600030101010101" pitchFamily="2" charset="-122"/>
                        </a:rPr>
                        <a:t>新增</a:t>
                      </a:r>
                      <a:endParaRPr lang="en-US" altLang="zh-CN" sz="2000" b="1" kern="1200" dirty="0">
                        <a:solidFill>
                          <a:srgbClr val="FF0000"/>
                        </a:solidFill>
                        <a:latin typeface="宋体" panose="02010600030101010101" pitchFamily="2" charset="-122"/>
                        <a:ea typeface="宋体" panose="02010600030101010101" pitchFamily="2" charset="-122"/>
                        <a:cs typeface="宋体" panose="02010600030101010101" pitchFamily="2" charset="-122"/>
                      </a:endParaRPr>
                    </a:p>
                    <a:p>
                      <a:pPr marL="0" marR="0" indent="0" algn="l" defTabSz="914400" rtl="0" fontAlgn="auto">
                        <a:lnSpc>
                          <a:spcPts val="2600"/>
                        </a:lnSpc>
                        <a:spcBef>
                          <a:spcPts val="0"/>
                        </a:spcBef>
                        <a:spcAft>
                          <a:spcPts val="0"/>
                        </a:spcAft>
                        <a:buClrTx/>
                        <a:buSzTx/>
                        <a:buFontTx/>
                        <a:buNone/>
                        <a:defRPr/>
                      </a:pPr>
                      <a:r>
                        <a:rPr lang="zh-CN" altLang="zh-CN"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  为</a:t>
                      </a:r>
                      <a:r>
                        <a:rPr lang="zh-CN" altLang="zh-CN" sz="2000" b="1" kern="1200" dirty="0">
                          <a:solidFill>
                            <a:srgbClr val="FF0000"/>
                          </a:solidFill>
                          <a:latin typeface="宋体" panose="02010600030101010101" pitchFamily="2" charset="-122"/>
                          <a:ea typeface="宋体" panose="02010600030101010101" pitchFamily="2" charset="-122"/>
                          <a:cs typeface="宋体" panose="02010600030101010101" pitchFamily="2" charset="-122"/>
                        </a:rPr>
                        <a:t>解决质次价高问题，本条进一步强化了采购预算管理，明确采购人经市场调查和价格测算后，可在预算内合理设定最高限价</a:t>
                      </a:r>
                      <a:r>
                        <a:rPr lang="zh-CN" altLang="zh-CN"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a:t>
                      </a:r>
                      <a:endParaRPr lang="en-US" altLang="zh-CN"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endParaRPr>
                    </a:p>
                    <a:p>
                      <a:pPr marL="0" marR="0" indent="0" algn="l" defTabSz="914400" rtl="0" fontAlgn="auto">
                        <a:lnSpc>
                          <a:spcPts val="2600"/>
                        </a:lnSpc>
                        <a:spcBef>
                          <a:spcPts val="0"/>
                        </a:spcBef>
                        <a:spcAft>
                          <a:spcPts val="0"/>
                        </a:spcAft>
                        <a:buClrTx/>
                        <a:buSzTx/>
                        <a:buFontTx/>
                        <a:buNone/>
                        <a:defRPr/>
                      </a:pPr>
                      <a:r>
                        <a:rPr lang="zh-CN" altLang="zh-CN"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  与此同时</a:t>
                      </a:r>
                      <a:r>
                        <a:rPr lang="zh-CN" altLang="zh-CN" sz="2000" b="1" kern="1200" dirty="0">
                          <a:solidFill>
                            <a:srgbClr val="FF0000"/>
                          </a:solidFill>
                          <a:latin typeface="宋体" panose="02010600030101010101" pitchFamily="2" charset="-122"/>
                          <a:ea typeface="宋体" panose="02010600030101010101" pitchFamily="2" charset="-122"/>
                          <a:cs typeface="宋体" panose="02010600030101010101" pitchFamily="2" charset="-122"/>
                        </a:rPr>
                        <a:t>，为鼓励投标人充分竞争，禁止设定最低限价</a:t>
                      </a:r>
                      <a:r>
                        <a:rPr lang="zh-CN" altLang="zh-CN"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a:t>
                      </a:r>
                      <a:endParaRPr lang="en-US" altLang="zh-CN"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endParaRPr>
                    </a:p>
                    <a:p>
                      <a:pPr marL="0" marR="0" indent="0" algn="l" defTabSz="914400" rtl="0" fontAlgn="auto">
                        <a:lnSpc>
                          <a:spcPts val="2600"/>
                        </a:lnSpc>
                        <a:spcBef>
                          <a:spcPts val="0"/>
                        </a:spcBef>
                        <a:spcAft>
                          <a:spcPts val="0"/>
                        </a:spcAft>
                        <a:buClrTx/>
                        <a:buSzTx/>
                        <a:buFontTx/>
                        <a:buNone/>
                        <a:defRPr/>
                      </a:pPr>
                      <a:r>
                        <a:rPr lang="zh-CN" altLang="zh-CN"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  本</a:t>
                      </a:r>
                      <a:r>
                        <a:rPr lang="zh-CN" altLang="zh-CN" sz="2000" b="1" kern="1200" dirty="0">
                          <a:solidFill>
                            <a:srgbClr val="FF0000"/>
                          </a:solidFill>
                          <a:latin typeface="宋体" panose="02010600030101010101" pitchFamily="2" charset="-122"/>
                          <a:ea typeface="宋体" panose="02010600030101010101" pitchFamily="2" charset="-122"/>
                          <a:cs typeface="宋体" panose="02010600030101010101" pitchFamily="2" charset="-122"/>
                        </a:rPr>
                        <a:t>条吸收了实践中部分地区的经验做法，与《招标投标法实施条例》第二十七条第三款的规定作了衔接。</a:t>
                      </a:r>
                      <a:endParaRPr lang="zh-CN" sz="1050" kern="100" dirty="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6369" name="标题 1"/>
          <p:cNvSpPr>
            <a:spLocks noGrp="1"/>
          </p:cNvSpPr>
          <p:nvPr>
            <p:ph type="title"/>
          </p:nvPr>
        </p:nvSpPr>
        <p:spPr>
          <a:xfrm>
            <a:off x="2438400" y="404813"/>
            <a:ext cx="8229600" cy="1139825"/>
          </a:xfrm>
        </p:spPr>
        <p:txBody>
          <a:bodyPr anchor="ctr"/>
          <a:p>
            <a:r>
              <a:rPr lang="zh-CN" altLang="en-US" dirty="0">
                <a:latin typeface="微软雅黑" panose="020B0503020204020204" charset="-122"/>
                <a:ea typeface="微软雅黑" panose="020B0503020204020204" charset="-122"/>
              </a:rPr>
              <a:t> </a:t>
            </a:r>
            <a:endParaRPr lang="zh-CN" altLang="en-US" dirty="0">
              <a:latin typeface="微软雅黑" panose="020B0503020204020204" charset="-122"/>
              <a:ea typeface="微软雅黑" panose="020B0503020204020204" charset="-122"/>
            </a:endParaRPr>
          </a:p>
        </p:txBody>
      </p:sp>
      <p:sp>
        <p:nvSpPr>
          <p:cNvPr id="186370" name="内容占位符 2"/>
          <p:cNvSpPr>
            <a:spLocks noGrp="1"/>
          </p:cNvSpPr>
          <p:nvPr>
            <p:ph idx="4294967295"/>
          </p:nvPr>
        </p:nvSpPr>
        <p:spPr>
          <a:xfrm>
            <a:off x="1524000" y="1600200"/>
            <a:ext cx="8229600" cy="4530725"/>
          </a:xfrm>
        </p:spPr>
        <p:txBody>
          <a:bodyPr anchor="t"/>
          <a:p>
            <a:pPr marL="0" indent="0">
              <a:buFont typeface="Wingdings" panose="05000000000000000000" pitchFamily="2" charset="2"/>
              <a:buNone/>
            </a:pPr>
            <a:endParaRPr lang="en-US" altLang="zh-CN"/>
          </a:p>
          <a:p>
            <a:pPr marL="0" indent="0">
              <a:buFont typeface="Wingdings" panose="05000000000000000000" pitchFamily="2" charset="2"/>
              <a:buNone/>
            </a:pPr>
            <a:endParaRPr lang="zh-CN" altLang="en-US"/>
          </a:p>
        </p:txBody>
      </p:sp>
      <p:graphicFrame>
        <p:nvGraphicFramePr>
          <p:cNvPr id="181274" name="Group 26"/>
          <p:cNvGraphicFramePr>
            <a:graphicFrameLocks noGrp="1"/>
          </p:cNvGraphicFramePr>
          <p:nvPr>
            <p:custDataLst>
              <p:tags r:id="rId1"/>
            </p:custDataLst>
          </p:nvPr>
        </p:nvGraphicFramePr>
        <p:xfrm>
          <a:off x="1524000" y="869315"/>
          <a:ext cx="9180830" cy="5989320"/>
        </p:xfrm>
        <a:graphic>
          <a:graphicData uri="http://schemas.openxmlformats.org/drawingml/2006/table">
            <a:tbl>
              <a:tblPr/>
              <a:tblGrid>
                <a:gridCol w="3850005"/>
                <a:gridCol w="5330825"/>
              </a:tblGrid>
              <a:tr h="510540">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18</a:t>
                      </a:r>
                      <a:r>
                        <a:rPr kumimoji="0" lang="zh-CN" altLang="en-US"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号令</a:t>
                      </a:r>
                      <a:endParaRPr kumimoji="0" lang="zh-CN" altLang="en-US" sz="18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87</a:t>
                      </a:r>
                      <a:r>
                        <a:rPr kumimoji="0" lang="zh-CN" altLang="en-US"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号令</a:t>
                      </a:r>
                      <a:endParaRPr kumimoji="0" lang="zh-CN" altLang="en-US" sz="18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r>
              <a:tr h="5478780">
                <a:tc>
                  <a:txBody>
                    <a:bodyPr/>
                    <a:lstStyle/>
                    <a:p>
                      <a:pPr indent="0" algn="just" fontAlgn="auto">
                        <a:lnSpc>
                          <a:spcPts val="3000"/>
                        </a:lnSpc>
                        <a:spcAft>
                          <a:spcPts val="0"/>
                        </a:spcAft>
                      </a:pPr>
                      <a:r>
                        <a:rPr lang="en-US" altLang="zh-CN" sz="2000" kern="1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zh-CN" altLang="en-US" sz="2000" kern="1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第五十四条…采用最低评标价法的</a:t>
                      </a:r>
                      <a:r>
                        <a:rPr lang="en-US" altLang="zh-CN" sz="2000" kern="1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r>
                        <a:rPr lang="zh-CN" altLang="en-US" sz="2000" kern="1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评标委员会认为，排在前面的中标候选供应商的最低投标价或者某些分项报价明显不合理或者低于成本，有可能影响商品质量和不能诚信履约的，应当要求其在规定的期限内提供书面文件予以解释说明，</a:t>
                      </a:r>
                      <a:r>
                        <a:rPr lang="zh-CN" altLang="en-US" sz="2000" b="1" kern="1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并</a:t>
                      </a:r>
                      <a:r>
                        <a:rPr lang="zh-CN" altLang="en-US" sz="2000" kern="1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提交相关证明材料；否则，评标委员会可以取消该投标人的中标候选资格，按顺序由排在后面的中标候选供应商递补，以此类推</a:t>
                      </a:r>
                      <a:r>
                        <a:rPr lang="zh-CN" altLang="en-US" sz="1800" kern="1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endParaRPr lang="zh-CN" altLang="en-US" sz="1800" kern="100" dirty="0" smtClean="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endParaRPr>
                    </a:p>
                    <a:p>
                      <a:pPr indent="355600" algn="just">
                        <a:lnSpc>
                          <a:spcPct val="115000"/>
                        </a:lnSpc>
                        <a:spcAft>
                          <a:spcPts val="0"/>
                        </a:spcAft>
                      </a:pPr>
                      <a:endParaRPr lang="zh-CN" sz="1800" kern="100" dirty="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c>
                  <a:txBody>
                    <a:bodyPr/>
                    <a:lstStyle/>
                    <a:p>
                      <a:pPr algn="just" fontAlgn="auto">
                        <a:lnSpc>
                          <a:spcPts val="3200"/>
                        </a:lnSpc>
                        <a:spcAft>
                          <a:spcPts val="0"/>
                        </a:spcAft>
                      </a:pPr>
                      <a:r>
                        <a:rPr lang="en-US" altLang="zh-CN" sz="18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en-US"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第六十条 </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评标委员会</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认为投标人的报价</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明显低于其他</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通过符合性审查</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投标人的报价</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，有可能影响产品质量或者不能诚信履约的，应当要求其在评标</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现场合理的时间内提供书面说明</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必要时提交相关证明材料</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；投标人不能证明其报价合理性的，评标委员会应当将其作为</a:t>
                      </a:r>
                      <a:r>
                        <a:rPr lang="zh-CN"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无效投标</a:t>
                      </a:r>
                      <a:r>
                        <a:rPr lang="zh-CN" altLang="zh-CN" sz="20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处理。</a:t>
                      </a:r>
                      <a:endParaRPr lang="en-US" altLang="zh-CN" sz="20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ts val="2600"/>
                        </a:lnSpc>
                        <a:spcBef>
                          <a:spcPts val="1800"/>
                        </a:spcBef>
                        <a:spcAft>
                          <a:spcPts val="0"/>
                        </a:spcAft>
                      </a:pPr>
                      <a:r>
                        <a:rPr lang="zh-CN" altLang="en-US" sz="2000" b="1" kern="1200" dirty="0">
                          <a:solidFill>
                            <a:srgbClr val="FF0000"/>
                          </a:solidFill>
                          <a:latin typeface="宋体" panose="02010600030101010101" pitchFamily="2" charset="-122"/>
                          <a:ea typeface="宋体" panose="02010600030101010101" pitchFamily="2" charset="-122"/>
                          <a:cs typeface="宋体" panose="02010600030101010101" pitchFamily="2" charset="-122"/>
                        </a:rPr>
                        <a:t>  新增。解决低价恶性竞争</a:t>
                      </a:r>
                      <a:r>
                        <a:rPr lang="zh-CN" altLang="en-US"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问题，避免“成本价陷阱”，扩大到所有评分方法。</a:t>
                      </a:r>
                      <a:endParaRPr lang="zh-CN" altLang="en-US"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ts val="2200"/>
                        </a:lnSpc>
                        <a:spcBef>
                          <a:spcPts val="600"/>
                        </a:spcBef>
                        <a:spcAft>
                          <a:spcPts val="0"/>
                        </a:spcAft>
                      </a:pPr>
                      <a:r>
                        <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en-US" altLang="zh-CN"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18</a:t>
                      </a:r>
                      <a:r>
                        <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号令只规定最低评标价法；</a:t>
                      </a:r>
                      <a:endPar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ts val="2200"/>
                        </a:lnSpc>
                        <a:spcBef>
                          <a:spcPts val="0"/>
                        </a:spcBef>
                        <a:spcAft>
                          <a:spcPts val="0"/>
                        </a:spcAft>
                      </a:pPr>
                      <a:r>
                        <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en-US" altLang="zh-CN"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1600" kern="100" dirty="0">
                          <a:latin typeface="宋体" panose="02010600030101010101" pitchFamily="2" charset="-122"/>
                          <a:ea typeface="宋体" panose="02010600030101010101" pitchFamily="2" charset="-122"/>
                          <a:cs typeface="宋体" panose="02010600030101010101" pitchFamily="2" charset="-122"/>
                          <a:sym typeface="+mn-ea"/>
                        </a:rPr>
                        <a:t>低于成本</a:t>
                      </a:r>
                      <a:r>
                        <a:rPr lang="en-US" altLang="zh-CN"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难以认定；</a:t>
                      </a:r>
                      <a:endPar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ts val="2200"/>
                        </a:lnSpc>
                        <a:spcBef>
                          <a:spcPts val="0"/>
                        </a:spcBef>
                        <a:spcAft>
                          <a:spcPts val="0"/>
                        </a:spcAft>
                      </a:pPr>
                      <a:r>
                        <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  将</a:t>
                      </a:r>
                      <a:r>
                        <a:rPr lang="en-US" altLang="zh-CN"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并</a:t>
                      </a:r>
                      <a:r>
                        <a:rPr lang="en-US" altLang="zh-CN"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改为</a:t>
                      </a:r>
                      <a:r>
                        <a:rPr lang="en-US" altLang="zh-CN"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必要时</a:t>
                      </a:r>
                      <a:r>
                        <a:rPr lang="en-US" altLang="zh-CN"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1600" kern="100" dirty="0">
                          <a:solidFill>
                            <a:schemeClr val="tx1"/>
                          </a:solidFill>
                          <a:latin typeface="宋体" panose="02010600030101010101" pitchFamily="2" charset="-122"/>
                          <a:ea typeface="宋体" panose="02010600030101010101" pitchFamily="2" charset="-122"/>
                          <a:cs typeface="宋体" panose="02010600030101010101" pitchFamily="2" charset="-122"/>
                        </a:rPr>
                        <a:t>，提交证明材料不是必备的。</a:t>
                      </a:r>
                      <a:endParaRPr lang="zh-CN" sz="1600" kern="100" dirty="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r>
            </a:tbl>
          </a:graphicData>
        </a:graphic>
      </p:graphicFrame>
      <p:sp>
        <p:nvSpPr>
          <p:cNvPr id="5" name="标题 1"/>
          <p:cNvSpPr txBox="1"/>
          <p:nvPr/>
        </p:nvSpPr>
        <p:spPr bwMode="auto">
          <a:xfrm>
            <a:off x="1760220" y="-34925"/>
            <a:ext cx="8229600" cy="1139825"/>
          </a:xfrm>
          <a:prstGeom prst="rect">
            <a:avLst/>
          </a:prstGeom>
          <a:noFill/>
          <a:ln>
            <a:noFill/>
          </a:ln>
        </p:spPr>
        <p:txBody>
          <a:bodyPr vert="horz" wrap="square" lIns="91440" tIns="45720" rIns="91440" bIns="45720" numCol="1" anchor="ctr" anchorCtr="0" compatLnSpc="1"/>
          <a:lstStyle/>
          <a:p>
            <a:pPr marR="0" algn="ctr" defTabSz="914400">
              <a:buClrTx/>
              <a:buSzTx/>
              <a:buFontTx/>
              <a:buNone/>
              <a:defRPr/>
            </a:pPr>
            <a:r>
              <a:rPr lang="zh-CN" altLang="en-US" sz="2400" b="1" kern="0" noProof="1" dirty="0">
                <a:effectLst/>
                <a:latin typeface="黑体" panose="02010609060101010101" pitchFamily="2" charset="-122"/>
                <a:ea typeface="黑体" panose="02010609060101010101" pitchFamily="2" charset="-122"/>
                <a:cs typeface="+mj-cs"/>
              </a:rPr>
              <a:t>拒绝过低报价（授权评委认定处理）</a:t>
            </a:r>
            <a:endParaRPr kumimoji="0" lang="zh-CN" altLang="en-US" sz="2400" b="1" kern="0" cap="none" spc="0" normalizeH="0" baseline="0" noProof="0" dirty="0">
              <a:effectLst/>
              <a:latin typeface="黑体" panose="02010609060101010101" pitchFamily="2" charset="-122"/>
              <a:ea typeface="黑体" panose="02010609060101010101" pitchFamily="2" charset="-122"/>
              <a:cs typeface="+mj-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标题 1"/>
          <p:cNvSpPr>
            <a:spLocks noGrp="1"/>
          </p:cNvSpPr>
          <p:nvPr>
            <p:ph type="title"/>
          </p:nvPr>
        </p:nvSpPr>
        <p:spPr>
          <a:xfrm>
            <a:off x="1873250" y="274955"/>
            <a:ext cx="8318500" cy="490220"/>
          </a:xfrm>
        </p:spPr>
        <p:txBody>
          <a:bodyPr anchor="ctr"/>
          <a:lstStyle/>
          <a:p>
            <a:r>
              <a:rPr lang="en-US" altLang="zh-CN" sz="2400" noProof="0" dirty="0" smtClean="0">
                <a:ln>
                  <a:noFill/>
                </a:ln>
                <a:effectLst/>
                <a:uLnTx/>
                <a:uFillTx/>
                <a:latin typeface="黑体" panose="02010609060101010101" pitchFamily="2" charset="-122"/>
                <a:ea typeface="黑体" panose="02010609060101010101" pitchFamily="2" charset="-122"/>
                <a:cs typeface="黑体" panose="02010609060101010101" pitchFamily="2" charset="-122"/>
                <a:sym typeface="+mn-ea"/>
              </a:rPr>
              <a:t>3.</a:t>
            </a:r>
            <a:r>
              <a:rPr lang="zh-CN" altLang="en-US" sz="2400" noProof="0" dirty="0" smtClean="0">
                <a:ln>
                  <a:noFill/>
                </a:ln>
                <a:effectLst/>
                <a:uLnTx/>
                <a:uFillTx/>
                <a:latin typeface="黑体" panose="02010609060101010101" pitchFamily="2" charset="-122"/>
                <a:ea typeface="黑体" panose="02010609060101010101" pitchFamily="2" charset="-122"/>
                <a:cs typeface="黑体" panose="02010609060101010101" pitchFamily="2" charset="-122"/>
                <a:sym typeface="+mn-ea"/>
              </a:rPr>
              <a:t>采购人可否提出特殊需求</a:t>
            </a:r>
            <a:r>
              <a:rPr lang="en-US" altLang="zh-CN" sz="2400" noProof="0" dirty="0" smtClean="0">
                <a:ln>
                  <a:noFill/>
                </a:ln>
                <a:effectLst/>
                <a:uLnTx/>
                <a:uFillTx/>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noProof="0" dirty="0" smtClean="0">
                <a:ln>
                  <a:noFill/>
                </a:ln>
                <a:effectLst/>
                <a:uLnTx/>
                <a:uFillTx/>
                <a:latin typeface="黑体" panose="02010609060101010101" pitchFamily="2" charset="-122"/>
                <a:ea typeface="黑体" panose="02010609060101010101" pitchFamily="2" charset="-122"/>
                <a:cs typeface="黑体" panose="02010609060101010101" pitchFamily="2" charset="-122"/>
                <a:sym typeface="+mn-ea"/>
              </a:rPr>
              <a:t>可以，但不得以不合理条件限制</a:t>
            </a:r>
            <a:endParaRPr lang="zh-CN" altLang="en-US" sz="2400">
              <a:solidFill>
                <a:schemeClr val="tx1"/>
              </a:solidFill>
              <a:effectLst/>
              <a:latin typeface="黑体" panose="02010609060101010101" pitchFamily="2" charset="-122"/>
              <a:ea typeface="黑体" panose="02010609060101010101" pitchFamily="2" charset="-122"/>
              <a:cs typeface="黑体" panose="02010609060101010101" pitchFamily="2" charset="-122"/>
            </a:endParaRPr>
          </a:p>
        </p:txBody>
      </p:sp>
      <p:sp>
        <p:nvSpPr>
          <p:cNvPr id="3" name="内容占位符 2"/>
          <p:cNvSpPr>
            <a:spLocks noGrp="1"/>
          </p:cNvSpPr>
          <p:nvPr>
            <p:ph idx="1"/>
          </p:nvPr>
        </p:nvSpPr>
        <p:spPr>
          <a:xfrm>
            <a:off x="1873885" y="1002030"/>
            <a:ext cx="8208645" cy="5154930"/>
          </a:xfrm>
          <a:ln>
            <a:miter/>
          </a:ln>
        </p:spPr>
        <p:txBody>
          <a:bodyPr anchor="t"/>
          <a:lstStyle/>
          <a:p>
            <a:pPr marL="0" indent="0">
              <a:lnSpc>
                <a:spcPts val="4200"/>
              </a:lnSpc>
              <a:spcBef>
                <a:spcPts val="0"/>
              </a:spcBef>
              <a:buNone/>
            </a:pPr>
            <a:r>
              <a:rPr lang="en-US" altLang="zh-CN" sz="2400" b="1" strike="noStrike" noProof="0" dirty="0" smtClean="0">
                <a:ln>
                  <a:noFill/>
                </a:ln>
                <a:uLnTx/>
                <a:uFillTx/>
                <a:latin typeface="宋体" panose="02010600030101010101" pitchFamily="2" charset="-122"/>
                <a:ea typeface="宋体" panose="02010600030101010101" pitchFamily="2" charset="-122"/>
                <a:sym typeface="+mn-ea"/>
              </a:rPr>
              <a:t>  </a:t>
            </a:r>
            <a:r>
              <a:rPr lang="zh-CN" altLang="en-US" sz="2400" strike="noStrike" noProof="0" dirty="0" smtClean="0">
                <a:ln>
                  <a:noFill/>
                </a:ln>
                <a:uLnTx/>
                <a:uFillTx/>
                <a:latin typeface="宋体" panose="02010600030101010101" pitchFamily="2" charset="-122"/>
                <a:ea typeface="宋体" panose="02010600030101010101" pitchFamily="2" charset="-122"/>
                <a:sym typeface="+mn-ea"/>
              </a:rPr>
              <a:t>《政府采购法》第二十二条明确 采购人</a:t>
            </a:r>
            <a:r>
              <a:rPr lang="zh-CN" altLang="en-US" sz="2400" b="1" strike="noStrike" noProof="0" dirty="0" smtClean="0">
                <a:ln>
                  <a:noFill/>
                </a:ln>
                <a:uLnTx/>
                <a:uFillTx/>
                <a:latin typeface="宋体" panose="02010600030101010101" pitchFamily="2" charset="-122"/>
                <a:ea typeface="宋体" panose="02010600030101010101" pitchFamily="2" charset="-122"/>
                <a:sym typeface="+mn-ea"/>
              </a:rPr>
              <a:t>可以</a:t>
            </a:r>
            <a:r>
              <a:rPr lang="zh-CN" altLang="en-US" sz="2400" strike="noStrike" noProof="0" dirty="0" smtClean="0">
                <a:ln>
                  <a:noFill/>
                </a:ln>
                <a:uLnTx/>
                <a:uFillTx/>
                <a:latin typeface="宋体" panose="02010600030101010101" pitchFamily="2" charset="-122"/>
                <a:ea typeface="宋体" panose="02010600030101010101" pitchFamily="2" charset="-122"/>
                <a:sym typeface="+mn-ea"/>
              </a:rPr>
              <a:t>根据采购项目的特殊要求，规定供应商的特定条件，但</a:t>
            </a:r>
            <a:r>
              <a:rPr lang="zh-CN" altLang="en-US" sz="2400" b="1" strike="noStrike" noProof="0" dirty="0" smtClean="0">
                <a:ln>
                  <a:noFill/>
                </a:ln>
                <a:uLnTx/>
                <a:uFillTx/>
                <a:latin typeface="宋体" panose="02010600030101010101" pitchFamily="2" charset="-122"/>
                <a:ea typeface="宋体" panose="02010600030101010101" pitchFamily="2" charset="-122"/>
                <a:sym typeface="+mn-ea"/>
              </a:rPr>
              <a:t>不得</a:t>
            </a:r>
            <a:r>
              <a:rPr lang="zh-CN" altLang="en-US" sz="2400" strike="noStrike" noProof="0" dirty="0" smtClean="0">
                <a:ln>
                  <a:noFill/>
                </a:ln>
                <a:uLnTx/>
                <a:uFillTx/>
                <a:latin typeface="宋体" panose="02010600030101010101" pitchFamily="2" charset="-122"/>
                <a:ea typeface="宋体" panose="02010600030101010101" pitchFamily="2" charset="-122"/>
                <a:sym typeface="+mn-ea"/>
              </a:rPr>
              <a:t>以不合理的条件对供应商实行差别待遇或者歧视待遇。</a:t>
            </a:r>
            <a:r>
              <a:rPr lang="en-US" altLang="zh-CN" sz="2400" dirty="0">
                <a:solidFill>
                  <a:schemeClr val="accent4">
                    <a:lumMod val="10000"/>
                  </a:schemeClr>
                </a:solidFill>
                <a:ea typeface="仿宋_GB2312" panose="02010609030101010101" charset="-122"/>
                <a:sym typeface="+mn-ea"/>
              </a:rPr>
              <a:t> </a:t>
            </a:r>
            <a:r>
              <a:rPr lang="en-US" altLang="zh-CN" sz="2400" dirty="0">
                <a:solidFill>
                  <a:schemeClr val="accent4">
                    <a:lumMod val="10000"/>
                  </a:schemeClr>
                </a:solidFill>
                <a:latin typeface="仿宋_GB2312" panose="02010609030101010101" charset="-122"/>
                <a:ea typeface="仿宋_GB2312" panose="02010609030101010101" charset="-122"/>
                <a:sym typeface="+mn-ea"/>
              </a:rPr>
              <a:t> </a:t>
            </a:r>
            <a:endParaRPr lang="en-US" altLang="zh-CN" sz="2400" dirty="0">
              <a:solidFill>
                <a:schemeClr val="accent4">
                  <a:lumMod val="10000"/>
                </a:schemeClr>
              </a:solidFill>
              <a:latin typeface="仿宋_GB2312" panose="02010609030101010101" charset="-122"/>
              <a:ea typeface="仿宋_GB2312" panose="02010609030101010101" charset="-122"/>
              <a:sym typeface="+mn-ea"/>
            </a:endParaRPr>
          </a:p>
          <a:p>
            <a:pPr marL="0" indent="0">
              <a:lnSpc>
                <a:spcPts val="4200"/>
              </a:lnSpc>
              <a:spcBef>
                <a:spcPts val="0"/>
              </a:spcBef>
              <a:buNone/>
            </a:pPr>
            <a:r>
              <a:rPr lang="zh-CN" altLang="en-US" sz="2400" noProof="0" dirty="0" smtClean="0">
                <a:ln>
                  <a:noFill/>
                </a:ln>
                <a:uLnTx/>
                <a:uFillTx/>
                <a:latin typeface="宋体" panose="02010600030101010101" pitchFamily="2" charset="-122"/>
                <a:ea typeface="宋体" panose="02010600030101010101" pitchFamily="2" charset="-122"/>
                <a:sym typeface="+mn-ea"/>
              </a:rPr>
              <a:t>  </a:t>
            </a:r>
            <a:endParaRPr lang="zh-CN" altLang="zh-CN" sz="2400" b="0" kern="1200" dirty="0" smtClean="0">
              <a:solidFill>
                <a:schemeClr val="tx1"/>
              </a:solidFill>
              <a:latin typeface="仿宋_GB2312" panose="02010609030101010101" charset="-122"/>
              <a:ea typeface="仿宋_GB2312" panose="02010609030101010101" charset="-122"/>
              <a:cs typeface="+mn-cs"/>
            </a:endParaRPr>
          </a:p>
          <a:p>
            <a:pPr marL="0" indent="0">
              <a:lnSpc>
                <a:spcPts val="4200"/>
              </a:lnSpc>
              <a:spcBef>
                <a:spcPts val="0"/>
              </a:spcBef>
              <a:buNone/>
            </a:pPr>
            <a:endParaRPr lang="zh-CN" altLang="en-US" sz="2400" strike="noStrike" noProof="0" dirty="0" smtClean="0">
              <a:ln>
                <a:noFill/>
              </a:ln>
              <a:uLnTx/>
              <a:uFillTx/>
              <a:latin typeface="宋体" panose="02010600030101010101" pitchFamily="2" charset="-122"/>
              <a:ea typeface="宋体" panose="02010600030101010101" pitchFamily="2" charset="-122"/>
              <a:sym typeface="+mn-ea"/>
            </a:endParaRPr>
          </a:p>
          <a:p>
            <a:pPr eaLnBrk="1" fontAlgn="base" latinLnBrk="0" hangingPunct="1">
              <a:lnSpc>
                <a:spcPts val="3880"/>
              </a:lnSpc>
              <a:spcBef>
                <a:spcPts val="0"/>
              </a:spcBef>
              <a:buNone/>
            </a:pPr>
            <a:endParaRPr lang="zh-CN" altLang="en-US" sz="2400" strike="noStrike" noProof="1">
              <a:latin typeface="宋体" panose="02010600030101010101" pitchFamily="2" charset="-122"/>
              <a:ea typeface="宋体" panose="02010600030101010101" pitchFamily="2"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矩形 6"/>
          <p:cNvSpPr/>
          <p:nvPr/>
        </p:nvSpPr>
        <p:spPr>
          <a:xfrm>
            <a:off x="1524000" y="6678613"/>
            <a:ext cx="9144000" cy="179387"/>
          </a:xfrm>
          <a:prstGeom prst="rect">
            <a:avLst/>
          </a:prstGeom>
          <a:gradFill rotWithShape="1">
            <a:gsLst>
              <a:gs pos="0">
                <a:srgbClr val="918415"/>
              </a:gs>
              <a:gs pos="50000">
                <a:srgbClr val="EEEDE7"/>
              </a:gs>
              <a:gs pos="100000">
                <a:srgbClr val="918415"/>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76802" name="矩形 7"/>
          <p:cNvSpPr/>
          <p:nvPr/>
        </p:nvSpPr>
        <p:spPr>
          <a:xfrm>
            <a:off x="1524000" y="0"/>
            <a:ext cx="9144000" cy="107950"/>
          </a:xfrm>
          <a:prstGeom prst="rect">
            <a:avLst/>
          </a:prstGeom>
          <a:gradFill rotWithShape="1">
            <a:gsLst>
              <a:gs pos="0">
                <a:srgbClr val="918415"/>
              </a:gs>
              <a:gs pos="50000">
                <a:srgbClr val="EEEDE7"/>
              </a:gs>
              <a:gs pos="100000">
                <a:srgbClr val="918415"/>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76803" name="矩形 6"/>
          <p:cNvSpPr/>
          <p:nvPr/>
        </p:nvSpPr>
        <p:spPr>
          <a:xfrm>
            <a:off x="2209800" y="3143250"/>
            <a:ext cx="7772400" cy="17463"/>
          </a:xfrm>
          <a:prstGeom prst="rect">
            <a:avLst/>
          </a:prstGeom>
          <a:gradFill rotWithShape="1">
            <a:gsLst>
              <a:gs pos="0">
                <a:srgbClr val="DBD8CB"/>
              </a:gs>
              <a:gs pos="50000">
                <a:srgbClr val="918415"/>
              </a:gs>
              <a:gs pos="100000">
                <a:srgbClr val="DBD8CB"/>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76804" name="标题 1"/>
          <p:cNvSpPr>
            <a:spLocks noGrp="1"/>
          </p:cNvSpPr>
          <p:nvPr>
            <p:ph type="ctrTitle"/>
          </p:nvPr>
        </p:nvSpPr>
        <p:spPr>
          <a:xfrm>
            <a:off x="1779905" y="55880"/>
            <a:ext cx="8485505" cy="925830"/>
          </a:xfrm>
        </p:spPr>
        <p:txBody>
          <a:bodyPr anchor="ctr"/>
          <a:lstStyle/>
          <a:p>
            <a:pPr algn="l" defTabSz="914400">
              <a:lnSpc>
                <a:spcPct val="130000"/>
              </a:lnSpc>
              <a:buNone/>
            </a:pPr>
            <a:r>
              <a:rPr lang="en-US" altLang="zh-CN"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rPr>
              <a:t>4.</a:t>
            </a:r>
            <a:r>
              <a:rPr lang="zh-CN" altLang="en-US"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rPr>
              <a:t>确定采购需求的要求－合规、完整、明确</a:t>
            </a:r>
            <a:endParaRPr lang="zh-CN" altLang="en-US" sz="2400" kern="1200" baseline="0" dirty="0">
              <a:solidFill>
                <a:schemeClr val="tx1"/>
              </a:solidFill>
              <a:effectLst/>
              <a:latin typeface="黑体" panose="02010609060101010101" pitchFamily="2" charset="-122"/>
              <a:ea typeface="黑体" panose="02010609060101010101" pitchFamily="2" charset="-122"/>
              <a:cs typeface="+mj-cs"/>
              <a:sym typeface="Franklin Gothic Medium" panose="020B0603020102020204" pitchFamily="34" charset="0"/>
            </a:endParaRPr>
          </a:p>
        </p:txBody>
      </p:sp>
      <p:sp>
        <p:nvSpPr>
          <p:cNvPr id="76805" name="内容占位符 2"/>
          <p:cNvSpPr>
            <a:spLocks noGrp="1"/>
          </p:cNvSpPr>
          <p:nvPr>
            <p:ph type="subTitle" idx="1"/>
          </p:nvPr>
        </p:nvSpPr>
        <p:spPr>
          <a:xfrm>
            <a:off x="1981200" y="1600200"/>
            <a:ext cx="8229600" cy="4686300"/>
          </a:xfrm>
        </p:spPr>
        <p:txBody>
          <a:bodyPr anchor="t"/>
          <a:lstStyle/>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p:txBody>
      </p:sp>
      <p:graphicFrame>
        <p:nvGraphicFramePr>
          <p:cNvPr id="18439" name="表格 18438"/>
          <p:cNvGraphicFramePr/>
          <p:nvPr>
            <p:custDataLst>
              <p:tags r:id="rId1"/>
            </p:custDataLst>
          </p:nvPr>
        </p:nvGraphicFramePr>
        <p:xfrm>
          <a:off x="1524000" y="849630"/>
          <a:ext cx="9144000" cy="5989955"/>
        </p:xfrm>
        <a:graphic>
          <a:graphicData uri="http://schemas.openxmlformats.org/drawingml/2006/table">
            <a:tbl>
              <a:tblPr/>
              <a:tblGrid>
                <a:gridCol w="3200400"/>
                <a:gridCol w="5943600"/>
              </a:tblGrid>
              <a:tr h="480060">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18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《政府采购法实施条例》</a:t>
                      </a:r>
                      <a:endParaRPr lang="en-US" altLang="x-none" sz="18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18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《政府采购货物和服务招标投标管理办法》</a:t>
                      </a:r>
                      <a:r>
                        <a:rPr lang="en-US" altLang="zh-CN" sz="18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         </a:t>
                      </a:r>
                      <a:r>
                        <a:rPr lang="en-US" altLang="zh-CN" sz="1800" b="1" dirty="0" smtClean="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         </a:t>
                      </a:r>
                      <a:r>
                        <a:rPr lang="zh-CN" altLang="en-US" sz="1800" b="1" dirty="0" smtClean="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a:t>
                      </a:r>
                      <a:r>
                        <a:rPr lang="zh-CN" altLang="en-US" sz="18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财政部令第</a:t>
                      </a:r>
                      <a:r>
                        <a:rPr lang="en-US" altLang="zh-CN" sz="18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87</a:t>
                      </a:r>
                      <a:r>
                        <a:rPr lang="zh-CN" altLang="en-US" sz="18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号）</a:t>
                      </a:r>
                      <a:endParaRPr lang="en-US" altLang="x-none" sz="18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r>
              <a:tr h="5349875">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ts val="3000"/>
                        </a:lnSpc>
                        <a:spcBef>
                          <a:spcPct val="0"/>
                        </a:spcBef>
                        <a:spcAft>
                          <a:spcPts val="0"/>
                        </a:spcAft>
                        <a:buNone/>
                      </a:pPr>
                      <a:r>
                        <a:rPr lang="en-US" altLang="x-none" sz="2000">
                          <a:solidFill>
                            <a:srgbClr val="000000"/>
                          </a:solidFill>
                          <a:latin typeface="宋体" panose="02010600030101010101" pitchFamily="2" charset="-122"/>
                          <a:sym typeface="Franklin Gothic Book" panose="020B0503020102020204" pitchFamily="34" charset="0"/>
                        </a:rPr>
                        <a:t>  </a:t>
                      </a:r>
                      <a:r>
                        <a:rPr lang="zh-CN" altLang="en-US" sz="2000" dirty="0">
                          <a:solidFill>
                            <a:srgbClr val="000000"/>
                          </a:solidFill>
                          <a:latin typeface="宋体" panose="02010600030101010101" pitchFamily="2" charset="-122"/>
                          <a:sym typeface="Franklin Gothic Book" panose="020B0503020102020204" pitchFamily="34" charset="0"/>
                        </a:rPr>
                        <a:t>第十五条 采购需求</a:t>
                      </a:r>
                      <a:r>
                        <a:rPr lang="zh-CN" altLang="en-US" sz="2000" b="1" dirty="0">
                          <a:solidFill>
                            <a:srgbClr val="000000"/>
                          </a:solidFill>
                          <a:latin typeface="宋体" panose="02010600030101010101" pitchFamily="2" charset="-122"/>
                          <a:sym typeface="Franklin Gothic Book" panose="020B0503020102020204" pitchFamily="34" charset="0"/>
                        </a:rPr>
                        <a:t>应当符合法律法规</a:t>
                      </a:r>
                      <a:r>
                        <a:rPr lang="zh-CN" altLang="en-US" sz="2000" dirty="0">
                          <a:solidFill>
                            <a:srgbClr val="000000"/>
                          </a:solidFill>
                          <a:latin typeface="宋体" panose="02010600030101010101" pitchFamily="2" charset="-122"/>
                          <a:sym typeface="Franklin Gothic Book" panose="020B0503020102020204" pitchFamily="34" charset="0"/>
                        </a:rPr>
                        <a:t>以及政府采购政策规定的技术、服务、安全等要求。政府向社会公众提供的公共服务项目，</a:t>
                      </a:r>
                      <a:r>
                        <a:rPr lang="zh-CN" altLang="en-US" sz="2000" b="1" dirty="0">
                          <a:solidFill>
                            <a:srgbClr val="000000"/>
                          </a:solidFill>
                          <a:latin typeface="宋体" panose="02010600030101010101" pitchFamily="2" charset="-122"/>
                          <a:sym typeface="Franklin Gothic Book" panose="020B0503020102020204" pitchFamily="34" charset="0"/>
                        </a:rPr>
                        <a:t>应当</a:t>
                      </a:r>
                      <a:r>
                        <a:rPr lang="zh-CN" altLang="en-US" sz="2000" dirty="0">
                          <a:solidFill>
                            <a:srgbClr val="000000"/>
                          </a:solidFill>
                          <a:latin typeface="宋体" panose="02010600030101010101" pitchFamily="2" charset="-122"/>
                          <a:sym typeface="Franklin Gothic Book" panose="020B0503020102020204" pitchFamily="34" charset="0"/>
                        </a:rPr>
                        <a:t>就确定采购需求征求社会公众的意见。除因技术复杂或者性质特殊，不能确定详细规格或者具体要求外，采购需求</a:t>
                      </a:r>
                      <a:r>
                        <a:rPr lang="zh-CN" altLang="en-US" sz="2000" b="1" dirty="0">
                          <a:solidFill>
                            <a:srgbClr val="000000"/>
                          </a:solidFill>
                          <a:latin typeface="宋体" panose="02010600030101010101" pitchFamily="2" charset="-122"/>
                          <a:sym typeface="Franklin Gothic Book" panose="020B0503020102020204" pitchFamily="34" charset="0"/>
                        </a:rPr>
                        <a:t>应当完整、明确</a:t>
                      </a:r>
                      <a:r>
                        <a:rPr lang="zh-CN" altLang="en-US" sz="2000" dirty="0">
                          <a:solidFill>
                            <a:srgbClr val="000000"/>
                          </a:solidFill>
                          <a:latin typeface="宋体" panose="02010600030101010101" pitchFamily="2" charset="-122"/>
                          <a:sym typeface="Franklin Gothic Book" panose="020B0503020102020204" pitchFamily="34" charset="0"/>
                        </a:rPr>
                        <a:t>。必要时，</a:t>
                      </a:r>
                      <a:r>
                        <a:rPr lang="zh-CN" altLang="en-US" sz="2000" b="1" dirty="0">
                          <a:solidFill>
                            <a:srgbClr val="000000"/>
                          </a:solidFill>
                          <a:latin typeface="宋体" panose="02010600030101010101" pitchFamily="2" charset="-122"/>
                          <a:sym typeface="Franklin Gothic Book" panose="020B0503020102020204" pitchFamily="34" charset="0"/>
                        </a:rPr>
                        <a:t>应当</a:t>
                      </a:r>
                      <a:r>
                        <a:rPr lang="zh-CN" altLang="en-US" sz="2000" dirty="0">
                          <a:solidFill>
                            <a:srgbClr val="000000"/>
                          </a:solidFill>
                          <a:latin typeface="宋体" panose="02010600030101010101" pitchFamily="2" charset="-122"/>
                          <a:sym typeface="Franklin Gothic Book" panose="020B0503020102020204" pitchFamily="34" charset="0"/>
                        </a:rPr>
                        <a:t>就确定采购需求征求相关供应商、专家的意见。</a:t>
                      </a:r>
                      <a:endParaRPr lang="zh-CN" altLang="en-US" sz="2000" dirty="0">
                        <a:solidFill>
                          <a:srgbClr val="000000"/>
                        </a:solidFill>
                        <a:latin typeface="宋体" panose="0201060003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indent="0">
                        <a:lnSpc>
                          <a:spcPts val="3000"/>
                        </a:lnSpc>
                        <a:spcBef>
                          <a:spcPts val="0"/>
                        </a:spcBef>
                        <a:buNone/>
                      </a:pPr>
                      <a:r>
                        <a:rPr lang="en-US" altLang="zh-CN" sz="2000">
                          <a:latin typeface="宋体" panose="02010600030101010101" pitchFamily="2" charset="-122"/>
                          <a:sym typeface="宋体" panose="02010600030101010101" pitchFamily="2" charset="-122"/>
                        </a:rPr>
                        <a:t> 第十一条</a:t>
                      </a:r>
                      <a:r>
                        <a:rPr lang="en-US" altLang="zh-CN" sz="2000" b="1">
                          <a:latin typeface="宋体" panose="02010600030101010101" pitchFamily="2" charset="-122"/>
                          <a:sym typeface="宋体" panose="02010600030101010101" pitchFamily="2" charset="-122"/>
                        </a:rPr>
                        <a:t>采购需求应当完整、明确，包括以下内容：</a:t>
                      </a:r>
                      <a:endParaRPr lang="en-US" altLang="zh-CN" sz="2000" b="1">
                        <a:latin typeface="宋体" panose="02010600030101010101" pitchFamily="2" charset="-122"/>
                        <a:sym typeface="宋体" panose="02010600030101010101" pitchFamily="2" charset="-122"/>
                      </a:endParaRPr>
                    </a:p>
                    <a:p>
                      <a:pPr marL="0" indent="0">
                        <a:lnSpc>
                          <a:spcPts val="3000"/>
                        </a:lnSpc>
                        <a:spcBef>
                          <a:spcPts val="0"/>
                        </a:spcBef>
                        <a:buNone/>
                      </a:pPr>
                      <a:r>
                        <a:rPr lang="en-US" altLang="zh-CN" sz="2000">
                          <a:latin typeface="宋体" panose="02010600030101010101" pitchFamily="2" charset="-122"/>
                          <a:sym typeface="宋体" panose="02010600030101010101" pitchFamily="2" charset="-122"/>
                        </a:rPr>
                        <a:t> (一)采购标的需实现的功能或者目标，以及为落实政府采购政策需满足的要求；</a:t>
                      </a:r>
                      <a:endParaRPr lang="en-US" altLang="zh-CN" sz="2000">
                        <a:latin typeface="宋体" panose="02010600030101010101" pitchFamily="2" charset="-122"/>
                        <a:sym typeface="宋体" panose="02010600030101010101" pitchFamily="2" charset="-122"/>
                      </a:endParaRPr>
                    </a:p>
                    <a:p>
                      <a:pPr marL="0" indent="0">
                        <a:lnSpc>
                          <a:spcPts val="3000"/>
                        </a:lnSpc>
                        <a:spcBef>
                          <a:spcPts val="0"/>
                        </a:spcBef>
                        <a:buNone/>
                      </a:pPr>
                      <a:r>
                        <a:rPr lang="en-US" altLang="zh-CN" sz="2000">
                          <a:latin typeface="宋体" panose="02010600030101010101" pitchFamily="2" charset="-122"/>
                          <a:sym typeface="宋体" panose="02010600030101010101" pitchFamily="2" charset="-122"/>
                        </a:rPr>
                        <a:t> (二)采购标的需执行的国家相关标准、行业标准、地方标准或者其他标准、规范；</a:t>
                      </a:r>
                      <a:endParaRPr lang="en-US" altLang="zh-CN" sz="2000">
                        <a:latin typeface="宋体" panose="02010600030101010101" pitchFamily="2" charset="-122"/>
                        <a:sym typeface="宋体" panose="02010600030101010101" pitchFamily="2" charset="-122"/>
                      </a:endParaRPr>
                    </a:p>
                    <a:p>
                      <a:pPr marL="0" indent="0">
                        <a:lnSpc>
                          <a:spcPts val="3000"/>
                        </a:lnSpc>
                        <a:spcBef>
                          <a:spcPts val="0"/>
                        </a:spcBef>
                        <a:buNone/>
                      </a:pPr>
                      <a:r>
                        <a:rPr lang="en-US" altLang="zh-CN" sz="2000">
                          <a:latin typeface="宋体" panose="02010600030101010101" pitchFamily="2" charset="-122"/>
                          <a:sym typeface="宋体" panose="02010600030101010101" pitchFamily="2" charset="-122"/>
                        </a:rPr>
                        <a:t> (三)采购标的需满足的质量、安全、技术规格、物理特性等要求；</a:t>
                      </a:r>
                      <a:endParaRPr lang="en-US" altLang="zh-CN" sz="2000">
                        <a:latin typeface="宋体" panose="02010600030101010101" pitchFamily="2" charset="-122"/>
                        <a:sym typeface="宋体" panose="02010600030101010101" pitchFamily="2" charset="-122"/>
                      </a:endParaRPr>
                    </a:p>
                    <a:p>
                      <a:pPr marL="0" indent="0">
                        <a:lnSpc>
                          <a:spcPts val="3000"/>
                        </a:lnSpc>
                        <a:spcBef>
                          <a:spcPts val="0"/>
                        </a:spcBef>
                        <a:buNone/>
                      </a:pPr>
                      <a:r>
                        <a:rPr lang="en-US" altLang="zh-CN" sz="2000">
                          <a:latin typeface="宋体" panose="02010600030101010101" pitchFamily="2" charset="-122"/>
                          <a:sym typeface="宋体" panose="02010600030101010101" pitchFamily="2" charset="-122"/>
                        </a:rPr>
                        <a:t> (四)采购标的的数量、采购项目交付或者实施的时间和地点；</a:t>
                      </a:r>
                      <a:endParaRPr lang="en-US" altLang="zh-CN" sz="2000">
                        <a:latin typeface="宋体" panose="02010600030101010101" pitchFamily="2" charset="-122"/>
                        <a:sym typeface="宋体" panose="02010600030101010101" pitchFamily="2" charset="-122"/>
                      </a:endParaRPr>
                    </a:p>
                    <a:p>
                      <a:pPr marL="0" indent="0">
                        <a:lnSpc>
                          <a:spcPts val="3000"/>
                        </a:lnSpc>
                        <a:spcBef>
                          <a:spcPts val="0"/>
                        </a:spcBef>
                        <a:buNone/>
                      </a:pPr>
                      <a:r>
                        <a:rPr lang="en-US" altLang="zh-CN" sz="2000">
                          <a:latin typeface="宋体" panose="02010600030101010101" pitchFamily="2" charset="-122"/>
                          <a:sym typeface="宋体" panose="02010600030101010101" pitchFamily="2" charset="-122"/>
                        </a:rPr>
                        <a:t> (五)采购标的需满足的服务标准、期限、效率等要求；</a:t>
                      </a:r>
                      <a:endParaRPr lang="en-US" altLang="zh-CN" sz="2000">
                        <a:latin typeface="宋体" panose="02010600030101010101" pitchFamily="2" charset="-122"/>
                        <a:sym typeface="宋体" panose="02010600030101010101" pitchFamily="2" charset="-122"/>
                      </a:endParaRPr>
                    </a:p>
                    <a:p>
                      <a:pPr marL="0" indent="0">
                        <a:lnSpc>
                          <a:spcPts val="3000"/>
                        </a:lnSpc>
                        <a:spcBef>
                          <a:spcPts val="0"/>
                        </a:spcBef>
                        <a:buNone/>
                      </a:pPr>
                      <a:r>
                        <a:rPr lang="en-US" altLang="zh-CN" sz="2000">
                          <a:latin typeface="宋体" panose="02010600030101010101" pitchFamily="2" charset="-122"/>
                          <a:sym typeface="宋体" panose="02010600030101010101" pitchFamily="2" charset="-122"/>
                        </a:rPr>
                        <a:t> (六)采购标的的验收标准；</a:t>
                      </a:r>
                      <a:endParaRPr lang="en-US" altLang="zh-CN" sz="2000">
                        <a:latin typeface="宋体" panose="02010600030101010101" pitchFamily="2" charset="-122"/>
                        <a:sym typeface="宋体" panose="02010600030101010101" pitchFamily="2" charset="-122"/>
                      </a:endParaRPr>
                    </a:p>
                    <a:p>
                      <a:pPr marL="0" indent="0">
                        <a:lnSpc>
                          <a:spcPts val="3000"/>
                        </a:lnSpc>
                        <a:spcBef>
                          <a:spcPts val="0"/>
                        </a:spcBef>
                        <a:buNone/>
                      </a:pPr>
                      <a:r>
                        <a:rPr lang="en-US" altLang="zh-CN" sz="2000">
                          <a:latin typeface="宋体" panose="02010600030101010101" pitchFamily="2" charset="-122"/>
                          <a:sym typeface="宋体" panose="02010600030101010101" pitchFamily="2" charset="-122"/>
                        </a:rPr>
                        <a:t> (七)采购标的的其他技术、服务等要求。</a:t>
                      </a:r>
                      <a:endParaRPr lang="zh-CN" altLang="en-US" sz="2000" dirty="0">
                        <a:solidFill>
                          <a:srgbClr val="000000"/>
                        </a:solidFill>
                        <a:latin typeface="宋体" panose="0201060003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r>
            </a:tbl>
          </a:graphicData>
        </a:graphic>
      </p:graphicFrame>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标题 18433"/>
          <p:cNvSpPr>
            <a:spLocks noGrp="1"/>
          </p:cNvSpPr>
          <p:nvPr>
            <p:ph type="title"/>
          </p:nvPr>
        </p:nvSpPr>
        <p:spPr>
          <a:xfrm>
            <a:off x="1806258" y="274638"/>
            <a:ext cx="8332788" cy="490538"/>
          </a:xfrm>
        </p:spPr>
        <p:txBody>
          <a:bodyPr wrap="square" lIns="91440" tIns="45720" rIns="91440" bIns="45720" anchor="ctr"/>
          <a:lstStyle/>
          <a:p>
            <a:pPr algn="l" fontAlgn="base"/>
            <a:r>
              <a:rPr lang="en-US" altLang="zh-CN" sz="2400" strike="noStrike" noProof="1">
                <a:solidFill>
                  <a:schemeClr val="tx1"/>
                </a:solidFill>
                <a:effectLst/>
                <a:latin typeface="黑体" panose="02010609060101010101" pitchFamily="2" charset="-122"/>
                <a:ea typeface="黑体" panose="02010609060101010101" pitchFamily="2" charset="-122"/>
                <a:cs typeface="黑体" panose="02010609060101010101" pitchFamily="2" charset="-122"/>
              </a:rPr>
              <a:t> 5.</a:t>
            </a:r>
            <a:r>
              <a:rPr lang="zh-CN" altLang="en-US" sz="2400" strike="noStrike" noProof="1">
                <a:solidFill>
                  <a:schemeClr val="tx1"/>
                </a:solidFill>
                <a:effectLst/>
                <a:latin typeface="黑体" panose="02010609060101010101" pitchFamily="2" charset="-122"/>
                <a:ea typeface="黑体" panose="02010609060101010101" pitchFamily="2" charset="-122"/>
                <a:cs typeface="黑体" panose="02010609060101010101" pitchFamily="2" charset="-122"/>
              </a:rPr>
              <a:t>确定采购需求应当注意的事项</a:t>
            </a:r>
            <a:endParaRPr lang="zh-CN" altLang="en-US" sz="2400" strike="noStrike" noProof="1">
              <a:solidFill>
                <a:schemeClr val="tx1"/>
              </a:solidFill>
              <a:effectLst/>
              <a:latin typeface="黑体" panose="02010609060101010101" pitchFamily="2" charset="-122"/>
              <a:ea typeface="黑体" panose="02010609060101010101" pitchFamily="2" charset="-122"/>
              <a:cs typeface="黑体" panose="02010609060101010101" pitchFamily="2" charset="-122"/>
            </a:endParaRPr>
          </a:p>
        </p:txBody>
      </p:sp>
      <p:sp>
        <p:nvSpPr>
          <p:cNvPr id="35842" name="文本占位符 18434"/>
          <p:cNvSpPr>
            <a:spLocks noGrp="1"/>
          </p:cNvSpPr>
          <p:nvPr>
            <p:ph idx="1"/>
          </p:nvPr>
        </p:nvSpPr>
        <p:spPr>
          <a:xfrm>
            <a:off x="1907540" y="922020"/>
            <a:ext cx="8376920" cy="5013325"/>
          </a:xfrm>
        </p:spPr>
        <p:txBody>
          <a:bodyPr wrap="square" lIns="91440" tIns="45720" rIns="91440" bIns="45720" anchor="t"/>
          <a:lstStyle/>
          <a:p>
            <a:pPr marL="0" indent="0">
              <a:lnSpc>
                <a:spcPts val="4300"/>
              </a:lnSpc>
              <a:spcBef>
                <a:spcPct val="0"/>
              </a:spcBef>
              <a:buNone/>
            </a:pPr>
            <a:r>
              <a:rPr lang="en-US" altLang="zh-CN" sz="2000" strike="noStrike" noProof="1">
                <a:latin typeface="+mn-ea"/>
              </a:rPr>
              <a:t> </a:t>
            </a:r>
            <a:r>
              <a:rPr lang="en-US" altLang="zh-CN" sz="2400" strike="noStrike" noProof="1">
                <a:latin typeface="+mn-ea"/>
              </a:rPr>
              <a:t> </a:t>
            </a:r>
            <a:r>
              <a:rPr lang="zh-CN" altLang="en-US" sz="2400" strike="noStrike" noProof="1">
                <a:latin typeface="+mn-ea"/>
              </a:rPr>
              <a:t>合法合规（</a:t>
            </a:r>
            <a:r>
              <a:rPr lang="zh-CN" altLang="en-US" sz="2400" strike="noStrike" noProof="1">
                <a:latin typeface="+mn-ea"/>
                <a:sym typeface="宋体" panose="02010600030101010101" pitchFamily="2" charset="-122"/>
              </a:rPr>
              <a:t>案例：乙肝疫苗</a:t>
            </a:r>
            <a:r>
              <a:rPr lang="zh-CN" altLang="en-US" sz="2400" strike="noStrike" noProof="1">
                <a:latin typeface="+mn-ea"/>
              </a:rPr>
              <a:t>）</a:t>
            </a:r>
            <a:endParaRPr lang="en-US" altLang="zh-CN" sz="2400" strike="noStrike" noProof="1">
              <a:latin typeface="+mn-ea"/>
            </a:endParaRPr>
          </a:p>
          <a:p>
            <a:pPr marL="0" indent="0">
              <a:lnSpc>
                <a:spcPts val="4300"/>
              </a:lnSpc>
              <a:spcBef>
                <a:spcPct val="0"/>
              </a:spcBef>
              <a:buNone/>
            </a:pPr>
            <a:r>
              <a:rPr lang="zh-CN" altLang="en-US" sz="2400" strike="noStrike" noProof="1">
                <a:latin typeface="+mn-ea"/>
              </a:rPr>
              <a:t>  科学合理</a:t>
            </a:r>
            <a:r>
              <a:rPr lang="zh-CN" altLang="en-US" sz="2400" strike="noStrike" noProof="1">
                <a:latin typeface="+mn-ea"/>
                <a:sym typeface="Arial" panose="020B0604020202020204" pitchFamily="34" charset="0"/>
              </a:rPr>
              <a:t>（</a:t>
            </a:r>
            <a:r>
              <a:rPr lang="zh-CN" altLang="en-US" sz="2400" strike="noStrike" noProof="1">
                <a:latin typeface="+mn-ea"/>
                <a:sym typeface="宋体" panose="02010600030101010101" pitchFamily="2" charset="-122"/>
              </a:rPr>
              <a:t>案例：档案盒）</a:t>
            </a:r>
            <a:endParaRPr lang="en-US" altLang="zh-CN" sz="2400" strike="noStrike" noProof="1">
              <a:latin typeface="+mn-ea"/>
            </a:endParaRPr>
          </a:p>
          <a:p>
            <a:pPr marL="0" indent="0">
              <a:lnSpc>
                <a:spcPts val="4300"/>
              </a:lnSpc>
              <a:spcBef>
                <a:spcPct val="0"/>
              </a:spcBef>
              <a:buNone/>
            </a:pPr>
            <a:r>
              <a:rPr lang="zh-CN" altLang="en-US" sz="2400" strike="noStrike" noProof="1">
                <a:latin typeface="+mn-ea"/>
                <a:sym typeface="Franklin Gothic Medium" panose="020B0603020102020204" pitchFamily="34" charset="0"/>
              </a:rPr>
              <a:t>  完整明确（</a:t>
            </a:r>
            <a:r>
              <a:rPr lang="zh-CN" altLang="en-US" sz="2400" strike="noStrike" noProof="1">
                <a:latin typeface="+mn-ea"/>
                <a:sym typeface="宋体" panose="02010600030101010101" pitchFamily="2" charset="-122"/>
              </a:rPr>
              <a:t>案例：</a:t>
            </a:r>
            <a:r>
              <a:rPr lang="zh-CN" altLang="en-US" sz="2400" strike="noStrike" noProof="1">
                <a:latin typeface="+mn-ea"/>
                <a:sym typeface="Franklin Gothic Medium" panose="020B0603020102020204" pitchFamily="34" charset="0"/>
              </a:rPr>
              <a:t>欧盟证书）</a:t>
            </a:r>
            <a:endParaRPr lang="zh-CN" altLang="en-US" sz="2400" strike="noStrike" noProof="1">
              <a:latin typeface="+mn-ea"/>
            </a:endParaRPr>
          </a:p>
          <a:p>
            <a:pPr marL="0" indent="0">
              <a:lnSpc>
                <a:spcPts val="4300"/>
              </a:lnSpc>
              <a:spcBef>
                <a:spcPts val="600"/>
              </a:spcBef>
              <a:buNone/>
            </a:pPr>
            <a:r>
              <a:rPr lang="zh-CN" altLang="en-US" sz="2400" strike="noStrike" noProof="1">
                <a:latin typeface="+mn-ea"/>
              </a:rPr>
              <a:t>  采购进口产品需经核准。经过专家论证、主管部门同意、监管部门核准。</a:t>
            </a:r>
            <a:endParaRPr lang="zh-CN" altLang="en-US" sz="2400" strike="noStrike" noProof="1">
              <a:latin typeface="+mn-ea"/>
            </a:endParaRPr>
          </a:p>
          <a:p>
            <a:pPr fontAlgn="base">
              <a:lnSpc>
                <a:spcPct val="80000"/>
              </a:lnSpc>
            </a:pPr>
            <a:endParaRPr lang="en-US" altLang="zh-CN" sz="1800" strike="noStrike" noProof="1">
              <a:latin typeface="宋体" panose="02010600030101010101" pitchFamily="2" charset="-122"/>
            </a:endParaRPr>
          </a:p>
          <a:p>
            <a:pPr marL="0" indent="0" fontAlgn="base">
              <a:lnSpc>
                <a:spcPct val="80000"/>
              </a:lnSpc>
              <a:buNone/>
            </a:pPr>
            <a:r>
              <a:rPr lang="zh-CN" altLang="en-US" sz="900" strike="noStrike" noProof="1"/>
              <a:t>     </a:t>
            </a:r>
            <a:endParaRPr lang="zh-CN" altLang="en-US" sz="900" strike="noStrike" noProof="1"/>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矩形 6"/>
          <p:cNvSpPr/>
          <p:nvPr/>
        </p:nvSpPr>
        <p:spPr>
          <a:xfrm>
            <a:off x="1524000" y="6678613"/>
            <a:ext cx="9144000" cy="179387"/>
          </a:xfrm>
          <a:prstGeom prst="rect">
            <a:avLst/>
          </a:prstGeom>
          <a:gradFill rotWithShape="1">
            <a:gsLst>
              <a:gs pos="0">
                <a:srgbClr val="918415"/>
              </a:gs>
              <a:gs pos="50000">
                <a:srgbClr val="EEEDE7"/>
              </a:gs>
              <a:gs pos="100000">
                <a:srgbClr val="918415"/>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41986" name="矩形 7"/>
          <p:cNvSpPr/>
          <p:nvPr/>
        </p:nvSpPr>
        <p:spPr>
          <a:xfrm>
            <a:off x="1524000" y="0"/>
            <a:ext cx="9144000" cy="107950"/>
          </a:xfrm>
          <a:prstGeom prst="rect">
            <a:avLst/>
          </a:prstGeom>
          <a:gradFill rotWithShape="1">
            <a:gsLst>
              <a:gs pos="0">
                <a:srgbClr val="918415"/>
              </a:gs>
              <a:gs pos="50000">
                <a:srgbClr val="EEEDE7"/>
              </a:gs>
              <a:gs pos="100000">
                <a:srgbClr val="918415"/>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41987" name="矩形 6"/>
          <p:cNvSpPr/>
          <p:nvPr/>
        </p:nvSpPr>
        <p:spPr>
          <a:xfrm>
            <a:off x="2209800" y="3143250"/>
            <a:ext cx="7772400" cy="17463"/>
          </a:xfrm>
          <a:prstGeom prst="rect">
            <a:avLst/>
          </a:prstGeom>
          <a:gradFill rotWithShape="1">
            <a:gsLst>
              <a:gs pos="0">
                <a:srgbClr val="DBD8CB"/>
              </a:gs>
              <a:gs pos="50000">
                <a:srgbClr val="918415"/>
              </a:gs>
              <a:gs pos="100000">
                <a:srgbClr val="DBD8CB"/>
              </a:gs>
            </a:gsLst>
            <a:lin ang="0" scaled="1"/>
            <a:tileRect/>
          </a:gradFill>
          <a:ln w="9525">
            <a:noFill/>
          </a:ln>
        </p:spPr>
        <p:txBody>
          <a:bodyPr anchor="ctr"/>
          <a:lstStyle/>
          <a:p>
            <a:pPr algn="ctr"/>
            <a:endParaRPr lang="zh-CN" altLang="en-US" dirty="0">
              <a:solidFill>
                <a:srgbClr val="FFFFFF"/>
              </a:solidFill>
              <a:latin typeface="Arial" panose="020B0604020202020204" pitchFamily="34" charset="0"/>
              <a:ea typeface="宋体" panose="02010600030101010101" pitchFamily="2" charset="-122"/>
            </a:endParaRPr>
          </a:p>
        </p:txBody>
      </p:sp>
      <p:sp>
        <p:nvSpPr>
          <p:cNvPr id="41988" name="标题 1"/>
          <p:cNvSpPr>
            <a:spLocks noGrp="1"/>
          </p:cNvSpPr>
          <p:nvPr>
            <p:ph type="ctrTitle"/>
          </p:nvPr>
        </p:nvSpPr>
        <p:spPr>
          <a:xfrm>
            <a:off x="1524000" y="359410"/>
            <a:ext cx="9088438" cy="719138"/>
          </a:xfrm>
        </p:spPr>
        <p:txBody>
          <a:bodyPr anchor="ctr"/>
          <a:lstStyle/>
          <a:p>
            <a:pPr defTabSz="914400">
              <a:lnSpc>
                <a:spcPct val="120000"/>
              </a:lnSpc>
              <a:buNone/>
            </a:pPr>
            <a:r>
              <a:rPr lang="zh-CN" altLang="en-US" sz="2400" kern="1200" baseline="0" dirty="0">
                <a:solidFill>
                  <a:schemeClr val="tx1"/>
                </a:solidFill>
                <a:effectLst/>
                <a:latin typeface="Franklin Gothic Medium" panose="020B0603020102020204" pitchFamily="34" charset="0"/>
                <a:ea typeface="黑体" panose="02010609060101010101" pitchFamily="2" charset="-122"/>
                <a:cs typeface="+mj-cs"/>
                <a:sym typeface="Franklin Gothic Medium" panose="020B0603020102020204" pitchFamily="34" charset="0"/>
              </a:rPr>
              <a:t>不得以不合理的条件对供应商实行差别待遇或歧视待遇</a:t>
            </a:r>
            <a:br>
              <a:rPr lang="zh-CN" altLang="en-US" sz="2000" kern="1200" baseline="0" dirty="0">
                <a:latin typeface="+mj-lt"/>
                <a:ea typeface="+mj-ea"/>
                <a:cs typeface="+mj-cs"/>
              </a:rPr>
            </a:br>
            <a:r>
              <a:rPr lang="zh-CN" altLang="en-US" sz="2000" kern="1200" baseline="0" dirty="0">
                <a:latin typeface="黑体" panose="02010609060101010101" pitchFamily="2" charset="-122"/>
                <a:ea typeface="黑体" panose="02010609060101010101" pitchFamily="2" charset="-122"/>
                <a:cs typeface="+mj-cs"/>
                <a:sym typeface="Franklin Gothic Medium" panose="020B0603020102020204" pitchFamily="34" charset="0"/>
              </a:rPr>
              <a:t>             </a:t>
            </a:r>
            <a:endParaRPr lang="zh-CN" altLang="en-US" sz="2000" kern="1200" baseline="0" dirty="0">
              <a:latin typeface="黑体" panose="02010609060101010101" pitchFamily="2" charset="-122"/>
              <a:ea typeface="黑体" panose="02010609060101010101" pitchFamily="2" charset="-122"/>
              <a:cs typeface="+mj-cs"/>
              <a:sym typeface="Franklin Gothic Medium" panose="020B0603020102020204" pitchFamily="34" charset="0"/>
            </a:endParaRPr>
          </a:p>
        </p:txBody>
      </p:sp>
      <p:sp>
        <p:nvSpPr>
          <p:cNvPr id="41989" name="内容占位符 2"/>
          <p:cNvSpPr>
            <a:spLocks noGrp="1"/>
          </p:cNvSpPr>
          <p:nvPr>
            <p:ph type="subTitle" idx="1"/>
          </p:nvPr>
        </p:nvSpPr>
        <p:spPr>
          <a:xfrm>
            <a:off x="1981200" y="1600200"/>
            <a:ext cx="8229600" cy="4686300"/>
          </a:xfrm>
        </p:spPr>
        <p:txBody>
          <a:bodyPr anchor="t"/>
          <a:lstStyle/>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a:p>
            <a:pPr defTabSz="914400"/>
            <a:endParaRPr lang="zh-CN" altLang="en-US" sz="3200" kern="1200" baseline="0">
              <a:latin typeface="Franklin Gothic Book" panose="020B0503020102020204" pitchFamily="34" charset="0"/>
              <a:ea typeface="黑体" panose="02010609060101010101" pitchFamily="2" charset="-122"/>
              <a:cs typeface="+mn-cs"/>
              <a:sym typeface="Franklin Gothic Book" panose="020B0503020102020204" pitchFamily="34" charset="0"/>
            </a:endParaRPr>
          </a:p>
        </p:txBody>
      </p:sp>
      <p:graphicFrame>
        <p:nvGraphicFramePr>
          <p:cNvPr id="23559" name="表格 23558"/>
          <p:cNvGraphicFramePr/>
          <p:nvPr>
            <p:custDataLst>
              <p:tags r:id="rId1"/>
            </p:custDataLst>
          </p:nvPr>
        </p:nvGraphicFramePr>
        <p:xfrm>
          <a:off x="1524000" y="888365"/>
          <a:ext cx="9132570" cy="5918200"/>
        </p:xfrm>
        <a:graphic>
          <a:graphicData uri="http://schemas.openxmlformats.org/drawingml/2006/table">
            <a:tbl>
              <a:tblPr/>
              <a:tblGrid>
                <a:gridCol w="1859915"/>
                <a:gridCol w="5294630"/>
                <a:gridCol w="1978025"/>
              </a:tblGrid>
              <a:tr h="449580">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20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《政府采购法》</a:t>
                      </a:r>
                      <a:endParaRPr lang="en-US" altLang="x-none" sz="20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zh-CN" altLang="en-US" sz="2000" b="1" dirty="0">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《政府采购法实施条例》</a:t>
                      </a:r>
                      <a:endParaRPr lang="en-US" altLang="x-none" sz="20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gn="ctr">
                        <a:spcBef>
                          <a:spcPct val="0"/>
                        </a:spcBef>
                        <a:buNone/>
                      </a:pPr>
                      <a:r>
                        <a:rPr lang="en-US" altLang="zh-CN" sz="18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87</a:t>
                      </a:r>
                      <a:r>
                        <a:rPr lang="zh-CN" altLang="en-US" sz="18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rPr>
                        <a:t>号令</a:t>
                      </a:r>
                      <a:endParaRPr lang="zh-CN" altLang="en-US" sz="1800" b="1">
                        <a:solidFill>
                          <a:srgbClr val="FFFFFF"/>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E5B440"/>
                    </a:solidFill>
                  </a:tcPr>
                </a:tc>
              </a:tr>
              <a:tr h="5468620">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ct val="150000"/>
                        </a:lnSpc>
                        <a:spcBef>
                          <a:spcPct val="0"/>
                        </a:spcBef>
                        <a:buNone/>
                      </a:pPr>
                      <a:r>
                        <a:rPr lang="en-US" altLang="x-none" sz="1800">
                          <a:solidFill>
                            <a:srgbClr val="000000"/>
                          </a:solidFill>
                          <a:latin typeface="宋体" panose="02010600030101010101" pitchFamily="2" charset="-122"/>
                          <a:sym typeface="Franklin Gothic Book" panose="020B0503020102020204" pitchFamily="34" charset="0"/>
                        </a:rPr>
                        <a:t> </a:t>
                      </a:r>
                      <a:r>
                        <a:rPr lang="zh-CN" altLang="en-US" sz="1800" dirty="0">
                          <a:solidFill>
                            <a:srgbClr val="000000"/>
                          </a:solidFill>
                          <a:latin typeface="宋体" panose="02010600030101010101" pitchFamily="2" charset="-122"/>
                          <a:sym typeface="Franklin Gothic Book" panose="020B0503020102020204" pitchFamily="34" charset="0"/>
                        </a:rPr>
                        <a:t>第二十二条 第二款采购人可以根据采购项目的特殊要求，规定供应商的特定条件，但不得以不</a:t>
                      </a:r>
                      <a:r>
                        <a:rPr lang="zh-CN" altLang="en-US" sz="1800" b="1" dirty="0">
                          <a:solidFill>
                            <a:srgbClr val="000000"/>
                          </a:solidFill>
                          <a:latin typeface="宋体" panose="02010600030101010101" pitchFamily="2" charset="-122"/>
                          <a:sym typeface="Franklin Gothic Book" panose="020B0503020102020204" pitchFamily="34" charset="0"/>
                        </a:rPr>
                        <a:t>合理</a:t>
                      </a:r>
                      <a:r>
                        <a:rPr lang="zh-CN" altLang="en-US" sz="1800" dirty="0">
                          <a:solidFill>
                            <a:srgbClr val="000000"/>
                          </a:solidFill>
                          <a:latin typeface="宋体" panose="02010600030101010101" pitchFamily="2" charset="-122"/>
                          <a:sym typeface="Franklin Gothic Book" panose="020B0503020102020204" pitchFamily="34" charset="0"/>
                        </a:rPr>
                        <a:t>的条件对供应商实行差别待遇或者歧视待遇。</a:t>
                      </a:r>
                      <a:endParaRPr lang="zh-CN" altLang="en-US" dirty="0">
                        <a:solidFill>
                          <a:srgbClr val="000000"/>
                        </a:solidFill>
                        <a:latin typeface="Franklin Gothic Book" panose="020B0503020102020204" pitchFamily="34" charset="0"/>
                        <a:ea typeface="黑体" panose="0201060906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lvl="0" indent="0">
                        <a:lnSpc>
                          <a:spcPts val="2300"/>
                        </a:lnSpc>
                        <a:spcBef>
                          <a:spcPct val="0"/>
                        </a:spcBef>
                        <a:buNone/>
                      </a:pPr>
                      <a:r>
                        <a:rPr lang="en-US" altLang="zh-CN" sz="1800" dirty="0">
                          <a:solidFill>
                            <a:srgbClr val="000000"/>
                          </a:solidFill>
                          <a:latin typeface="宋体" panose="02010600030101010101" pitchFamily="2" charset="-122"/>
                          <a:sym typeface="Franklin Gothic Book" panose="020B0503020102020204" pitchFamily="34" charset="0"/>
                        </a:rPr>
                        <a:t>  </a:t>
                      </a:r>
                      <a:r>
                        <a:rPr lang="zh-CN" altLang="en-US" sz="1800" dirty="0">
                          <a:solidFill>
                            <a:srgbClr val="000000"/>
                          </a:solidFill>
                          <a:latin typeface="宋体" panose="02010600030101010101" pitchFamily="2" charset="-122"/>
                          <a:sym typeface="Franklin Gothic Book" panose="020B0503020102020204" pitchFamily="34" charset="0"/>
                        </a:rPr>
                        <a:t>第二十条 采购人或者采购代理机构有下列情形之一的，</a:t>
                      </a:r>
                      <a:r>
                        <a:rPr lang="zh-CN" altLang="en-US" sz="1800" b="1" dirty="0">
                          <a:solidFill>
                            <a:srgbClr val="000000"/>
                          </a:solidFill>
                          <a:latin typeface="宋体" panose="02010600030101010101" pitchFamily="2" charset="-122"/>
                          <a:sym typeface="Franklin Gothic Book" panose="020B0503020102020204" pitchFamily="34" charset="0"/>
                        </a:rPr>
                        <a:t>属于</a:t>
                      </a:r>
                      <a:r>
                        <a:rPr lang="zh-CN" altLang="en-US" sz="1800" dirty="0">
                          <a:solidFill>
                            <a:srgbClr val="000000"/>
                          </a:solidFill>
                          <a:latin typeface="宋体" panose="02010600030101010101" pitchFamily="2" charset="-122"/>
                          <a:sym typeface="Franklin Gothic Book" panose="020B0503020102020204" pitchFamily="34" charset="0"/>
                        </a:rPr>
                        <a:t>以不合理的条件对供应商实行差别待遇或者歧视待遇：</a:t>
                      </a:r>
                      <a:endParaRPr lang="zh-CN" altLang="en-US" sz="1800" dirty="0">
                        <a:solidFill>
                          <a:srgbClr val="000000"/>
                        </a:solidFill>
                        <a:latin typeface="宋体" panose="02010600030101010101" pitchFamily="2" charset="-122"/>
                        <a:sym typeface="Franklin Gothic Book" panose="020B0503020102020204" pitchFamily="34" charset="0"/>
                      </a:endParaRPr>
                    </a:p>
                    <a:p>
                      <a:pPr marL="0" lvl="0" indent="0">
                        <a:lnSpc>
                          <a:spcPts val="2300"/>
                        </a:lnSpc>
                        <a:spcBef>
                          <a:spcPct val="0"/>
                        </a:spcBef>
                        <a:buNone/>
                      </a:pPr>
                      <a:r>
                        <a:rPr lang="zh-CN" altLang="en-US" sz="1800" dirty="0">
                          <a:solidFill>
                            <a:srgbClr val="000000"/>
                          </a:solidFill>
                          <a:latin typeface="宋体" panose="02010600030101010101" pitchFamily="2" charset="-122"/>
                          <a:sym typeface="Franklin Gothic Book" panose="020B0503020102020204" pitchFamily="34" charset="0"/>
                        </a:rPr>
                        <a:t> </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一</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就同一采购项目向供应商提供有差别的项目</a:t>
                      </a:r>
                      <a:r>
                        <a:rPr lang="zh-CN" altLang="en-US" sz="1800" b="1" dirty="0">
                          <a:solidFill>
                            <a:srgbClr val="000000"/>
                          </a:solidFill>
                          <a:latin typeface="宋体" panose="02010600030101010101" pitchFamily="2" charset="-122"/>
                          <a:sym typeface="Franklin Gothic Book" panose="020B0503020102020204" pitchFamily="34" charset="0"/>
                        </a:rPr>
                        <a:t>信息</a:t>
                      </a:r>
                      <a:r>
                        <a:rPr lang="zh-CN" altLang="en-US" sz="1800" dirty="0">
                          <a:solidFill>
                            <a:srgbClr val="000000"/>
                          </a:solidFill>
                          <a:latin typeface="宋体" panose="02010600030101010101" pitchFamily="2" charset="-122"/>
                          <a:sym typeface="Franklin Gothic Book" panose="020B0503020102020204" pitchFamily="34" charset="0"/>
                        </a:rPr>
                        <a:t>；</a:t>
                      </a:r>
                      <a:endParaRPr lang="zh-CN" altLang="en-US" sz="1800" dirty="0">
                        <a:solidFill>
                          <a:srgbClr val="000000"/>
                        </a:solidFill>
                        <a:latin typeface="宋体" panose="02010600030101010101" pitchFamily="2" charset="-122"/>
                        <a:sym typeface="Franklin Gothic Book" panose="020B0503020102020204" pitchFamily="34" charset="0"/>
                      </a:endParaRPr>
                    </a:p>
                    <a:p>
                      <a:pPr marL="0" lvl="0" indent="0">
                        <a:lnSpc>
                          <a:spcPts val="2300"/>
                        </a:lnSpc>
                        <a:spcBef>
                          <a:spcPct val="0"/>
                        </a:spcBef>
                        <a:buNone/>
                      </a:pPr>
                      <a:r>
                        <a:rPr lang="zh-CN" altLang="en-US" sz="1800" dirty="0">
                          <a:solidFill>
                            <a:srgbClr val="000000"/>
                          </a:solidFill>
                          <a:latin typeface="宋体" panose="02010600030101010101" pitchFamily="2" charset="-122"/>
                          <a:sym typeface="Franklin Gothic Book" panose="020B0503020102020204" pitchFamily="34" charset="0"/>
                        </a:rPr>
                        <a:t> </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二</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b="1" dirty="0">
                          <a:solidFill>
                            <a:srgbClr val="000000"/>
                          </a:solidFill>
                          <a:latin typeface="宋体" panose="02010600030101010101" pitchFamily="2" charset="-122"/>
                          <a:sym typeface="Franklin Gothic Book" panose="020B0503020102020204" pitchFamily="34" charset="0"/>
                        </a:rPr>
                        <a:t>设定的资格、技术、商务条件</a:t>
                      </a:r>
                      <a:r>
                        <a:rPr lang="zh-CN" altLang="en-US" sz="1800" dirty="0">
                          <a:solidFill>
                            <a:srgbClr val="000000"/>
                          </a:solidFill>
                          <a:latin typeface="宋体" panose="02010600030101010101" pitchFamily="2" charset="-122"/>
                          <a:sym typeface="Franklin Gothic Book" panose="020B0503020102020204" pitchFamily="34" charset="0"/>
                        </a:rPr>
                        <a:t>与采购项目的具体特点和实际需要不相适应或者与合同履行无关；</a:t>
                      </a:r>
                      <a:endParaRPr lang="zh-CN" altLang="en-US" sz="1800" dirty="0">
                        <a:solidFill>
                          <a:srgbClr val="000000"/>
                        </a:solidFill>
                        <a:latin typeface="宋体" panose="02010600030101010101" pitchFamily="2" charset="-122"/>
                        <a:sym typeface="Franklin Gothic Book" panose="020B0503020102020204" pitchFamily="34" charset="0"/>
                      </a:endParaRPr>
                    </a:p>
                    <a:p>
                      <a:pPr marL="0" lvl="0" indent="0">
                        <a:lnSpc>
                          <a:spcPts val="2300"/>
                        </a:lnSpc>
                        <a:spcBef>
                          <a:spcPct val="0"/>
                        </a:spcBef>
                        <a:buNone/>
                      </a:pPr>
                      <a:r>
                        <a:rPr lang="zh-CN" altLang="en-US" sz="1800" dirty="0">
                          <a:solidFill>
                            <a:srgbClr val="000000"/>
                          </a:solidFill>
                          <a:latin typeface="宋体" panose="02010600030101010101" pitchFamily="2" charset="-122"/>
                          <a:sym typeface="Franklin Gothic Book" panose="020B0503020102020204" pitchFamily="34" charset="0"/>
                        </a:rPr>
                        <a:t> </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三</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采购需求中的技术、服务等要求</a:t>
                      </a:r>
                      <a:r>
                        <a:rPr lang="zh-CN" altLang="en-US" sz="1800" b="1" dirty="0">
                          <a:solidFill>
                            <a:srgbClr val="000000"/>
                          </a:solidFill>
                          <a:latin typeface="宋体" panose="02010600030101010101" pitchFamily="2" charset="-122"/>
                          <a:sym typeface="Franklin Gothic Book" panose="020B0503020102020204" pitchFamily="34" charset="0"/>
                        </a:rPr>
                        <a:t>指向特定供应商、特定产品</a:t>
                      </a:r>
                      <a:r>
                        <a:rPr lang="zh-CN" altLang="en-US" sz="1800" dirty="0">
                          <a:solidFill>
                            <a:srgbClr val="000000"/>
                          </a:solidFill>
                          <a:latin typeface="宋体" panose="02010600030101010101" pitchFamily="2" charset="-122"/>
                          <a:sym typeface="Franklin Gothic Book" panose="020B0503020102020204" pitchFamily="34" charset="0"/>
                        </a:rPr>
                        <a:t>；</a:t>
                      </a:r>
                      <a:endParaRPr lang="zh-CN" altLang="en-US" sz="1800" dirty="0">
                        <a:solidFill>
                          <a:srgbClr val="000000"/>
                        </a:solidFill>
                        <a:latin typeface="宋体" panose="02010600030101010101" pitchFamily="2" charset="-122"/>
                        <a:sym typeface="Franklin Gothic Book" panose="020B0503020102020204" pitchFamily="34" charset="0"/>
                      </a:endParaRPr>
                    </a:p>
                    <a:p>
                      <a:pPr marL="0" lvl="0" indent="0">
                        <a:lnSpc>
                          <a:spcPts val="2300"/>
                        </a:lnSpc>
                        <a:spcBef>
                          <a:spcPct val="0"/>
                        </a:spcBef>
                        <a:buNone/>
                      </a:pPr>
                      <a:r>
                        <a:rPr lang="zh-CN" altLang="en-US" sz="1800" dirty="0">
                          <a:solidFill>
                            <a:srgbClr val="000000"/>
                          </a:solidFill>
                          <a:latin typeface="宋体" panose="02010600030101010101" pitchFamily="2" charset="-122"/>
                          <a:sym typeface="Franklin Gothic Book" panose="020B0503020102020204" pitchFamily="34" charset="0"/>
                        </a:rPr>
                        <a:t> </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四</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b="1" dirty="0">
                          <a:solidFill>
                            <a:srgbClr val="000000"/>
                          </a:solidFill>
                          <a:latin typeface="宋体" panose="02010600030101010101" pitchFamily="2" charset="-122"/>
                          <a:sym typeface="Franklin Gothic Book" panose="020B0503020102020204" pitchFamily="34" charset="0"/>
                        </a:rPr>
                        <a:t>以特定行政区域或者特定行业的业绩、奖项</a:t>
                      </a:r>
                      <a:r>
                        <a:rPr lang="zh-CN" altLang="en-US" sz="1800" dirty="0">
                          <a:solidFill>
                            <a:srgbClr val="000000"/>
                          </a:solidFill>
                          <a:latin typeface="宋体" panose="02010600030101010101" pitchFamily="2" charset="-122"/>
                          <a:sym typeface="Franklin Gothic Book" panose="020B0503020102020204" pitchFamily="34" charset="0"/>
                        </a:rPr>
                        <a:t>作为加分条件或者中标、成交条件；</a:t>
                      </a:r>
                      <a:endParaRPr lang="zh-CN" altLang="en-US" sz="1800" dirty="0">
                        <a:solidFill>
                          <a:srgbClr val="000000"/>
                        </a:solidFill>
                        <a:latin typeface="宋体" panose="02010600030101010101" pitchFamily="2" charset="-122"/>
                        <a:sym typeface="Franklin Gothic Book" panose="020B0503020102020204" pitchFamily="34" charset="0"/>
                      </a:endParaRPr>
                    </a:p>
                    <a:p>
                      <a:pPr marL="0" lvl="0" indent="0">
                        <a:lnSpc>
                          <a:spcPts val="2300"/>
                        </a:lnSpc>
                        <a:spcBef>
                          <a:spcPct val="0"/>
                        </a:spcBef>
                        <a:buNone/>
                      </a:pPr>
                      <a:r>
                        <a:rPr lang="zh-CN" altLang="en-US" sz="1800" dirty="0">
                          <a:solidFill>
                            <a:srgbClr val="000000"/>
                          </a:solidFill>
                          <a:latin typeface="宋体" panose="02010600030101010101" pitchFamily="2" charset="-122"/>
                          <a:sym typeface="Franklin Gothic Book" panose="020B0503020102020204" pitchFamily="34" charset="0"/>
                        </a:rPr>
                        <a:t> </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五</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对供应商采取不同的资格审查或者评审标准；</a:t>
                      </a:r>
                      <a:endParaRPr lang="zh-CN" altLang="en-US" sz="1800" dirty="0">
                        <a:solidFill>
                          <a:srgbClr val="000000"/>
                        </a:solidFill>
                        <a:latin typeface="宋体" panose="02010600030101010101" pitchFamily="2" charset="-122"/>
                        <a:sym typeface="Franklin Gothic Book" panose="020B0503020102020204" pitchFamily="34" charset="0"/>
                      </a:endParaRPr>
                    </a:p>
                    <a:p>
                      <a:pPr marL="0" lvl="0" indent="0">
                        <a:lnSpc>
                          <a:spcPts val="2300"/>
                        </a:lnSpc>
                        <a:spcBef>
                          <a:spcPct val="0"/>
                        </a:spcBef>
                        <a:buNone/>
                      </a:pPr>
                      <a:r>
                        <a:rPr lang="zh-CN" altLang="en-US" sz="1800" dirty="0">
                          <a:solidFill>
                            <a:srgbClr val="000000"/>
                          </a:solidFill>
                          <a:latin typeface="宋体" panose="02010600030101010101" pitchFamily="2" charset="-122"/>
                          <a:sym typeface="Franklin Gothic Book" panose="020B0503020102020204" pitchFamily="34" charset="0"/>
                        </a:rPr>
                        <a:t> </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六</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限定或者</a:t>
                      </a:r>
                      <a:r>
                        <a:rPr lang="zh-CN" altLang="en-US" sz="1800" b="1" dirty="0">
                          <a:solidFill>
                            <a:srgbClr val="000000"/>
                          </a:solidFill>
                          <a:latin typeface="宋体" panose="02010600030101010101" pitchFamily="2" charset="-122"/>
                          <a:sym typeface="Franklin Gothic Book" panose="020B0503020102020204" pitchFamily="34" charset="0"/>
                        </a:rPr>
                        <a:t>指定特定的专利、商标、品牌或者供应商</a:t>
                      </a:r>
                      <a:r>
                        <a:rPr lang="zh-CN" altLang="en-US" sz="1800" dirty="0">
                          <a:solidFill>
                            <a:srgbClr val="000000"/>
                          </a:solidFill>
                          <a:latin typeface="宋体" panose="02010600030101010101" pitchFamily="2" charset="-122"/>
                          <a:sym typeface="Franklin Gothic Book" panose="020B0503020102020204" pitchFamily="34" charset="0"/>
                        </a:rPr>
                        <a:t>；</a:t>
                      </a:r>
                      <a:endParaRPr lang="zh-CN" altLang="en-US" sz="1800" dirty="0">
                        <a:solidFill>
                          <a:srgbClr val="000000"/>
                        </a:solidFill>
                        <a:latin typeface="宋体" panose="02010600030101010101" pitchFamily="2" charset="-122"/>
                        <a:sym typeface="Franklin Gothic Book" panose="020B0503020102020204" pitchFamily="34" charset="0"/>
                      </a:endParaRPr>
                    </a:p>
                    <a:p>
                      <a:pPr marL="0" lvl="0" indent="0">
                        <a:lnSpc>
                          <a:spcPts val="2300"/>
                        </a:lnSpc>
                        <a:spcBef>
                          <a:spcPct val="0"/>
                        </a:spcBef>
                        <a:buNone/>
                      </a:pPr>
                      <a:r>
                        <a:rPr lang="zh-CN" altLang="en-US" sz="1800" dirty="0">
                          <a:solidFill>
                            <a:srgbClr val="000000"/>
                          </a:solidFill>
                          <a:latin typeface="宋体" panose="02010600030101010101" pitchFamily="2" charset="-122"/>
                          <a:sym typeface="Franklin Gothic Book" panose="020B0503020102020204" pitchFamily="34" charset="0"/>
                        </a:rPr>
                        <a:t> </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七</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非法</a:t>
                      </a:r>
                      <a:r>
                        <a:rPr lang="zh-CN" altLang="en-US" sz="1800" b="1" dirty="0">
                          <a:solidFill>
                            <a:srgbClr val="000000"/>
                          </a:solidFill>
                          <a:latin typeface="宋体" panose="02010600030101010101" pitchFamily="2" charset="-122"/>
                          <a:sym typeface="Franklin Gothic Book" panose="020B0503020102020204" pitchFamily="34" charset="0"/>
                        </a:rPr>
                        <a:t>限定</a:t>
                      </a:r>
                      <a:r>
                        <a:rPr lang="zh-CN" altLang="en-US" sz="1800" dirty="0">
                          <a:solidFill>
                            <a:srgbClr val="000000"/>
                          </a:solidFill>
                          <a:latin typeface="宋体" panose="02010600030101010101" pitchFamily="2" charset="-122"/>
                          <a:sym typeface="Franklin Gothic Book" panose="020B0503020102020204" pitchFamily="34" charset="0"/>
                        </a:rPr>
                        <a:t>供应商的所有制形式、组织形式或者所在地；</a:t>
                      </a:r>
                      <a:endParaRPr lang="zh-CN" altLang="en-US" sz="1800" dirty="0">
                        <a:solidFill>
                          <a:srgbClr val="000000"/>
                        </a:solidFill>
                        <a:latin typeface="宋体" panose="02010600030101010101" pitchFamily="2" charset="-122"/>
                        <a:sym typeface="Franklin Gothic Book" panose="020B0503020102020204" pitchFamily="34" charset="0"/>
                      </a:endParaRPr>
                    </a:p>
                    <a:p>
                      <a:pPr marL="0" lvl="0" indent="0">
                        <a:lnSpc>
                          <a:spcPts val="2300"/>
                        </a:lnSpc>
                        <a:spcBef>
                          <a:spcPct val="0"/>
                        </a:spcBef>
                        <a:buNone/>
                      </a:pPr>
                      <a:r>
                        <a:rPr lang="zh-CN" altLang="en-US" sz="1800" dirty="0">
                          <a:solidFill>
                            <a:srgbClr val="000000"/>
                          </a:solidFill>
                          <a:latin typeface="宋体" panose="02010600030101010101" pitchFamily="2" charset="-122"/>
                          <a:sym typeface="Franklin Gothic Book" panose="020B0503020102020204" pitchFamily="34" charset="0"/>
                        </a:rPr>
                        <a:t> </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八</a:t>
                      </a:r>
                      <a:r>
                        <a:rPr lang="en-US" altLang="zh-CN" sz="1800" dirty="0">
                          <a:solidFill>
                            <a:srgbClr val="000000"/>
                          </a:solidFill>
                          <a:latin typeface="宋体" panose="02010600030101010101" pitchFamily="2" charset="-122"/>
                          <a:sym typeface="Franklin Gothic Book" panose="020B0503020102020204" pitchFamily="34" charset="0"/>
                        </a:rPr>
                        <a:t>)</a:t>
                      </a:r>
                      <a:r>
                        <a:rPr lang="zh-CN" altLang="en-US" sz="1800" dirty="0">
                          <a:solidFill>
                            <a:srgbClr val="000000"/>
                          </a:solidFill>
                          <a:latin typeface="宋体" panose="02010600030101010101" pitchFamily="2" charset="-122"/>
                          <a:sym typeface="Franklin Gothic Book" panose="020B0503020102020204" pitchFamily="34" charset="0"/>
                        </a:rPr>
                        <a:t>以其他不合理条件限制或者排斥潜在供应商。</a:t>
                      </a:r>
                      <a:endParaRPr lang="zh-CN" altLang="en-US" sz="1800" dirty="0">
                        <a:solidFill>
                          <a:srgbClr val="000000"/>
                        </a:solidFill>
                        <a:latin typeface="宋体" panose="02010600030101010101" pitchFamily="2" charset="-122"/>
                        <a:sym typeface="Franklin Gothic Book" panose="020B0503020102020204" pitchFamily="34" charset="0"/>
                      </a:endParaRPr>
                    </a:p>
                    <a:p>
                      <a:pPr marL="0" lvl="0" indent="0">
                        <a:lnSpc>
                          <a:spcPts val="2300"/>
                        </a:lnSpc>
                        <a:spcBef>
                          <a:spcPct val="0"/>
                        </a:spcBef>
                        <a:buNone/>
                      </a:pPr>
                      <a:r>
                        <a:rPr lang="zh-CN" altLang="en-US" sz="1600" dirty="0">
                          <a:solidFill>
                            <a:srgbClr val="000000"/>
                          </a:solidFill>
                          <a:latin typeface="宋体" panose="02010600030101010101" pitchFamily="2" charset="-122"/>
                          <a:sym typeface="Franklin Gothic Book" panose="020B0503020102020204" pitchFamily="34" charset="0"/>
                        </a:rPr>
                        <a:t> </a:t>
                      </a:r>
                      <a:r>
                        <a:rPr lang="en-US" altLang="zh-CN" sz="1600" dirty="0">
                          <a:solidFill>
                            <a:srgbClr val="000000"/>
                          </a:solidFill>
                          <a:latin typeface="宋体" panose="02010600030101010101" pitchFamily="2" charset="-122"/>
                          <a:sym typeface="Franklin Gothic Book" panose="020B0503020102020204" pitchFamily="34" charset="0"/>
                        </a:rPr>
                        <a:t>(</a:t>
                      </a:r>
                      <a:r>
                        <a:rPr lang="zh-CN" altLang="en-US" sz="1600" dirty="0">
                          <a:solidFill>
                            <a:srgbClr val="000000"/>
                          </a:solidFill>
                          <a:latin typeface="宋体" panose="02010600030101010101" pitchFamily="2" charset="-122"/>
                          <a:sym typeface="Franklin Gothic Book" panose="020B0503020102020204" pitchFamily="34" charset="0"/>
                        </a:rPr>
                        <a:t>案例：医院物业保洁</a:t>
                      </a:r>
                      <a:r>
                        <a:rPr lang="en-US" altLang="zh-CN" sz="1600" dirty="0">
                          <a:solidFill>
                            <a:srgbClr val="000000"/>
                          </a:solidFill>
                          <a:latin typeface="宋体" panose="02010600030101010101" pitchFamily="2" charset="-122"/>
                          <a:sym typeface="Franklin Gothic Book" panose="020B0503020102020204" pitchFamily="34" charset="0"/>
                        </a:rPr>
                        <a:t> </a:t>
                      </a:r>
                      <a:r>
                        <a:rPr lang="zh-CN" altLang="en-US" sz="1600" dirty="0">
                          <a:solidFill>
                            <a:srgbClr val="000000"/>
                          </a:solidFill>
                          <a:latin typeface="宋体" panose="02010600030101010101" pitchFamily="2" charset="-122"/>
                          <a:sym typeface="Franklin Gothic Book" panose="020B0503020102020204" pitchFamily="34" charset="0"/>
                        </a:rPr>
                        <a:t>故宫修缮</a:t>
                      </a:r>
                      <a:r>
                        <a:rPr lang="en-US" altLang="zh-CN" sz="1600" dirty="0">
                          <a:solidFill>
                            <a:srgbClr val="000000"/>
                          </a:solidFill>
                          <a:latin typeface="宋体" panose="02010600030101010101" pitchFamily="2" charset="-122"/>
                          <a:sym typeface="Franklin Gothic Book" panose="020B0503020102020204" pitchFamily="34" charset="0"/>
                        </a:rPr>
                        <a:t>)</a:t>
                      </a:r>
                      <a:endParaRPr lang="en-US" altLang="zh-CN" sz="1600" dirty="0">
                        <a:solidFill>
                          <a:srgbClr val="000000"/>
                        </a:solidFill>
                        <a:latin typeface="宋体" panose="0201060003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c>
                  <a:txBody>
                    <a:bodyPr/>
                    <a:lstStyle>
                      <a:lvl1pPr marL="342900" lvl="0" indent="-342900" algn="l" defTabSz="91440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1600" kern="1200"/>
                      </a:lvl2pPr>
                      <a:lvl3pPr marL="1143000" lvl="2" indent="-228600">
                        <a:defRPr sz="1400" kern="1200"/>
                      </a:lvl3pPr>
                      <a:lvl4pPr marL="1600200" lvl="3" indent="-228600">
                        <a:defRPr sz="1200" kern="1200"/>
                      </a:lvl4pPr>
                      <a:lvl5pPr marL="2057400" lvl="4" indent="-228600">
                        <a:defRPr sz="1200" kern="1200"/>
                      </a:lvl5pPr>
                    </a:lstStyle>
                    <a:p>
                      <a:pPr marL="0" indent="0">
                        <a:lnSpc>
                          <a:spcPts val="2400"/>
                        </a:lnSpc>
                        <a:spcBef>
                          <a:spcPct val="0"/>
                        </a:spcBef>
                        <a:buNone/>
                      </a:pPr>
                      <a:r>
                        <a:rPr lang="zh-CN" altLang="en-US" sz="1800">
                          <a:latin typeface="宋体" panose="02010600030101010101" pitchFamily="2" charset="-122"/>
                          <a:sym typeface="+mn-ea"/>
                        </a:rPr>
                        <a:t>  第十七条 采购人、采购代理机构</a:t>
                      </a:r>
                      <a:r>
                        <a:rPr lang="zh-CN" altLang="en-US" sz="1800" b="1">
                          <a:latin typeface="宋体" panose="02010600030101010101" pitchFamily="2" charset="-122"/>
                          <a:sym typeface="+mn-ea"/>
                        </a:rPr>
                        <a:t>不得</a:t>
                      </a:r>
                      <a:r>
                        <a:rPr lang="zh-CN" altLang="en-US" sz="1800">
                          <a:latin typeface="宋体" panose="02010600030101010101" pitchFamily="2" charset="-122"/>
                          <a:sym typeface="+mn-ea"/>
                        </a:rPr>
                        <a:t>将投标人的注册资本、资产总额、营业收入、从业人员、利润、纳税额等规模条件作为</a:t>
                      </a:r>
                      <a:r>
                        <a:rPr lang="zh-CN" altLang="en-US" sz="1800" b="1">
                          <a:latin typeface="宋体" panose="02010600030101010101" pitchFamily="2" charset="-122"/>
                          <a:sym typeface="+mn-ea"/>
                        </a:rPr>
                        <a:t>资格要求</a:t>
                      </a:r>
                      <a:r>
                        <a:rPr lang="zh-CN" altLang="en-US" sz="1800">
                          <a:latin typeface="宋体" panose="02010600030101010101" pitchFamily="2" charset="-122"/>
                          <a:sym typeface="+mn-ea"/>
                        </a:rPr>
                        <a:t>或者</a:t>
                      </a:r>
                      <a:r>
                        <a:rPr lang="zh-CN" altLang="en-US" sz="1800" b="1">
                          <a:latin typeface="宋体" panose="02010600030101010101" pitchFamily="2" charset="-122"/>
                          <a:sym typeface="+mn-ea"/>
                        </a:rPr>
                        <a:t>评审因素，也不得</a:t>
                      </a:r>
                      <a:r>
                        <a:rPr lang="zh-CN" altLang="en-US" sz="1800" b="0">
                          <a:latin typeface="宋体" panose="02010600030101010101" pitchFamily="2" charset="-122"/>
                          <a:sym typeface="+mn-ea"/>
                        </a:rPr>
                        <a:t>通过将除进口货物以外</a:t>
                      </a:r>
                      <a:r>
                        <a:rPr lang="zh-CN" altLang="en-US" sz="1800">
                          <a:latin typeface="宋体" panose="02010600030101010101" pitchFamily="2" charset="-122"/>
                          <a:sym typeface="+mn-ea"/>
                        </a:rPr>
                        <a:t>的生产厂家授权、承诺、证明、背书等作为资格要求，</a:t>
                      </a:r>
                      <a:r>
                        <a:rPr lang="zh-CN" altLang="en-US" sz="1800" b="1">
                          <a:latin typeface="宋体" panose="02010600030101010101" pitchFamily="2" charset="-122"/>
                          <a:sym typeface="+mn-ea"/>
                        </a:rPr>
                        <a:t>对投标人实行差别待遇或者歧视待遇</a:t>
                      </a:r>
                      <a:r>
                        <a:rPr lang="zh-CN" altLang="en-US" sz="1800">
                          <a:latin typeface="宋体" panose="02010600030101010101" pitchFamily="2" charset="-122"/>
                          <a:sym typeface="+mn-ea"/>
                        </a:rPr>
                        <a:t>。</a:t>
                      </a:r>
                      <a:endParaRPr lang="zh-CN" altLang="en-US" sz="1800" dirty="0">
                        <a:solidFill>
                          <a:srgbClr val="000000"/>
                        </a:solidFill>
                        <a:latin typeface="宋体" panose="02010600030101010101" pitchFamily="2" charset="-122"/>
                        <a:sym typeface="Franklin Gothic Book" panose="020B050302010202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5E5CE"/>
                    </a:solidFill>
                  </a:tcPr>
                </a:tc>
              </a:tr>
            </a:tbl>
          </a:graphicData>
        </a:graphic>
      </p:graphicFrame>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标题 1"/>
          <p:cNvSpPr>
            <a:spLocks noGrp="1"/>
          </p:cNvSpPr>
          <p:nvPr>
            <p:ph type="title"/>
          </p:nvPr>
        </p:nvSpPr>
        <p:spPr>
          <a:xfrm>
            <a:off x="1820863" y="274638"/>
            <a:ext cx="8389937" cy="490537"/>
          </a:xfrm>
        </p:spPr>
        <p:txBody>
          <a:bodyPr anchor="ctr"/>
          <a:lstStyle/>
          <a:p>
            <a:pPr algn="ctr"/>
            <a:br>
              <a:rPr lang="zh-CN" altLang="en-US">
                <a:latin typeface="黑体" panose="02010609060101010101" pitchFamily="2" charset="-122"/>
                <a:ea typeface="黑体" panose="02010609060101010101" pitchFamily="2" charset="-122"/>
                <a:sym typeface="宋体" panose="02010600030101010101" pitchFamily="2" charset="-122"/>
              </a:rPr>
            </a:br>
            <a:br>
              <a:rPr lang="zh-CN" altLang="en-US">
                <a:latin typeface="黑体" panose="02010609060101010101" pitchFamily="2" charset="-122"/>
                <a:ea typeface="黑体" panose="02010609060101010101" pitchFamily="2" charset="-122"/>
                <a:sym typeface="宋体" panose="02010600030101010101" pitchFamily="2" charset="-122"/>
              </a:rPr>
            </a:br>
            <a:r>
              <a:rPr lang="zh-CN" altLang="en-US">
                <a:latin typeface="黑体" panose="02010609060101010101" pitchFamily="2" charset="-122"/>
                <a:ea typeface="黑体" panose="02010609060101010101" pitchFamily="2" charset="-122"/>
                <a:sym typeface="宋体" panose="02010600030101010101" pitchFamily="2" charset="-122"/>
              </a:rPr>
              <a:t> </a:t>
            </a:r>
            <a:r>
              <a:rPr lang="zh-CN" altLang="en-US" sz="2400">
                <a:latin typeface="黑体" panose="02010609060101010101" pitchFamily="2" charset="-122"/>
                <a:ea typeface="黑体" panose="02010609060101010101" pitchFamily="2" charset="-122"/>
                <a:sym typeface="宋体" panose="02010600030101010101" pitchFamily="2" charset="-122"/>
              </a:rPr>
              <a:t>业绩能否作为资格条件或评分项？</a:t>
            </a:r>
            <a:r>
              <a:rPr lang="en-US" altLang="zh-CN" sz="2400">
                <a:latin typeface="黑体" panose="02010609060101010101" pitchFamily="2" charset="-122"/>
                <a:ea typeface="黑体" panose="02010609060101010101" pitchFamily="2" charset="-122"/>
                <a:sym typeface="宋体" panose="02010600030101010101" pitchFamily="2" charset="-122"/>
              </a:rPr>
              <a:t>-</a:t>
            </a:r>
            <a:r>
              <a:rPr lang="zh-CN" altLang="en-US" sz="2400">
                <a:latin typeface="黑体" panose="02010609060101010101" pitchFamily="2" charset="-122"/>
                <a:ea typeface="黑体" panose="02010609060101010101" pitchFamily="2" charset="-122"/>
                <a:sym typeface="宋体" panose="02010600030101010101" pitchFamily="2" charset="-122"/>
              </a:rPr>
              <a:t>财政部答复</a:t>
            </a:r>
            <a:br>
              <a:rPr lang="zh-CN" altLang="en-US">
                <a:latin typeface="黑体" panose="02010609060101010101" pitchFamily="2" charset="-122"/>
                <a:ea typeface="黑体" panose="02010609060101010101" pitchFamily="2" charset="-122"/>
              </a:rPr>
            </a:br>
            <a:br>
              <a:rPr lang="zh-CN" altLang="en-US">
                <a:latin typeface="黑体" panose="02010609060101010101" pitchFamily="2" charset="-122"/>
                <a:ea typeface="黑体" panose="02010609060101010101" pitchFamily="2" charset="-122"/>
              </a:rPr>
            </a:br>
            <a:endParaRPr lang="zh-CN" altLang="en-US"/>
          </a:p>
        </p:txBody>
      </p:sp>
      <p:sp>
        <p:nvSpPr>
          <p:cNvPr id="123906" name="内容占位符 2"/>
          <p:cNvSpPr>
            <a:spLocks noGrp="1"/>
          </p:cNvSpPr>
          <p:nvPr>
            <p:ph idx="1"/>
          </p:nvPr>
        </p:nvSpPr>
        <p:spPr>
          <a:xfrm>
            <a:off x="1927225" y="800100"/>
            <a:ext cx="8283575" cy="5794375"/>
          </a:xfrm>
        </p:spPr>
        <p:txBody>
          <a:bodyPr anchor="t"/>
          <a:lstStyle/>
          <a:p>
            <a:pPr marL="0" indent="0" eaLnBrk="1" latinLnBrk="0" hangingPunct="1">
              <a:lnSpc>
                <a:spcPts val="2100"/>
              </a:lnSpc>
              <a:spcBef>
                <a:spcPct val="0"/>
              </a:spcBef>
              <a:buNone/>
            </a:pPr>
            <a:r>
              <a:rPr lang="en-US" altLang="zh-CN" sz="1800"/>
              <a:t>  </a:t>
            </a:r>
            <a:r>
              <a:rPr lang="zh-CN" altLang="en-US" sz="1800">
                <a:sym typeface="宋体" panose="02010600030101010101" pitchFamily="2" charset="-122"/>
              </a:rPr>
              <a:t> 留言编号：</a:t>
            </a:r>
            <a:r>
              <a:rPr lang="en-US" altLang="zh-CN" sz="1800">
                <a:sym typeface="宋体" panose="02010600030101010101" pitchFamily="2" charset="-122"/>
              </a:rPr>
              <a:t>8532-3396003       </a:t>
            </a:r>
            <a:r>
              <a:rPr lang="zh-CN" altLang="en-US" sz="1800">
                <a:sym typeface="宋体" panose="02010600030101010101" pitchFamily="2" charset="-122"/>
              </a:rPr>
              <a:t>预咨询单位</a:t>
            </a:r>
            <a:r>
              <a:rPr lang="en-US" altLang="zh-CN" sz="1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国库司</a:t>
            </a:r>
            <a:r>
              <a:rPr lang="en-US" altLang="zh-CN" sz="1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  </a:t>
            </a:r>
            <a:r>
              <a:rPr lang="en-US" altLang="zh-CN" sz="1800">
                <a:sym typeface="宋体" panose="02010600030101010101" pitchFamily="2" charset="-122"/>
              </a:rPr>
              <a:t>     </a:t>
            </a:r>
            <a:r>
              <a:rPr lang="zh-CN" altLang="en-US" sz="1800">
                <a:sym typeface="宋体" panose="02010600030101010101" pitchFamily="2" charset="-122"/>
              </a:rPr>
              <a:t>回复时间</a:t>
            </a:r>
            <a:r>
              <a:rPr lang="en-US" altLang="zh-CN" sz="1800">
                <a:sym typeface="宋体" panose="02010600030101010101" pitchFamily="2" charset="-122"/>
              </a:rPr>
              <a:t>2019-11-19</a:t>
            </a:r>
            <a:endParaRPr lang="en-US" altLang="zh-CN" sz="1800">
              <a:sym typeface="宋体" panose="02010600030101010101" pitchFamily="2" charset="-122"/>
            </a:endParaRPr>
          </a:p>
          <a:p>
            <a:pPr marL="0" indent="0" eaLnBrk="1" latinLnBrk="0" hangingPunct="1">
              <a:lnSpc>
                <a:spcPts val="2100"/>
              </a:lnSpc>
              <a:spcBef>
                <a:spcPct val="0"/>
              </a:spcBef>
              <a:buNone/>
            </a:pPr>
            <a:r>
              <a:rPr lang="en-US" altLang="zh-CN" sz="1800">
                <a:sym typeface="宋体" panose="02010600030101010101" pitchFamily="2" charset="-122"/>
              </a:rPr>
              <a:t>   </a:t>
            </a:r>
            <a:r>
              <a:rPr lang="zh-CN" altLang="en-US" sz="1800">
                <a:sym typeface="宋体" panose="02010600030101010101" pitchFamily="2" charset="-122"/>
              </a:rPr>
              <a:t>国库司：某福采中心采购福利彩票预制票据，采购文件评审标准中设置</a:t>
            </a:r>
            <a:r>
              <a:rPr lang="en-US" altLang="zh-CN" sz="1800">
                <a:sym typeface="宋体" panose="02010600030101010101" pitchFamily="2" charset="-122"/>
              </a:rPr>
              <a:t>“</a:t>
            </a:r>
            <a:r>
              <a:rPr lang="zh-CN" altLang="en-US" sz="1800">
                <a:sym typeface="宋体" panose="02010600030101010101" pitchFamily="2" charset="-122"/>
              </a:rPr>
              <a:t>同类产品业绩加分</a:t>
            </a:r>
            <a:r>
              <a:rPr lang="en-US" altLang="zh-CN" sz="1800">
                <a:sym typeface="宋体" panose="02010600030101010101" pitchFamily="2" charset="-122"/>
              </a:rPr>
              <a:t>”</a:t>
            </a:r>
            <a:r>
              <a:rPr lang="zh-CN" altLang="en-US" sz="1800">
                <a:sym typeface="宋体" panose="02010600030101010101" pitchFamily="2" charset="-122"/>
              </a:rPr>
              <a:t>，是否涉嫌违背《政府采购法实施条例》第二十条</a:t>
            </a:r>
            <a:r>
              <a:rPr lang="en-US" altLang="zh-CN" sz="1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四</a:t>
            </a:r>
            <a:r>
              <a:rPr lang="en-US" altLang="zh-CN" sz="1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lang="zh-CN" altLang="en-US" sz="1800">
                <a:sym typeface="宋体" panose="02010600030101010101" pitchFamily="2" charset="-122"/>
              </a:rPr>
              <a:t>款，以特定行业的业绩作为加分条件？万望回复，非常感谢！</a:t>
            </a:r>
            <a:endParaRPr lang="en-US" altLang="zh-CN" sz="1800">
              <a:sym typeface="宋体" panose="02010600030101010101" pitchFamily="2" charset="-122"/>
            </a:endParaRPr>
          </a:p>
          <a:p>
            <a:pPr marL="0" indent="0" eaLnBrk="1" latinLnBrk="0" hangingPunct="1">
              <a:lnSpc>
                <a:spcPts val="2100"/>
              </a:lnSpc>
              <a:spcBef>
                <a:spcPct val="0"/>
              </a:spcBef>
              <a:buNone/>
            </a:pPr>
            <a:r>
              <a:rPr lang="en-US" altLang="zh-CN" sz="1800">
                <a:sym typeface="宋体" panose="02010600030101010101" pitchFamily="2" charset="-122"/>
              </a:rPr>
              <a:t>    </a:t>
            </a:r>
            <a:r>
              <a:rPr lang="zh-CN" altLang="en-US" sz="1800" b="1">
                <a:sym typeface="宋体" panose="02010600030101010101" pitchFamily="2" charset="-122"/>
              </a:rPr>
              <a:t>答：</a:t>
            </a:r>
            <a:r>
              <a:rPr lang="zh-CN" altLang="en-US" sz="1800">
                <a:sym typeface="宋体" panose="02010600030101010101" pitchFamily="2" charset="-122"/>
              </a:rPr>
              <a:t>根据政府采购法的规定，</a:t>
            </a:r>
            <a:r>
              <a:rPr lang="zh-CN" altLang="en-US" sz="1800" b="1">
                <a:sym typeface="宋体" panose="02010600030101010101" pitchFamily="2" charset="-122"/>
              </a:rPr>
              <a:t>业绩可以作为供应商资格条件或评审因素</a:t>
            </a:r>
            <a:r>
              <a:rPr lang="zh-CN" altLang="en-US" sz="1800">
                <a:sym typeface="宋体" panose="02010600030101010101" pitchFamily="2" charset="-122"/>
              </a:rPr>
              <a:t>。对于您反映的情况，考虑到彩票行业的</a:t>
            </a:r>
            <a:r>
              <a:rPr lang="zh-CN" altLang="en-US" sz="1800" b="1">
                <a:sym typeface="宋体" panose="02010600030101010101" pitchFamily="2" charset="-122"/>
              </a:rPr>
              <a:t>特殊性</a:t>
            </a:r>
            <a:r>
              <a:rPr lang="zh-CN" altLang="en-US" sz="1800">
                <a:sym typeface="宋体" panose="02010600030101010101" pitchFamily="2" charset="-122"/>
              </a:rPr>
              <a:t>，应结合实际情况进行判断。如果满足业绩条件的供应商有</a:t>
            </a:r>
            <a:r>
              <a:rPr lang="zh-CN" altLang="en-US" sz="1800" b="1">
                <a:sym typeface="宋体" panose="02010600030101010101" pitchFamily="2" charset="-122"/>
              </a:rPr>
              <a:t>三家以上</a:t>
            </a:r>
            <a:r>
              <a:rPr lang="zh-CN" altLang="en-US" sz="1800">
                <a:sym typeface="宋体" panose="02010600030101010101" pitchFamily="2" charset="-122"/>
              </a:rPr>
              <a:t>，则不违反政府采购制度规定；如果满足业绩条件的供应商只有一到两家，就属于以不合理条件限制供应商的情形。谢谢您对财政工作的支持。</a:t>
            </a:r>
            <a:endParaRPr lang="en-US" altLang="zh-CN" sz="1800"/>
          </a:p>
          <a:p>
            <a:pPr marL="0" indent="0" eaLnBrk="1" latinLnBrk="0" hangingPunct="1">
              <a:lnSpc>
                <a:spcPts val="2100"/>
              </a:lnSpc>
              <a:spcBef>
                <a:spcPts val="600"/>
              </a:spcBef>
              <a:buNone/>
            </a:pPr>
            <a:r>
              <a:rPr lang="zh-CN" altLang="en-US" sz="1800"/>
              <a:t>    留言编号：</a:t>
            </a:r>
            <a:r>
              <a:rPr lang="en-US" altLang="zh-CN" sz="1800"/>
              <a:t>8940-3401269      </a:t>
            </a:r>
            <a:r>
              <a:rPr lang="zh-CN" altLang="en-US" sz="1800"/>
              <a:t>预咨询单位</a:t>
            </a:r>
            <a:r>
              <a:rPr lang="en-US" altLang="zh-CN" sz="1800">
                <a:latin typeface="宋体" panose="02010600030101010101" pitchFamily="2" charset="-122"/>
                <a:ea typeface="宋体" panose="02010600030101010101" pitchFamily="2" charset="-122"/>
                <a:cs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rPr>
              <a:t>国库司</a:t>
            </a:r>
            <a:r>
              <a:rPr lang="en-US" altLang="zh-CN" sz="1800">
                <a:latin typeface="宋体" panose="02010600030101010101" pitchFamily="2" charset="-122"/>
                <a:ea typeface="宋体" panose="02010600030101010101" pitchFamily="2" charset="-122"/>
                <a:cs typeface="宋体" panose="02010600030101010101" pitchFamily="2" charset="-122"/>
              </a:rPr>
              <a:t>]  </a:t>
            </a:r>
            <a:r>
              <a:rPr lang="en-US" altLang="zh-CN" sz="1800"/>
              <a:t>     </a:t>
            </a:r>
            <a:r>
              <a:rPr lang="zh-CN" altLang="en-US" sz="1800"/>
              <a:t>回复时间</a:t>
            </a:r>
            <a:r>
              <a:rPr lang="en-US" altLang="zh-CN" sz="1800"/>
              <a:t>2019-12-03</a:t>
            </a:r>
            <a:endParaRPr lang="en-US" altLang="zh-CN" sz="1800"/>
          </a:p>
          <a:p>
            <a:pPr marL="0" indent="0" eaLnBrk="1" latinLnBrk="0" hangingPunct="1">
              <a:lnSpc>
                <a:spcPts val="2100"/>
              </a:lnSpc>
              <a:spcBef>
                <a:spcPct val="0"/>
              </a:spcBef>
              <a:buNone/>
            </a:pPr>
            <a:r>
              <a:rPr lang="zh-CN" altLang="en-US" sz="1800"/>
              <a:t>  《政府采购法》第二十三条规定</a:t>
            </a:r>
            <a:r>
              <a:rPr lang="en-US" altLang="zh-CN" sz="1800"/>
              <a:t>“</a:t>
            </a:r>
            <a:r>
              <a:rPr lang="zh-CN" altLang="en-US" sz="1800">
                <a:sym typeface="宋体" panose="02010600030101010101" pitchFamily="2" charset="-122"/>
              </a:rPr>
              <a:t>采购人可以要求参加政府采购的供应商提供有关资质证明文件和业绩情况，并根据本法规定的供应商条件和采购项目对供应商的特定要求，对供应商的资格进行审查</a:t>
            </a:r>
            <a:r>
              <a:rPr lang="en-US" altLang="zh-CN" sz="1800"/>
              <a:t>”</a:t>
            </a:r>
            <a:r>
              <a:rPr lang="zh-CN" altLang="en-US" sz="1800"/>
              <a:t>。可见法律规定可以将业绩作为评审因素。而《政府采购货物和服务招标投标管理办法》第十七条规定</a:t>
            </a:r>
            <a:r>
              <a:rPr lang="en-US" altLang="zh-CN" sz="1800"/>
              <a:t>“</a:t>
            </a:r>
            <a:r>
              <a:rPr lang="zh-CN" altLang="en-US" sz="1800">
                <a:sym typeface="宋体" panose="02010600030101010101" pitchFamily="2" charset="-122"/>
              </a:rPr>
              <a:t>采购人、采购代理机构不得将投标人的注册资本、资产总额、营业收入、从业人员、利润、纳税额等规模条件作为资格要求或者评审因素，也不得通过将除进口货物以外的生产厂家授权、承诺、证明、背书等作为资格要求，对投标人实行差别待遇或者歧视待遇</a:t>
            </a:r>
            <a:r>
              <a:rPr lang="en-US" altLang="zh-CN" sz="1800"/>
              <a:t>”</a:t>
            </a:r>
            <a:r>
              <a:rPr lang="zh-CN" altLang="en-US" sz="1800"/>
              <a:t>。 </a:t>
            </a:r>
            <a:endParaRPr lang="zh-CN" altLang="en-US" sz="1800"/>
          </a:p>
          <a:p>
            <a:pPr marL="0" indent="0" eaLnBrk="1" latinLnBrk="0" hangingPunct="1">
              <a:lnSpc>
                <a:spcPts val="2100"/>
              </a:lnSpc>
              <a:spcBef>
                <a:spcPct val="0"/>
              </a:spcBef>
              <a:buNone/>
            </a:pPr>
            <a:r>
              <a:rPr lang="zh-CN" altLang="en-US" sz="1800"/>
              <a:t>    业绩与投标人的营业收入、利润、纳税额具有关联性，那么请问，政府采购招标活动中，可不可以将业绩作为评分项？</a:t>
            </a:r>
            <a:endParaRPr lang="zh-CN" altLang="en-US" sz="1800"/>
          </a:p>
          <a:p>
            <a:pPr marL="0" indent="0" eaLnBrk="1" latinLnBrk="0" hangingPunct="1">
              <a:lnSpc>
                <a:spcPts val="2100"/>
              </a:lnSpc>
              <a:spcBef>
                <a:spcPct val="0"/>
              </a:spcBef>
              <a:buNone/>
            </a:pPr>
            <a:r>
              <a:rPr lang="en-US" altLang="zh-CN" sz="1800"/>
              <a:t>    </a:t>
            </a:r>
            <a:r>
              <a:rPr lang="zh-CN" altLang="en-US" sz="1800" b="1"/>
              <a:t>答：业绩可以作为供应商资格条件，也可以作为评分条件</a:t>
            </a:r>
            <a:r>
              <a:rPr lang="zh-CN" altLang="en-US" sz="1800"/>
              <a:t>。但是，如果业绩已经作为资格条件，就不能再作为评分条件。谢谢您对财政工作的支持。</a:t>
            </a:r>
            <a:endParaRPr lang="zh-CN" altLang="en-US" sz="1800"/>
          </a:p>
          <a:p>
            <a:pPr marL="0" indent="0" eaLnBrk="1" latinLnBrk="0" hangingPunct="1">
              <a:lnSpc>
                <a:spcPts val="2100"/>
              </a:lnSpc>
              <a:spcBef>
                <a:spcPct val="0"/>
              </a:spcBef>
              <a:buNone/>
            </a:pPr>
            <a:r>
              <a:rPr lang="zh-CN" altLang="en-US" sz="1800"/>
              <a:t>   </a:t>
            </a:r>
            <a:endParaRPr lang="zh-CN" altLang="en-US" sz="18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标题 1"/>
          <p:cNvSpPr>
            <a:spLocks noGrp="1"/>
          </p:cNvSpPr>
          <p:nvPr>
            <p:ph type="title"/>
          </p:nvPr>
        </p:nvSpPr>
        <p:spPr>
          <a:xfrm>
            <a:off x="1704975" y="304800"/>
            <a:ext cx="8693150" cy="490538"/>
          </a:xfrm>
        </p:spPr>
        <p:txBody>
          <a:bodyPr anchor="ctr" anchorCtr="0"/>
          <a:lstStyle/>
          <a:p>
            <a:r>
              <a:rPr lang="zh-CN" altLang="en-US" sz="2400">
                <a:latin typeface="黑体" panose="02010609060101010101" pitchFamily="2" charset="-122"/>
                <a:ea typeface="黑体" panose="02010609060101010101" pitchFamily="2" charset="-122"/>
                <a:sym typeface="宋体" panose="02010600030101010101" pitchFamily="2" charset="-122"/>
              </a:rPr>
              <a:t>业绩能否作为资格条件或评分项？</a:t>
            </a:r>
            <a:r>
              <a:rPr lang="en-US" altLang="zh-CN" sz="2400">
                <a:latin typeface="黑体" panose="02010609060101010101" pitchFamily="2" charset="-122"/>
                <a:ea typeface="黑体" panose="02010609060101010101" pitchFamily="2" charset="-122"/>
                <a:sym typeface="宋体" panose="02010600030101010101" pitchFamily="2" charset="-122"/>
              </a:rPr>
              <a:t>-</a:t>
            </a:r>
            <a:r>
              <a:rPr lang="zh-CN" altLang="en-US" sz="2400">
                <a:latin typeface="黑体" panose="02010609060101010101" pitchFamily="2" charset="-122"/>
                <a:ea typeface="黑体" panose="02010609060101010101" pitchFamily="2" charset="-122"/>
                <a:sym typeface="宋体" panose="02010600030101010101" pitchFamily="2" charset="-122"/>
              </a:rPr>
              <a:t>部指导性案例、信息公告</a:t>
            </a:r>
            <a:endParaRPr lang="zh-CN" altLang="en-US" sz="2400">
              <a:latin typeface="黑体" panose="02010609060101010101" pitchFamily="2" charset="-122"/>
              <a:ea typeface="黑体" panose="02010609060101010101" pitchFamily="2" charset="-122"/>
              <a:sym typeface="宋体" panose="02010600030101010101" pitchFamily="2" charset="-122"/>
            </a:endParaRPr>
          </a:p>
        </p:txBody>
      </p:sp>
      <p:sp>
        <p:nvSpPr>
          <p:cNvPr id="143362" name="内容占位符 2"/>
          <p:cNvSpPr>
            <a:spLocks noGrp="1"/>
          </p:cNvSpPr>
          <p:nvPr>
            <p:ph idx="1"/>
          </p:nvPr>
        </p:nvSpPr>
        <p:spPr>
          <a:xfrm>
            <a:off x="1895475" y="795655"/>
            <a:ext cx="8501380" cy="5870575"/>
          </a:xfrm>
        </p:spPr>
        <p:txBody>
          <a:bodyPr anchor="t" anchorCtr="0"/>
          <a:lstStyle/>
          <a:p>
            <a:pPr marL="0" indent="0">
              <a:lnSpc>
                <a:spcPts val="2400"/>
              </a:lnSpc>
              <a:spcBef>
                <a:spcPct val="0"/>
              </a:spcBef>
              <a:buNone/>
            </a:pPr>
            <a:r>
              <a:rPr lang="en-US" altLang="zh-CN" sz="1800">
                <a:latin typeface="宋体" panose="02010600030101010101" pitchFamily="2" charset="-122"/>
              </a:rPr>
              <a:t> </a:t>
            </a:r>
            <a:r>
              <a:rPr lang="en-US" altLang="zh-CN" sz="1800" b="1">
                <a:latin typeface="宋体" panose="02010600030101010101" pitchFamily="2" charset="-122"/>
              </a:rPr>
              <a:t> </a:t>
            </a:r>
            <a:r>
              <a:rPr lang="zh-CN" altLang="en-US" sz="1800" b="1">
                <a:latin typeface="宋体" panose="02010600030101010101" pitchFamily="2" charset="-122"/>
                <a:ea typeface="宋体" panose="02010600030101010101" pitchFamily="2" charset="-122"/>
                <a:cs typeface="宋体" panose="02010600030101010101" pitchFamily="2" charset="-122"/>
              </a:rPr>
              <a:t>关于业绩加分，要根据具体情况具体分析。如：</a:t>
            </a:r>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a:latin typeface="宋体" panose="02010600030101010101" pitchFamily="2" charset="-122"/>
                <a:ea typeface="宋体" panose="02010600030101010101" pitchFamily="2" charset="-122"/>
                <a:cs typeface="宋体" panose="02010600030101010101" pitchFamily="2" charset="-122"/>
              </a:rPr>
              <a:t>  </a:t>
            </a:r>
            <a:r>
              <a:rPr lang="zh-CN" altLang="en-US" sz="1800" b="1">
                <a:latin typeface="宋体" panose="02010600030101010101" pitchFamily="2" charset="-122"/>
                <a:ea typeface="宋体" panose="02010600030101010101" pitchFamily="2" charset="-122"/>
                <a:cs typeface="宋体" panose="02010600030101010101" pitchFamily="2" charset="-122"/>
              </a:rPr>
              <a:t>财政部第12号指导性案例</a:t>
            </a:r>
            <a:r>
              <a:rPr lang="zh-CN" altLang="en-US" sz="1800">
                <a:latin typeface="宋体" panose="02010600030101010101" pitchFamily="2" charset="-122"/>
                <a:ea typeface="宋体" panose="02010600030101010101" pitchFamily="2" charset="-122"/>
                <a:cs typeface="宋体" panose="02010600030101010101" pitchFamily="2" charset="-122"/>
              </a:rPr>
              <a:t>，Z歌剧院舞美灯光设备采购项目的招标文件将“提供合作并服务于W部直属院团舞台设备的售后维护保养的用户反馈意见”设置为评审因素。考虑到W部直属院团的舞台设备与其他院团的舞台设备没有实质区别，上述评审因素构成以不合理的条件对供应商实行差别待遇或者歧视待遇。</a:t>
            </a:r>
            <a:r>
              <a:rPr lang="zh-CN" altLang="en-US" sz="1800" b="1">
                <a:latin typeface="宋体" panose="02010600030101010101" pitchFamily="2" charset="-122"/>
                <a:ea typeface="宋体" panose="02010600030101010101" pitchFamily="2" charset="-122"/>
                <a:cs typeface="宋体" panose="02010600030101010101" pitchFamily="2" charset="-122"/>
              </a:rPr>
              <a:t>采购人代理机构不得</a:t>
            </a:r>
            <a:r>
              <a:rPr lang="zh-CN" altLang="en-US" sz="1800">
                <a:latin typeface="宋体" panose="02010600030101010101" pitchFamily="2" charset="-122"/>
                <a:ea typeface="宋体" panose="02010600030101010101" pitchFamily="2" charset="-122"/>
                <a:cs typeface="宋体" panose="02010600030101010101" pitchFamily="2" charset="-122"/>
              </a:rPr>
              <a:t>将</a:t>
            </a:r>
            <a:r>
              <a:rPr lang="zh-CN" altLang="en-US" sz="1800" b="1">
                <a:latin typeface="宋体" panose="02010600030101010101" pitchFamily="2" charset="-122"/>
                <a:ea typeface="宋体" panose="02010600030101010101" pitchFamily="2" charset="-122"/>
                <a:cs typeface="宋体" panose="02010600030101010101" pitchFamily="2" charset="-122"/>
              </a:rPr>
              <a:t>为特定主体服务的业绩作为评审因素</a:t>
            </a:r>
            <a:r>
              <a:rPr lang="zh-CN" altLang="en-US" sz="1800">
                <a:latin typeface="宋体" panose="02010600030101010101" pitchFamily="2" charset="-122"/>
                <a:ea typeface="宋体" panose="02010600030101010101" pitchFamily="2" charset="-122"/>
                <a:cs typeface="宋体" panose="02010600030101010101" pitchFamily="2" charset="-122"/>
              </a:rPr>
              <a:t>。</a:t>
            </a:r>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a:latin typeface="宋体" panose="02010600030101010101" pitchFamily="2" charset="-122"/>
                <a:ea typeface="宋体" panose="02010600030101010101" pitchFamily="2" charset="-122"/>
                <a:cs typeface="宋体" panose="02010600030101010101" pitchFamily="2" charset="-122"/>
              </a:rPr>
              <a:t>  </a:t>
            </a:r>
            <a:r>
              <a:rPr lang="zh-CN" altLang="en-US" sz="1800" b="1">
                <a:latin typeface="宋体" panose="02010600030101010101" pitchFamily="2" charset="-122"/>
                <a:ea typeface="宋体" panose="02010600030101010101" pitchFamily="2" charset="-122"/>
                <a:cs typeface="宋体" panose="02010600030101010101" pitchFamily="2" charset="-122"/>
              </a:rPr>
              <a:t>财政部第</a:t>
            </a:r>
            <a:r>
              <a:rPr lang="en-US" altLang="zh-CN" sz="1800" b="1">
                <a:latin typeface="宋体" panose="02010600030101010101" pitchFamily="2" charset="-122"/>
                <a:ea typeface="宋体" panose="02010600030101010101" pitchFamily="2" charset="-122"/>
                <a:cs typeface="宋体" panose="02010600030101010101" pitchFamily="2" charset="-122"/>
              </a:rPr>
              <a:t>680</a:t>
            </a:r>
            <a:r>
              <a:rPr lang="zh-CN" altLang="en-US" sz="1800" b="1">
                <a:latin typeface="宋体" panose="02010600030101010101" pitchFamily="2" charset="-122"/>
                <a:ea typeface="宋体" panose="02010600030101010101" pitchFamily="2" charset="-122"/>
                <a:cs typeface="宋体" panose="02010600030101010101" pitchFamily="2" charset="-122"/>
              </a:rPr>
              <a:t>号政府采购信息公告</a:t>
            </a:r>
            <a:r>
              <a:rPr lang="zh-CN" altLang="en-US" sz="1800">
                <a:latin typeface="宋体" panose="02010600030101010101" pitchFamily="2" charset="-122"/>
                <a:ea typeface="宋体" panose="02010600030101010101" pitchFamily="2" charset="-122"/>
                <a:cs typeface="宋体" panose="02010600030101010101" pitchFamily="2" charset="-122"/>
              </a:rPr>
              <a:t>，在生态环境保护信息化工程</a:t>
            </a:r>
            <a:r>
              <a:rPr lang="en-US" altLang="zh-CN" sz="1800">
                <a:latin typeface="宋体" panose="02010600030101010101" pitchFamily="2" charset="-122"/>
                <a:ea typeface="宋体" panose="02010600030101010101" pitchFamily="2" charset="-122"/>
                <a:cs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rPr>
              <a:t>农业农村部</a:t>
            </a:r>
            <a:r>
              <a:rPr lang="en-US" altLang="zh-CN" sz="1800">
                <a:latin typeface="宋体" panose="02010600030101010101" pitchFamily="2" charset="-122"/>
                <a:ea typeface="宋体" panose="02010600030101010101" pitchFamily="2" charset="-122"/>
                <a:cs typeface="宋体" panose="02010600030101010101" pitchFamily="2" charset="-122"/>
              </a:rPr>
              <a:t>)</a:t>
            </a:r>
            <a:r>
              <a:rPr lang="zh-CN" altLang="en-US" sz="1800">
                <a:latin typeface="宋体" panose="02010600030101010101" pitchFamily="2" charset="-122"/>
                <a:ea typeface="宋体" panose="02010600030101010101" pitchFamily="2" charset="-122"/>
                <a:cs typeface="宋体" panose="02010600030101010101" pitchFamily="2" charset="-122"/>
              </a:rPr>
              <a:t>-应用软件开发、标准规范编制、系统培训项目中，投诉事项为：招标文件设置“涉及农业项目的专业特点或业务流程或其他有关内容的应用软件开发信息化建设项目业绩”的评审因素，属于以特定行政区域及特定行业的业绩作为加分条件，排斥潜在投标人。但财政部最终的处理决定认为，现有证据不足以证明招标文件有关评审因素存在以不合理的条件对供应商实行差别待遇或者歧视待遇的情形。</a:t>
            </a:r>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0" indent="0">
              <a:lnSpc>
                <a:spcPts val="2400"/>
              </a:lnSpc>
              <a:spcBef>
                <a:spcPct val="0"/>
              </a:spcBef>
              <a:buNone/>
            </a:pPr>
            <a:r>
              <a:rPr lang="zh-CN" altLang="en-US" sz="1800">
                <a:latin typeface="宋体" panose="02010600030101010101" pitchFamily="2" charset="-122"/>
                <a:ea typeface="宋体" panose="02010600030101010101" pitchFamily="2" charset="-122"/>
                <a:cs typeface="宋体" panose="02010600030101010101" pitchFamily="2" charset="-122"/>
              </a:rPr>
              <a:t>  </a:t>
            </a:r>
            <a:r>
              <a:rPr lang="zh-CN" altLang="en-US" sz="1800" b="1">
                <a:latin typeface="宋体" panose="02010600030101010101" pitchFamily="2" charset="-122"/>
                <a:ea typeface="宋体" panose="02010600030101010101" pitchFamily="2" charset="-122"/>
                <a:cs typeface="宋体" panose="02010600030101010101" pitchFamily="2" charset="-122"/>
              </a:rPr>
              <a:t>投诉事项相似，但结果却相反。为什么？</a:t>
            </a:r>
            <a:r>
              <a:rPr lang="zh-CN" altLang="en-US" sz="1800">
                <a:latin typeface="宋体" panose="02010600030101010101" pitchFamily="2" charset="-122"/>
                <a:ea typeface="宋体" panose="02010600030101010101" pitchFamily="2" charset="-122"/>
                <a:cs typeface="宋体" panose="02010600030101010101" pitchFamily="2" charset="-122"/>
              </a:rPr>
              <a:t>对于</a:t>
            </a:r>
            <a:r>
              <a:rPr lang="zh-CN" altLang="en-US" sz="1800" b="1">
                <a:latin typeface="宋体" panose="02010600030101010101" pitchFamily="2" charset="-122"/>
                <a:ea typeface="宋体" panose="02010600030101010101" pitchFamily="2" charset="-122"/>
                <a:cs typeface="宋体" panose="02010600030101010101" pitchFamily="2" charset="-122"/>
              </a:rPr>
              <a:t>通用类</a:t>
            </a:r>
            <a:r>
              <a:rPr lang="zh-CN" altLang="en-US" sz="1800">
                <a:latin typeface="宋体" panose="02010600030101010101" pitchFamily="2" charset="-122"/>
                <a:ea typeface="宋体" panose="02010600030101010101" pitchFamily="2" charset="-122"/>
                <a:cs typeface="宋体" panose="02010600030101010101" pitchFamily="2" charset="-122"/>
              </a:rPr>
              <a:t>项目，将业绩特定指向某行业是不妥当的；但对于</a:t>
            </a:r>
            <a:r>
              <a:rPr lang="zh-CN" altLang="en-US" sz="1800" b="1">
                <a:latin typeface="宋体" panose="02010600030101010101" pitchFamily="2" charset="-122"/>
                <a:ea typeface="宋体" panose="02010600030101010101" pitchFamily="2" charset="-122"/>
                <a:cs typeface="宋体" panose="02010600030101010101" pitchFamily="2" charset="-122"/>
              </a:rPr>
              <a:t>特殊项目</a:t>
            </a:r>
            <a:r>
              <a:rPr lang="zh-CN" altLang="en-US" sz="1800">
                <a:latin typeface="宋体" panose="02010600030101010101" pitchFamily="2" charset="-122"/>
                <a:ea typeface="宋体" panose="02010600030101010101" pitchFamily="2" charset="-122"/>
                <a:cs typeface="宋体" panose="02010600030101010101" pitchFamily="2" charset="-122"/>
              </a:rPr>
              <a:t>，则是合理的。</a:t>
            </a:r>
            <a:r>
              <a:rPr lang="en-US" altLang="zh-CN" sz="1800">
                <a:latin typeface="宋体" panose="02010600030101010101" pitchFamily="2" charset="-122"/>
                <a:ea typeface="宋体" panose="02010600030101010101" pitchFamily="2" charset="-122"/>
                <a:cs typeface="宋体" panose="02010600030101010101" pitchFamily="2" charset="-122"/>
              </a:rPr>
              <a:t>12</a:t>
            </a:r>
            <a:r>
              <a:rPr lang="zh-CN" altLang="en-US" sz="1800">
                <a:latin typeface="宋体" panose="02010600030101010101" pitchFamily="2" charset="-122"/>
                <a:ea typeface="宋体" panose="02010600030101010101" pitchFamily="2" charset="-122"/>
                <a:cs typeface="宋体" panose="02010600030101010101" pitchFamily="2" charset="-122"/>
              </a:rPr>
              <a:t>号指导性案例的标的物是舞台设备的售后维护保养服务，舞台设备在每个舞台都是都是通用的，不能说给文化部直属院团舞台做过服务的就强，因此这个要求就属于违规要求。而680号政府采购判例涉及的项目属于农业生态信息化建设的专业软件开发，要求涉及农业项目的专业特点属于项目的正常要求，</a:t>
            </a:r>
            <a:r>
              <a:rPr lang="zh-CN" altLang="en-US" sz="1800" b="1">
                <a:latin typeface="宋体" panose="02010600030101010101" pitchFamily="2" charset="-122"/>
                <a:ea typeface="宋体" panose="02010600030101010101" pitchFamily="2" charset="-122"/>
                <a:cs typeface="宋体" panose="02010600030101010101" pitchFamily="2" charset="-122"/>
              </a:rPr>
              <a:t>农业相关的技术软件有其特定的技术特点</a:t>
            </a:r>
            <a:r>
              <a:rPr lang="zh-CN" altLang="en-US" sz="1800">
                <a:latin typeface="宋体" panose="02010600030101010101" pitchFamily="2" charset="-122"/>
                <a:ea typeface="宋体" panose="02010600030101010101" pitchFamily="2" charset="-122"/>
                <a:cs typeface="宋体" panose="02010600030101010101" pitchFamily="2" charset="-122"/>
              </a:rPr>
              <a:t>，如果本项目是财务软件等各部门通用类的软件，那提出这种要求明显就是违规的。</a:t>
            </a:r>
            <a:endParaRPr lang="zh-CN" altLang="en-US" sz="18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p:cNvSpPr>
          <p:nvPr>
            <p:ph type="title"/>
          </p:nvPr>
        </p:nvSpPr>
        <p:spPr>
          <a:xfrm>
            <a:off x="1908810" y="128588"/>
            <a:ext cx="8374063" cy="923925"/>
          </a:xfrm>
        </p:spPr>
        <p:txBody>
          <a:bodyPr anchor="ctr"/>
          <a:p>
            <a:pPr algn="l"/>
            <a:r>
              <a:rPr lang="en-US" altLang="zh-CN" sz="240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rPr>
              <a:t>             </a:t>
            </a:r>
            <a:r>
              <a:rPr lang="en-US" altLang="zh-CN" sz="2400">
                <a:solidFill>
                  <a:schemeClr val="tx1"/>
                </a:solidFill>
                <a:effectLst/>
                <a:latin typeface="黑体" panose="02010609060101010101" pitchFamily="2" charset="-122"/>
                <a:ea typeface="黑体" panose="02010609060101010101" pitchFamily="2" charset="-122"/>
              </a:rPr>
              <a:t> </a:t>
            </a:r>
            <a:r>
              <a:rPr lang="zh-CN" altLang="en-US" sz="2800">
                <a:solidFill>
                  <a:schemeClr val="tx1"/>
                </a:solidFill>
                <a:effectLst/>
                <a:latin typeface="黑体" panose="02010609060101010101" pitchFamily="2" charset="-122"/>
                <a:ea typeface="黑体" panose="02010609060101010101" pitchFamily="2" charset="-122"/>
              </a:rPr>
              <a:t>政府采购工程的法律适用</a:t>
            </a:r>
            <a:endParaRPr lang="zh-CN" altLang="en-US" sz="2800">
              <a:solidFill>
                <a:schemeClr val="tx1"/>
              </a:solidFill>
              <a:effectLst/>
              <a:latin typeface="黑体" panose="02010609060101010101" pitchFamily="2" charset="-122"/>
              <a:ea typeface="黑体" panose="02010609060101010101" pitchFamily="2" charset="-122"/>
            </a:endParaRPr>
          </a:p>
        </p:txBody>
      </p:sp>
      <p:sp>
        <p:nvSpPr>
          <p:cNvPr id="28674" name="内容占位符 2"/>
          <p:cNvSpPr>
            <a:spLocks noGrp="1"/>
          </p:cNvSpPr>
          <p:nvPr>
            <p:ph idx="4294967295"/>
          </p:nvPr>
        </p:nvSpPr>
        <p:spPr/>
        <p:txBody>
          <a:bodyPr anchor="t"/>
          <a:p>
            <a:pPr marL="0" indent="0">
              <a:buFont typeface="Wingdings" panose="05000000000000000000" pitchFamily="2" charset="2"/>
              <a:buNone/>
            </a:pPr>
            <a:endParaRPr lang="en-US" altLang="en-US"/>
          </a:p>
          <a:p>
            <a:pPr marL="0" indent="0">
              <a:buFont typeface="Wingdings" panose="05000000000000000000" pitchFamily="2" charset="2"/>
              <a:buNone/>
            </a:pPr>
            <a:endParaRPr lang="zh-CN" altLang="en-US"/>
          </a:p>
        </p:txBody>
      </p:sp>
      <p:graphicFrame>
        <p:nvGraphicFramePr>
          <p:cNvPr id="49156" name="Group 4"/>
          <p:cNvGraphicFramePr>
            <a:graphicFrameLocks noGrp="1"/>
          </p:cNvGraphicFramePr>
          <p:nvPr>
            <p:custDataLst>
              <p:tags r:id="rId1"/>
            </p:custDataLst>
          </p:nvPr>
        </p:nvGraphicFramePr>
        <p:xfrm>
          <a:off x="1570355" y="842010"/>
          <a:ext cx="9051925" cy="5955030"/>
        </p:xfrm>
        <a:graphic>
          <a:graphicData uri="http://schemas.openxmlformats.org/drawingml/2006/table">
            <a:tbl>
              <a:tblPr/>
              <a:tblGrid>
                <a:gridCol w="2085975"/>
                <a:gridCol w="6965950"/>
              </a:tblGrid>
              <a:tr h="534670">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zh-CN" altLang="en-US" sz="1800" b="1" i="0" u="none" strike="noStrike" cap="none" normalizeH="0" baseline="0" smtClean="0">
                          <a:ln>
                            <a:noFill/>
                          </a:ln>
                          <a:solidFill>
                            <a:srgbClr val="FFFFFF"/>
                          </a:solidFill>
                          <a:effectLst/>
                          <a:latin typeface="Arial" panose="020B0604020202020204" pitchFamily="34" charset="0"/>
                          <a:ea typeface="宋体" panose="02010600030101010101" pitchFamily="2" charset="-122"/>
                        </a:rPr>
                        <a:t>政府采购法</a:t>
                      </a:r>
                      <a:endParaRPr kumimoji="0" lang="en-US" sz="1800" b="1" i="0" u="none" strike="noStrike" cap="none" normalizeH="0" baseline="0" smtClean="0">
                        <a:ln>
                          <a:noFill/>
                        </a:ln>
                        <a:solidFill>
                          <a:srgbClr val="FFFFFF"/>
                        </a:solidFill>
                        <a:effectLst/>
                        <a:latin typeface="Arial" panose="020B0604020202020204" pitchFamily="34"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zh-CN" altLang="en-US" sz="1800" b="1" i="0" u="none" strike="noStrike" cap="none" normalizeH="0" baseline="0" smtClean="0">
                          <a:ln>
                            <a:noFill/>
                          </a:ln>
                          <a:solidFill>
                            <a:srgbClr val="FFFFFF"/>
                          </a:solidFill>
                          <a:effectLst/>
                          <a:latin typeface="Arial" panose="020B0604020202020204" pitchFamily="34" charset="0"/>
                          <a:ea typeface="宋体" panose="02010600030101010101" pitchFamily="2" charset="-122"/>
                        </a:rPr>
                        <a:t>政府采购法实施条例</a:t>
                      </a:r>
                      <a:endParaRPr kumimoji="0" lang="en-US" sz="1800" b="1" i="0" u="none" strike="noStrike" cap="none" normalizeH="0" baseline="0" smtClean="0">
                        <a:ln>
                          <a:noFill/>
                        </a:ln>
                        <a:solidFill>
                          <a:srgbClr val="FFFFFF"/>
                        </a:solidFill>
                        <a:effectLst/>
                        <a:latin typeface="Arial" panose="020B0604020202020204" pitchFamily="34"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r>
              <a:tr h="5420360">
                <a:tc>
                  <a:txBody>
                    <a:bodyPr/>
                    <a:lstStyle/>
                    <a:p>
                      <a:pPr marL="0" marR="0" lvl="0" indent="0" algn="l" defTabSz="914400" rtl="0" eaLnBrk="1" fontAlgn="base" latinLnBrk="0" hangingPunct="1">
                        <a:lnSpc>
                          <a:spcPct val="150000"/>
                        </a:lnSpc>
                        <a:spcBef>
                          <a:spcPct val="0"/>
                        </a:spcBef>
                        <a:spcAft>
                          <a:spcPct val="0"/>
                        </a:spcAft>
                        <a:buClrTx/>
                        <a:buSzTx/>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  第四条  政府采购工程进行招标投标的，适用招标投标法。</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c>
                  <a:txBody>
                    <a:bodyPr/>
                    <a:lstStyle/>
                    <a:p>
                      <a:pPr marL="0" marR="0" lvl="0" indent="0" algn="l"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  第七条　政府采购工程以及与工程建设有关的货物、服务，采用招标方式采购的，适用</a:t>
                      </a:r>
                      <a:r>
                        <a:rPr kumimoji="0" 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中华人民共和国招标投标法</a:t>
                      </a:r>
                      <a:r>
                        <a:rPr kumimoji="0" 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及其实施条例；采用其他方式采购的，适用政府采购法及本条例。</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　前款所称工程，是指</a:t>
                      </a: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建设工程</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，包括</a:t>
                      </a: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建筑物和构筑物</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的</a:t>
                      </a: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新建、改建、扩建及其相关的装修、拆除、修缮等</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；所称与工程建设有关的货物，是指构成工程</a:t>
                      </a: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不可分割</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的组成部分，且为实现工程</a:t>
                      </a: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基本功能</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所必需的设备、材料等；所称与工程建设有关的</a:t>
                      </a: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服务</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，是指</a:t>
                      </a: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为完成工程所需的勘察、设计、监理</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等服务。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　政府采购工程以及与工程建设有关的货物、服务，</a:t>
                      </a: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应当执行政府采购政策</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标题 55297"/>
          <p:cNvSpPr>
            <a:spLocks noGrp="1"/>
          </p:cNvSpPr>
          <p:nvPr>
            <p:ph type="title" idx="4294967295"/>
          </p:nvPr>
        </p:nvSpPr>
        <p:spPr>
          <a:xfrm>
            <a:off x="1524000" y="125413"/>
            <a:ext cx="9023350" cy="850900"/>
          </a:xfrm>
        </p:spPr>
        <p:txBody>
          <a:bodyPr wrap="square" lIns="91440" tIns="45720" rIns="91440" bIns="45720" anchor="ctr" anchorCtr="0"/>
          <a:lstStyle/>
          <a:p>
            <a:pPr eaLnBrk="1" hangingPunct="1"/>
            <a:r>
              <a:rPr lang="en-US" altLang="zh-CN" dirty="0">
                <a:latin typeface="黑体" panose="02010609060101010101" pitchFamily="2" charset="-122"/>
                <a:ea typeface="黑体" panose="02010609060101010101" pitchFamily="2" charset="-122"/>
              </a:rPr>
              <a:t>   </a:t>
            </a:r>
            <a:br>
              <a:rPr lang="en-US" altLang="zh-CN" dirty="0">
                <a:latin typeface="黑体" panose="02010609060101010101" pitchFamily="2" charset="-122"/>
                <a:ea typeface="黑体" panose="02010609060101010101" pitchFamily="2" charset="-122"/>
              </a:rPr>
            </a:br>
            <a:r>
              <a:rPr lang="en-US" altLang="zh-CN" dirty="0">
                <a:latin typeface="黑体" panose="02010609060101010101" pitchFamily="2" charset="-122"/>
                <a:ea typeface="黑体" panose="02010609060101010101" pitchFamily="2" charset="-122"/>
              </a:rPr>
              <a:t>  </a:t>
            </a:r>
            <a:r>
              <a:rPr lang="zh-CN" altLang="en-US" sz="2400">
                <a:latin typeface="黑体" panose="02010609060101010101" pitchFamily="2" charset="-122"/>
                <a:ea typeface="黑体" panose="02010609060101010101" pitchFamily="2" charset="-122"/>
                <a:sym typeface="宋体" panose="02010600030101010101" pitchFamily="2" charset="-122"/>
              </a:rPr>
              <a:t>业绩能否作为资格条件或评分项？</a:t>
            </a:r>
            <a:r>
              <a:rPr lang="en-US" altLang="zh-CN" sz="2400">
                <a:latin typeface="黑体" panose="02010609060101010101" pitchFamily="2" charset="-122"/>
                <a:ea typeface="黑体" panose="02010609060101010101" pitchFamily="2" charset="-122"/>
                <a:sym typeface="宋体" panose="02010600030101010101" pitchFamily="2" charset="-122"/>
              </a:rPr>
              <a:t>-</a:t>
            </a:r>
            <a:r>
              <a:rPr lang="zh-CN" altLang="en-US" sz="2400">
                <a:latin typeface="黑体" panose="02010609060101010101" pitchFamily="2" charset="-122"/>
                <a:ea typeface="黑体" panose="02010609060101010101" pitchFamily="2" charset="-122"/>
                <a:sym typeface="宋体" panose="02010600030101010101" pitchFamily="2" charset="-122"/>
              </a:rPr>
              <a:t>特殊行业的案例</a:t>
            </a:r>
            <a:br>
              <a:rPr lang="zh-CN" altLang="en-US">
                <a:latin typeface="黑体" panose="02010609060101010101" pitchFamily="2" charset="-122"/>
                <a:ea typeface="黑体" panose="02010609060101010101" pitchFamily="2" charset="-122"/>
              </a:rPr>
            </a:br>
            <a:endParaRPr lang="zh-CN" altLang="en-US" dirty="0">
              <a:latin typeface="黑体" panose="02010609060101010101" pitchFamily="2" charset="-122"/>
              <a:ea typeface="黑体" panose="02010609060101010101" pitchFamily="2" charset="-122"/>
            </a:endParaRPr>
          </a:p>
        </p:txBody>
      </p:sp>
      <p:sp>
        <p:nvSpPr>
          <p:cNvPr id="145410" name="文本占位符 55298"/>
          <p:cNvSpPr>
            <a:spLocks noGrp="1"/>
          </p:cNvSpPr>
          <p:nvPr>
            <p:ph idx="4294967295"/>
          </p:nvPr>
        </p:nvSpPr>
        <p:spPr>
          <a:xfrm>
            <a:off x="1945005" y="857250"/>
            <a:ext cx="8302625" cy="5748020"/>
          </a:xfrm>
        </p:spPr>
        <p:txBody>
          <a:bodyPr wrap="square" lIns="91440" tIns="45720" rIns="91440" bIns="45720" anchor="t" anchorCtr="0"/>
          <a:lstStyle/>
          <a:p>
            <a:pPr marL="0" indent="0">
              <a:lnSpc>
                <a:spcPts val="2100"/>
              </a:lnSpc>
              <a:spcBef>
                <a:spcPct val="0"/>
              </a:spcBef>
              <a:buNone/>
            </a:pPr>
            <a:r>
              <a:rPr lang="en-US" altLang="zh-CN" sz="1800" dirty="0">
                <a:latin typeface="宋体" panose="02010600030101010101" pitchFamily="2" charset="-122"/>
              </a:rPr>
              <a:t>  近日，某采购代理机构在一项目实施过程中，因采购单位是全国重点文物保护单位，招标文件评标办法采用综合评分法，其中一项要求“投标人具有全国重点文物单位监控项目业绩”占2分，有供应商提出质疑，认为属于特定行业限制。</a:t>
            </a:r>
            <a:endParaRPr lang="en-US" altLang="zh-CN" sz="1800" dirty="0">
              <a:latin typeface="宋体" panose="02010600030101010101" pitchFamily="2" charset="-122"/>
            </a:endParaRPr>
          </a:p>
          <a:p>
            <a:pPr marL="0" indent="0">
              <a:lnSpc>
                <a:spcPts val="2100"/>
              </a:lnSpc>
              <a:spcBef>
                <a:spcPct val="0"/>
              </a:spcBef>
              <a:buNone/>
            </a:pPr>
            <a:r>
              <a:rPr lang="en-US" altLang="zh-CN" sz="1800" dirty="0">
                <a:latin typeface="宋体" panose="02010600030101010101" pitchFamily="2" charset="-122"/>
              </a:rPr>
              <a:t>  《政府采购法实施条例》关于以不合理条件对供应商实行差别待遇或歧视待遇中，规定不得以特定行政区域或特定行业的业绩、奖励作为加分条件或中标、成交条件。但在实际操作中有一个尺度掌握的问题，不能一概禁止。</a:t>
            </a:r>
            <a:endParaRPr lang="en-US" altLang="zh-CN" sz="1800" dirty="0">
              <a:latin typeface="宋体" panose="02010600030101010101" pitchFamily="2" charset="-122"/>
            </a:endParaRPr>
          </a:p>
          <a:p>
            <a:pPr marL="0" indent="0">
              <a:lnSpc>
                <a:spcPts val="2100"/>
              </a:lnSpc>
              <a:spcBef>
                <a:spcPct val="0"/>
              </a:spcBef>
              <a:buNone/>
            </a:pPr>
            <a:r>
              <a:rPr lang="en-US" altLang="zh-CN" sz="1800" dirty="0">
                <a:latin typeface="宋体" panose="02010600030101010101" pitchFamily="2" charset="-122"/>
              </a:rPr>
              <a:t>  </a:t>
            </a:r>
            <a:r>
              <a:rPr lang="zh-CN" altLang="en-US" sz="1800" dirty="0">
                <a:latin typeface="宋体" panose="02010600030101010101" pitchFamily="2" charset="-122"/>
              </a:rPr>
              <a:t>从</a:t>
            </a:r>
            <a:r>
              <a:rPr lang="en-US" altLang="zh-CN" sz="1800" dirty="0">
                <a:latin typeface="宋体" panose="02010600030101010101" pitchFamily="2" charset="-122"/>
              </a:rPr>
              <a:t>法律上来说，到底应该怎样理解供应商的差别待遇和歧视待遇这一条呢？</a:t>
            </a:r>
            <a:r>
              <a:rPr lang="zh-CN" altLang="en-US" sz="1800" dirty="0">
                <a:latin typeface="宋体" panose="02010600030101010101" pitchFamily="2" charset="-122"/>
              </a:rPr>
              <a:t>专家</a:t>
            </a:r>
            <a:r>
              <a:rPr lang="en-US" altLang="zh-CN" sz="1800" dirty="0">
                <a:latin typeface="宋体" panose="02010600030101010101" pitchFamily="2" charset="-122"/>
              </a:rPr>
              <a:t>认为，在</a:t>
            </a:r>
            <a:r>
              <a:rPr lang="en-US" altLang="zh-CN" sz="1800" b="1" dirty="0">
                <a:latin typeface="宋体" panose="02010600030101010101" pitchFamily="2" charset="-122"/>
              </a:rPr>
              <a:t>区域</a:t>
            </a:r>
            <a:r>
              <a:rPr lang="en-US" altLang="zh-CN" sz="1800" dirty="0">
                <a:latin typeface="宋体" panose="02010600030101010101" pitchFamily="2" charset="-122"/>
              </a:rPr>
              <a:t>问题上，执行法规的规定应该是</a:t>
            </a:r>
            <a:r>
              <a:rPr lang="en-US" altLang="zh-CN" sz="1800" b="1" dirty="0">
                <a:latin typeface="宋体" panose="02010600030101010101" pitchFamily="2" charset="-122"/>
              </a:rPr>
              <a:t>刚性</a:t>
            </a:r>
            <a:r>
              <a:rPr lang="en-US" altLang="zh-CN" sz="1800" dirty="0">
                <a:latin typeface="宋体" panose="02010600030101010101" pitchFamily="2" charset="-122"/>
              </a:rPr>
              <a:t>的，最好不要触碰。现在国家的改革导向就是要打破地方保护，形成全国统一大市场</a:t>
            </a:r>
            <a:r>
              <a:rPr lang="zh-CN" altLang="en-US" sz="1800" dirty="0">
                <a:latin typeface="宋体" panose="02010600030101010101" pitchFamily="2" charset="-122"/>
              </a:rPr>
              <a:t>；</a:t>
            </a:r>
            <a:r>
              <a:rPr lang="en-US" altLang="zh-CN" sz="1800" dirty="0">
                <a:latin typeface="宋体" panose="02010600030101010101" pitchFamily="2" charset="-122"/>
              </a:rPr>
              <a:t>但对于</a:t>
            </a:r>
            <a:r>
              <a:rPr lang="en-US" altLang="zh-CN" sz="1800" b="1" dirty="0">
                <a:latin typeface="宋体" panose="02010600030101010101" pitchFamily="2" charset="-122"/>
              </a:rPr>
              <a:t>行业</a:t>
            </a:r>
            <a:r>
              <a:rPr lang="en-US" altLang="zh-CN" sz="1800" dirty="0">
                <a:latin typeface="宋体" panose="02010600030101010101" pitchFamily="2" charset="-122"/>
              </a:rPr>
              <a:t>，应有一个</a:t>
            </a:r>
            <a:r>
              <a:rPr lang="en-US" altLang="zh-CN" sz="1800" b="1" dirty="0">
                <a:latin typeface="宋体" panose="02010600030101010101" pitchFamily="2" charset="-122"/>
              </a:rPr>
              <a:t>弹性</a:t>
            </a:r>
            <a:r>
              <a:rPr lang="en-US" altLang="zh-CN" sz="1800" dirty="0">
                <a:latin typeface="宋体" panose="02010600030101010101" pitchFamily="2" charset="-122"/>
              </a:rPr>
              <a:t>的把握</a:t>
            </a:r>
            <a:r>
              <a:rPr lang="zh-CN" altLang="en-US" sz="1800" dirty="0">
                <a:latin typeface="宋体" panose="02010600030101010101" pitchFamily="2" charset="-122"/>
              </a:rPr>
              <a:t>。</a:t>
            </a:r>
            <a:r>
              <a:rPr lang="en-US" altLang="zh-CN" sz="1800" dirty="0">
                <a:latin typeface="宋体" panose="02010600030101010101" pitchFamily="2" charset="-122"/>
              </a:rPr>
              <a:t>在设置业绩要求时，既要考虑不能构成行业封锁，同时也要考虑一些特殊行业的实际需要，以保证项目采购质量。</a:t>
            </a:r>
            <a:r>
              <a:rPr lang="zh-CN" altLang="en-US" sz="1800" dirty="0">
                <a:latin typeface="宋体" panose="02010600030101010101" pitchFamily="2" charset="-122"/>
              </a:rPr>
              <a:t>因此</a:t>
            </a:r>
            <a:r>
              <a:rPr lang="en-US" altLang="zh-CN" sz="1800" dirty="0">
                <a:latin typeface="宋体" panose="02010600030101010101" pitchFamily="2" charset="-122"/>
              </a:rPr>
              <a:t>,</a:t>
            </a:r>
            <a:r>
              <a:rPr lang="en-US" altLang="zh-CN" sz="1800" b="1" dirty="0">
                <a:latin typeface="宋体" panose="02010600030101010101" pitchFamily="2" charset="-122"/>
              </a:rPr>
              <a:t>在设置特定行业业绩要求时</a:t>
            </a:r>
            <a:r>
              <a:rPr lang="en-US" altLang="zh-CN" sz="1800" dirty="0">
                <a:latin typeface="宋体" panose="02010600030101010101" pitchFamily="2" charset="-122"/>
              </a:rPr>
              <a:t>，</a:t>
            </a:r>
            <a:r>
              <a:rPr lang="en-US" altLang="zh-CN" sz="1800" b="1" dirty="0">
                <a:latin typeface="宋体" panose="02010600030101010101" pitchFamily="2" charset="-122"/>
              </a:rPr>
              <a:t>首先要看这个行业是不是有特殊性</a:t>
            </a:r>
            <a:r>
              <a:rPr lang="en-US" altLang="zh-CN" sz="1800" dirty="0">
                <a:latin typeface="宋体" panose="02010600030101010101" pitchFamily="2" charset="-122"/>
              </a:rPr>
              <a:t>。</a:t>
            </a:r>
            <a:endParaRPr lang="en-US" altLang="zh-CN" sz="1800" dirty="0">
              <a:latin typeface="宋体" panose="02010600030101010101" pitchFamily="2" charset="-122"/>
            </a:endParaRPr>
          </a:p>
          <a:p>
            <a:pPr marL="0" indent="0">
              <a:lnSpc>
                <a:spcPts val="2100"/>
              </a:lnSpc>
              <a:spcBef>
                <a:spcPct val="0"/>
              </a:spcBef>
              <a:buNone/>
            </a:pPr>
            <a:r>
              <a:rPr lang="en-US" altLang="zh-CN" sz="1800" dirty="0">
                <a:latin typeface="宋体" panose="02010600030101010101" pitchFamily="2" charset="-122"/>
              </a:rPr>
              <a:t>  文保行业比较特殊，要求有文保项目业绩，而且只设定2分，应该设定，甚至分值比例还可以设</a:t>
            </a:r>
            <a:r>
              <a:rPr lang="zh-CN" altLang="en-US" sz="1800" dirty="0">
                <a:latin typeface="宋体" panose="02010600030101010101" pitchFamily="2" charset="-122"/>
              </a:rPr>
              <a:t>得再</a:t>
            </a:r>
            <a:r>
              <a:rPr lang="en-US" altLang="zh-CN" sz="1800" dirty="0">
                <a:latin typeface="宋体" panose="02010600030101010101" pitchFamily="2" charset="-122"/>
              </a:rPr>
              <a:t>高一点。微信上有个很火的话题，</a:t>
            </a:r>
            <a:r>
              <a:rPr lang="zh-CN" altLang="en-US" sz="1800" dirty="0">
                <a:latin typeface="宋体" panose="02010600030101010101" pitchFamily="2" charset="-122"/>
              </a:rPr>
              <a:t>原</a:t>
            </a:r>
            <a:r>
              <a:rPr lang="en-US" altLang="zh-CN" sz="1800" dirty="0">
                <a:latin typeface="宋体" panose="02010600030101010101" pitchFamily="2" charset="-122"/>
              </a:rPr>
              <a:t>故宫博物院单霁翔院长就故宫修缮项目</a:t>
            </a:r>
            <a:r>
              <a:rPr lang="zh-CN" altLang="en-US" sz="1800" dirty="0">
                <a:latin typeface="宋体" panose="02010600030101010101" pitchFamily="2" charset="-122"/>
              </a:rPr>
              <a:t>吐槽</a:t>
            </a:r>
            <a:r>
              <a:rPr lang="en-US" altLang="zh-CN" sz="1800" dirty="0">
                <a:latin typeface="宋体" panose="02010600030101010101" pitchFamily="2" charset="-122"/>
              </a:rPr>
              <a:t>政府采购。文保建筑的修缮、在全国重点文物保护单位做监控项目，的确是有特殊性的。</a:t>
            </a:r>
            <a:endParaRPr lang="en-US" altLang="zh-CN" sz="1800" dirty="0">
              <a:latin typeface="宋体" panose="02010600030101010101" pitchFamily="2" charset="-122"/>
            </a:endParaRPr>
          </a:p>
          <a:p>
            <a:pPr marL="0" indent="0">
              <a:lnSpc>
                <a:spcPts val="2100"/>
              </a:lnSpc>
              <a:spcBef>
                <a:spcPct val="0"/>
              </a:spcBef>
              <a:buNone/>
            </a:pPr>
            <a:r>
              <a:rPr lang="en-US" altLang="zh-CN" sz="1800" dirty="0">
                <a:latin typeface="宋体" panose="02010600030101010101" pitchFamily="2" charset="-122"/>
              </a:rPr>
              <a:t> 《条例释义》</a:t>
            </a:r>
            <a:r>
              <a:rPr lang="zh-CN" altLang="en-US" sz="1800" dirty="0">
                <a:latin typeface="宋体" panose="02010600030101010101" pitchFamily="2" charset="-122"/>
              </a:rPr>
              <a:t>中</a:t>
            </a:r>
            <a:r>
              <a:rPr lang="en-US" altLang="zh-CN" sz="1800" dirty="0">
                <a:latin typeface="宋体" panose="02010600030101010101" pitchFamily="2" charset="-122"/>
              </a:rPr>
              <a:t>举了一个例子，就是医院采购物业服务，可以要求供应商有医疗卫生系统的相关业绩。理由是：医院对医疗废弃物的处理是有特定要求的，不能随便找一家物业公司来做。为什么条例释义通过举例来说明呢？因为对于行业业绩，什么情况下可以设，什么情况下不可以设，单纯讲道理可能不容易理解，一定要结合具体的行业特点来看，才知道设定的行业业绩要求是否合理。</a:t>
            </a:r>
            <a:endParaRPr lang="en-US" altLang="zh-CN" sz="1800" dirty="0">
              <a:latin typeface="宋体" panose="02010600030101010101" pitchFamily="2" charset="-122"/>
            </a:endParaRPr>
          </a:p>
          <a:p>
            <a:pPr marL="0" indent="0" eaLnBrk="1" latinLnBrk="0" hangingPunct="1">
              <a:lnSpc>
                <a:spcPts val="3000"/>
              </a:lnSpc>
              <a:spcBef>
                <a:spcPct val="0"/>
              </a:spcBef>
              <a:buNone/>
            </a:pPr>
            <a:endParaRPr lang="zh-CN" altLang="en-US" sz="1800" dirty="0">
              <a:latin typeface="宋体" panose="02010600030101010101" pitchFamily="2" charset="-12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标题 1"/>
          <p:cNvSpPr>
            <a:spLocks noGrp="1"/>
          </p:cNvSpPr>
          <p:nvPr>
            <p:ph type="title"/>
          </p:nvPr>
        </p:nvSpPr>
        <p:spPr>
          <a:xfrm>
            <a:off x="1819275" y="304800"/>
            <a:ext cx="8355013" cy="490538"/>
          </a:xfrm>
        </p:spPr>
        <p:txBody>
          <a:bodyPr anchor="ctr" anchorCtr="0"/>
          <a:lstStyle/>
          <a:p>
            <a:br>
              <a:rPr lang="zh-CN" altLang="en-US" sz="2400">
                <a:latin typeface="黑体" panose="02010609060101010101" pitchFamily="2" charset="-122"/>
                <a:ea typeface="黑体" panose="02010609060101010101" pitchFamily="2" charset="-122"/>
              </a:rPr>
            </a:br>
            <a:br>
              <a:rPr lang="zh-CN" altLang="en-US" sz="2400">
                <a:latin typeface="黑体" panose="02010609060101010101" pitchFamily="2" charset="-122"/>
                <a:ea typeface="黑体" panose="02010609060101010101" pitchFamily="2" charset="-122"/>
              </a:rPr>
            </a:br>
            <a:r>
              <a:rPr lang="zh-CN" altLang="en-US" sz="2400">
                <a:latin typeface="黑体" panose="02010609060101010101" pitchFamily="2" charset="-122"/>
                <a:ea typeface="黑体" panose="02010609060101010101" pitchFamily="2" charset="-122"/>
                <a:sym typeface="宋体" panose="02010600030101010101" pitchFamily="2" charset="-122"/>
              </a:rPr>
              <a:t>业绩能否作为资格条件或评分项？</a:t>
            </a:r>
            <a:r>
              <a:rPr lang="en-US" altLang="zh-CN" sz="2400">
                <a:latin typeface="黑体" panose="02010609060101010101" pitchFamily="2" charset="-122"/>
                <a:ea typeface="黑体" panose="02010609060101010101" pitchFamily="2" charset="-122"/>
                <a:sym typeface="宋体" panose="02010600030101010101" pitchFamily="2" charset="-122"/>
              </a:rPr>
              <a:t>-</a:t>
            </a:r>
            <a:r>
              <a:rPr lang="zh-CN" altLang="en-US" sz="2400">
                <a:latin typeface="黑体" panose="02010609060101010101" pitchFamily="2" charset="-122"/>
                <a:ea typeface="黑体" panose="02010609060101010101" pitchFamily="2" charset="-122"/>
                <a:sym typeface="宋体" panose="02010600030101010101" pitchFamily="2" charset="-122"/>
              </a:rPr>
              <a:t>部指导性案例</a:t>
            </a:r>
            <a:br>
              <a:rPr lang="zh-CN" altLang="en-US" sz="2400">
                <a:latin typeface="黑体" panose="02010609060101010101" pitchFamily="2" charset="-122"/>
                <a:ea typeface="黑体" panose="02010609060101010101" pitchFamily="2" charset="-122"/>
              </a:rPr>
            </a:br>
            <a:br>
              <a:rPr lang="zh-CN" altLang="en-US" sz="2400">
                <a:latin typeface="黑体" panose="02010609060101010101" pitchFamily="2" charset="-122"/>
                <a:ea typeface="黑体" panose="02010609060101010101" pitchFamily="2" charset="-122"/>
              </a:rPr>
            </a:br>
            <a:endParaRPr lang="zh-CN" altLang="en-US" sz="2400">
              <a:latin typeface="黑体" panose="02010609060101010101" pitchFamily="2" charset="-122"/>
              <a:ea typeface="黑体" panose="02010609060101010101" pitchFamily="2" charset="-122"/>
            </a:endParaRPr>
          </a:p>
        </p:txBody>
      </p:sp>
      <p:sp>
        <p:nvSpPr>
          <p:cNvPr id="147458" name="内容占位符 2"/>
          <p:cNvSpPr>
            <a:spLocks noGrp="1"/>
          </p:cNvSpPr>
          <p:nvPr>
            <p:ph idx="1"/>
          </p:nvPr>
        </p:nvSpPr>
        <p:spPr>
          <a:xfrm>
            <a:off x="1895475" y="795338"/>
            <a:ext cx="8359775" cy="5592762"/>
          </a:xfrm>
        </p:spPr>
        <p:txBody>
          <a:bodyPr anchor="t" anchorCtr="0"/>
          <a:lstStyle/>
          <a:p>
            <a:pPr marL="0" indent="0">
              <a:lnSpc>
                <a:spcPts val="3200"/>
              </a:lnSpc>
              <a:spcBef>
                <a:spcPct val="0"/>
              </a:spcBef>
              <a:buNone/>
            </a:pPr>
            <a:r>
              <a:rPr lang="zh-CN" altLang="en-US" dirty="0">
                <a:latin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在财政部发布的指导性案例中，对业绩作为资格要求或评分项都有提及。</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200"/>
              </a:lnSpc>
              <a:spcBef>
                <a:spcPct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如财政部第4号指导性案例，将业绩作为资格条件，被判属于以不合理的条件对供应商实行差别待遇或歧视待遇情形。</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200"/>
              </a:lnSpc>
              <a:spcBef>
                <a:spcPct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某物业消防运行服务项目招标公告的“供应商资质要求”规定了供应商“自2013年至2015年须具有1个（含）以上合同金额在</a:t>
            </a:r>
            <a:r>
              <a:rPr lang="zh-CN" altLang="en-US" dirty="0" smtClean="0">
                <a:latin typeface="宋体" panose="02010600030101010101" pitchFamily="2" charset="-122"/>
                <a:ea typeface="宋体" panose="02010600030101010101" pitchFamily="2" charset="-122"/>
                <a:cs typeface="宋体" panose="02010600030101010101" pitchFamily="2" charset="-122"/>
              </a:rPr>
              <a:t>1</a:t>
            </a:r>
            <a:r>
              <a:rPr lang="en-US" altLang="zh-CN" dirty="0" smtClean="0">
                <a:latin typeface="宋体" panose="02010600030101010101" pitchFamily="2" charset="-122"/>
                <a:ea typeface="宋体" panose="02010600030101010101" pitchFamily="2" charset="-122"/>
                <a:cs typeface="宋体" panose="02010600030101010101" pitchFamily="2" charset="-122"/>
              </a:rPr>
              <a:t>5</a:t>
            </a:r>
            <a:r>
              <a:rPr lang="zh-CN" altLang="en-US" dirty="0" smtClean="0">
                <a:latin typeface="宋体" panose="02010600030101010101" pitchFamily="2" charset="-122"/>
                <a:ea typeface="宋体" panose="02010600030101010101" pitchFamily="2" charset="-122"/>
                <a:cs typeface="宋体" panose="02010600030101010101" pitchFamily="2" charset="-122"/>
              </a:rPr>
              <a:t>0万</a:t>
            </a:r>
            <a:r>
              <a:rPr lang="zh-CN" altLang="en-US" dirty="0">
                <a:latin typeface="宋体" panose="02010600030101010101" pitchFamily="2" charset="-122"/>
                <a:ea typeface="宋体" panose="02010600030101010101" pitchFamily="2" charset="-122"/>
                <a:cs typeface="宋体" panose="02010600030101010101" pitchFamily="2" charset="-122"/>
              </a:rPr>
              <a:t>元（含）以上物业管理服务”业绩的内容，属于以不合理的条件对供应商实行差别待遇或歧视待遇的情形</a:t>
            </a:r>
            <a:r>
              <a:rPr lang="zh-CN" altLang="en-US" dirty="0" smtClean="0">
                <a:latin typeface="宋体" panose="02010600030101010101" pitchFamily="2" charset="-122"/>
                <a:ea typeface="宋体" panose="02010600030101010101" pitchFamily="2" charset="-122"/>
                <a:cs typeface="宋体" panose="02010600030101010101" pitchFamily="2" charset="-122"/>
              </a:rPr>
              <a:t>。</a:t>
            </a:r>
            <a:endParaRPr lang="en-US" altLang="zh-CN" dirty="0" smtClean="0">
              <a:latin typeface="宋体" panose="02010600030101010101" pitchFamily="2" charset="-122"/>
              <a:ea typeface="宋体" panose="02010600030101010101" pitchFamily="2" charset="-122"/>
              <a:cs typeface="宋体" panose="02010600030101010101" pitchFamily="2" charset="-122"/>
            </a:endParaRPr>
          </a:p>
          <a:p>
            <a:pPr marL="0" indent="0">
              <a:lnSpc>
                <a:spcPts val="3200"/>
              </a:lnSpc>
              <a:spcBef>
                <a:spcPct val="0"/>
              </a:spcBef>
              <a:buNone/>
            </a:pP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本</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案中，采购人根据项目的特殊要求，为保证质量服务，设置类似业绩加分是可以的，但规定</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150</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万元以上不合理。因为，</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合同金额与营业收入具有直接的关联性</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招标文件中将供应商具有特定金额的合同业绩作为资格条件，实质上属于以营业收入排除或限制中小企业进入政府采购市场，构成政府采购法和政府采购法实施条例所规定的“以不合理的条件对供应商实行差别待遇或者歧视待遇”的情形。</a:t>
            </a:r>
            <a:endParaRPr lang="zh-CN" altLang="en-US"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标题 1"/>
          <p:cNvSpPr>
            <a:spLocks noGrp="1"/>
          </p:cNvSpPr>
          <p:nvPr>
            <p:ph type="title"/>
          </p:nvPr>
        </p:nvSpPr>
        <p:spPr>
          <a:xfrm>
            <a:off x="1819275" y="304800"/>
            <a:ext cx="8355013" cy="490538"/>
          </a:xfrm>
        </p:spPr>
        <p:txBody>
          <a:bodyPr anchor="ctr" anchorCtr="0"/>
          <a:lstStyle/>
          <a:p>
            <a:r>
              <a:rPr lang="zh-CN" altLang="en-US" sz="2400">
                <a:latin typeface="黑体" panose="02010609060101010101" pitchFamily="2" charset="-122"/>
                <a:ea typeface="黑体" panose="02010609060101010101" pitchFamily="2" charset="-122"/>
                <a:sym typeface="宋体" panose="02010600030101010101" pitchFamily="2" charset="-122"/>
              </a:rPr>
              <a:t>业绩能否作为资格条件或评分项？</a:t>
            </a:r>
            <a:r>
              <a:rPr lang="en-US" altLang="zh-CN" sz="2400">
                <a:latin typeface="黑体" panose="02010609060101010101" pitchFamily="2" charset="-122"/>
                <a:ea typeface="黑体" panose="02010609060101010101" pitchFamily="2" charset="-122"/>
                <a:sym typeface="宋体" panose="02010600030101010101" pitchFamily="2" charset="-122"/>
              </a:rPr>
              <a:t>-</a:t>
            </a:r>
            <a:r>
              <a:rPr lang="zh-CN" altLang="en-US" sz="2400">
                <a:latin typeface="黑体" panose="02010609060101010101" pitchFamily="2" charset="-122"/>
                <a:ea typeface="黑体" panose="02010609060101010101" pitchFamily="2" charset="-122"/>
                <a:sym typeface="宋体" panose="02010600030101010101" pitchFamily="2" charset="-122"/>
              </a:rPr>
              <a:t>注意事项</a:t>
            </a:r>
            <a:endParaRPr lang="zh-CN" altLang="en-US" sz="2400">
              <a:latin typeface="黑体" panose="02010609060101010101" pitchFamily="2" charset="-122"/>
              <a:ea typeface="黑体" panose="02010609060101010101" pitchFamily="2" charset="-122"/>
              <a:sym typeface="宋体" panose="02010600030101010101" pitchFamily="2" charset="-122"/>
            </a:endParaRPr>
          </a:p>
        </p:txBody>
      </p:sp>
      <p:sp>
        <p:nvSpPr>
          <p:cNvPr id="148482" name="内容占位符 2"/>
          <p:cNvSpPr>
            <a:spLocks noGrp="1"/>
          </p:cNvSpPr>
          <p:nvPr>
            <p:ph idx="1"/>
          </p:nvPr>
        </p:nvSpPr>
        <p:spPr>
          <a:xfrm>
            <a:off x="1920240" y="909003"/>
            <a:ext cx="8501063" cy="5592762"/>
          </a:xfrm>
        </p:spPr>
        <p:txBody>
          <a:bodyPr anchor="t" anchorCtr="0"/>
          <a:lstStyle/>
          <a:p>
            <a:pPr marL="0" indent="0">
              <a:lnSpc>
                <a:spcPts val="4200"/>
              </a:lnSpc>
              <a:spcBef>
                <a:spcPct val="0"/>
              </a:spcBef>
              <a:buNone/>
            </a:pPr>
            <a:r>
              <a:rPr lang="zh-CN" altLang="en-US" sz="2400" b="1">
                <a:latin typeface="宋体" panose="02010600030101010101" pitchFamily="2" charset="-122"/>
                <a:ea typeface="宋体" panose="02010600030101010101" pitchFamily="2" charset="-122"/>
                <a:cs typeface="宋体" panose="02010600030101010101" pitchFamily="2" charset="-122"/>
                <a:sym typeface="+mn-ea"/>
              </a:rPr>
              <a:t>业绩可以作为资格条件，也可以作为评分条件</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。但应当注意，一是如果业绩已经作为资格条件，就不能再作为评分条件；</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ct val="0"/>
              </a:spcBef>
              <a:buNone/>
            </a:pPr>
            <a:r>
              <a:rPr lang="zh-CN" altLang="en-US" sz="2400">
                <a:latin typeface="宋体" panose="02010600030101010101" pitchFamily="2" charset="-122"/>
                <a:ea typeface="宋体" panose="02010600030101010101" pitchFamily="2" charset="-122"/>
                <a:cs typeface="宋体" panose="02010600030101010101" pitchFamily="2" charset="-122"/>
              </a:rPr>
              <a:t>二是</a:t>
            </a:r>
            <a:r>
              <a:rPr lang="zh-CN" altLang="en-US" sz="2400" b="1">
                <a:latin typeface="宋体" panose="02010600030101010101" pitchFamily="2" charset="-122"/>
                <a:ea typeface="宋体" panose="02010600030101010101" pitchFamily="2" charset="-122"/>
                <a:cs typeface="宋体" panose="02010600030101010101" pitchFamily="2" charset="-122"/>
              </a:rPr>
              <a:t>特殊性</a:t>
            </a:r>
            <a:r>
              <a:rPr lang="zh-CN" altLang="en-US" sz="2400">
                <a:latin typeface="宋体" panose="02010600030101010101" pitchFamily="2" charset="-122"/>
                <a:ea typeface="宋体" panose="02010600030101010101" pitchFamily="2" charset="-122"/>
                <a:cs typeface="宋体" panose="02010600030101010101" pitchFamily="2" charset="-122"/>
              </a:rPr>
              <a:t>，</a:t>
            </a:r>
            <a:r>
              <a:rPr lang="en-US" altLang="zh-CN" sz="2400" dirty="0">
                <a:latin typeface="宋体" panose="02010600030101010101" pitchFamily="2" charset="-122"/>
                <a:sym typeface="+mn-ea"/>
              </a:rPr>
              <a:t>考虑特殊行业的实际需要，以保证项目采购质量</a:t>
            </a:r>
            <a:r>
              <a:rPr lang="zh-CN" altLang="en-US" sz="2400" dirty="0">
                <a:latin typeface="宋体" panose="02010600030101010101" pitchFamily="2" charset="-122"/>
                <a:sym typeface="+mn-ea"/>
              </a:rPr>
              <a:t>；</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ct val="0"/>
              </a:spcBef>
              <a:buNone/>
            </a:pPr>
            <a:r>
              <a:rPr lang="zh-CN" altLang="en-US" sz="2400">
                <a:latin typeface="宋体" panose="02010600030101010101" pitchFamily="2" charset="-122"/>
                <a:ea typeface="宋体" panose="02010600030101010101" pitchFamily="2" charset="-122"/>
                <a:cs typeface="宋体" panose="02010600030101010101" pitchFamily="2" charset="-122"/>
              </a:rPr>
              <a:t>三是</a:t>
            </a:r>
            <a:r>
              <a:rPr lang="zh-CN" altLang="en-US" sz="2400" b="1">
                <a:latin typeface="宋体" panose="02010600030101010101" pitchFamily="2" charset="-122"/>
                <a:ea typeface="宋体" panose="02010600030101010101" pitchFamily="2" charset="-122"/>
                <a:cs typeface="宋体" panose="02010600030101010101" pitchFamily="2" charset="-122"/>
              </a:rPr>
              <a:t>关联性</a:t>
            </a:r>
            <a:r>
              <a:rPr lang="zh-CN" altLang="en-US" sz="2400">
                <a:latin typeface="宋体" panose="02010600030101010101" pitchFamily="2" charset="-122"/>
                <a:ea typeface="宋体" panose="02010600030101010101" pitchFamily="2" charset="-122"/>
                <a:cs typeface="宋体" panose="02010600030101010101" pitchFamily="2" charset="-122"/>
              </a:rPr>
              <a:t>，所要求的内容应当与保证质量、服务有关；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ct val="0"/>
              </a:spcBef>
              <a:buNone/>
            </a:pPr>
            <a:r>
              <a:rPr lang="zh-CN" altLang="en-US" sz="2400">
                <a:latin typeface="宋体" panose="02010600030101010101" pitchFamily="2" charset="-122"/>
                <a:ea typeface="宋体" panose="02010600030101010101" pitchFamily="2" charset="-122"/>
                <a:cs typeface="宋体" panose="02010600030101010101" pitchFamily="2" charset="-122"/>
              </a:rPr>
              <a:t>四是非</a:t>
            </a:r>
            <a:r>
              <a:rPr lang="zh-CN" altLang="en-US" sz="2400" b="1">
                <a:latin typeface="宋体" panose="02010600030101010101" pitchFamily="2" charset="-122"/>
                <a:ea typeface="宋体" panose="02010600030101010101" pitchFamily="2" charset="-122"/>
                <a:cs typeface="宋体" panose="02010600030101010101" pitchFamily="2" charset="-122"/>
              </a:rPr>
              <a:t>指向性</a:t>
            </a:r>
            <a:r>
              <a:rPr lang="zh-CN" altLang="en-US" sz="2400">
                <a:latin typeface="宋体" panose="02010600030101010101" pitchFamily="2" charset="-122"/>
                <a:ea typeface="宋体" panose="02010600030101010101" pitchFamily="2" charset="-122"/>
                <a:cs typeface="宋体" panose="02010600030101010101" pitchFamily="2" charset="-122"/>
              </a:rPr>
              <a:t>，不能指定特定的行业、区域、产品和供应商；</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ct val="0"/>
              </a:spcBef>
              <a:buNone/>
            </a:pPr>
            <a:r>
              <a:rPr lang="zh-CN" altLang="en-US" sz="2400">
                <a:latin typeface="宋体" panose="02010600030101010101" pitchFamily="2" charset="-122"/>
                <a:ea typeface="宋体" panose="02010600030101010101" pitchFamily="2" charset="-122"/>
                <a:cs typeface="宋体" panose="02010600030101010101" pitchFamily="2" charset="-122"/>
              </a:rPr>
              <a:t>五是具有一定的</a:t>
            </a:r>
            <a:r>
              <a:rPr lang="zh-CN" altLang="en-US" sz="2400" b="1">
                <a:latin typeface="宋体" panose="02010600030101010101" pitchFamily="2" charset="-122"/>
                <a:ea typeface="宋体" panose="02010600030101010101" pitchFamily="2" charset="-122"/>
                <a:cs typeface="宋体" panose="02010600030101010101" pitchFamily="2" charset="-122"/>
              </a:rPr>
              <a:t>竞争性</a:t>
            </a:r>
            <a:r>
              <a:rPr lang="zh-CN" altLang="en-US" sz="2400">
                <a:latin typeface="宋体" panose="02010600030101010101" pitchFamily="2" charset="-122"/>
                <a:ea typeface="宋体" panose="02010600030101010101" pitchFamily="2" charset="-122"/>
                <a:cs typeface="宋体" panose="02010600030101010101" pitchFamily="2" charset="-122"/>
              </a:rPr>
              <a:t>，符合条件的供应商应有3家以上；</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a:lnSpc>
                <a:spcPts val="4200"/>
              </a:lnSpc>
              <a:spcBef>
                <a:spcPct val="0"/>
              </a:spcBef>
              <a:buNone/>
            </a:pPr>
            <a:r>
              <a:rPr lang="zh-CN" altLang="en-US" sz="2400">
                <a:latin typeface="宋体" panose="02010600030101010101" pitchFamily="2" charset="-122"/>
                <a:ea typeface="宋体" panose="02010600030101010101" pitchFamily="2" charset="-122"/>
                <a:cs typeface="宋体" panose="02010600030101010101" pitchFamily="2" charset="-122"/>
              </a:rPr>
              <a:t>六是加分应</a:t>
            </a:r>
            <a:r>
              <a:rPr lang="zh-CN" altLang="en-US" sz="2400" b="1">
                <a:latin typeface="宋体" panose="02010600030101010101" pitchFamily="2" charset="-122"/>
                <a:ea typeface="宋体" panose="02010600030101010101" pitchFamily="2" charset="-122"/>
                <a:cs typeface="宋体" panose="02010600030101010101" pitchFamily="2" charset="-122"/>
              </a:rPr>
              <a:t>适当</a:t>
            </a:r>
            <a:r>
              <a:rPr lang="zh-CN" altLang="en-US" sz="2400">
                <a:latin typeface="宋体" panose="02010600030101010101" pitchFamily="2" charset="-122"/>
                <a:ea typeface="宋体" panose="02010600030101010101" pitchFamily="2" charset="-122"/>
                <a:cs typeface="宋体" panose="02010600030101010101" pitchFamily="2" charset="-122"/>
              </a:rPr>
              <a:t>，不宜过多，一般在</a:t>
            </a:r>
            <a:r>
              <a:rPr lang="en-US" altLang="zh-CN" sz="2400">
                <a:latin typeface="宋体" panose="02010600030101010101" pitchFamily="2" charset="-122"/>
                <a:ea typeface="宋体" panose="02010600030101010101" pitchFamily="2" charset="-122"/>
                <a:cs typeface="宋体" panose="02010600030101010101" pitchFamily="2" charset="-122"/>
              </a:rPr>
              <a:t>3-5</a:t>
            </a:r>
            <a:r>
              <a:rPr lang="zh-CN" altLang="en-US" sz="2400">
                <a:latin typeface="宋体" panose="02010600030101010101" pitchFamily="2" charset="-122"/>
                <a:ea typeface="宋体" panose="02010600030101010101" pitchFamily="2" charset="-122"/>
                <a:cs typeface="宋体" panose="02010600030101010101" pitchFamily="2" charset="-122"/>
              </a:rPr>
              <a:t>分。</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eaLnBrk="1" latinLnBrk="0" hangingPunct="1">
              <a:lnSpc>
                <a:spcPts val="3500"/>
              </a:lnSpc>
              <a:spcBef>
                <a:spcPct val="0"/>
              </a:spcBef>
              <a:buNone/>
            </a:pPr>
            <a:r>
              <a:rPr lang="zh-CN" altLang="en-US">
                <a:latin typeface="宋体" panose="02010600030101010101" pitchFamily="2" charset="-122"/>
              </a:rPr>
              <a:t>  </a:t>
            </a:r>
            <a:endParaRPr lang="zh-CN" altLang="en-US">
              <a:latin typeface="宋体" panose="02010600030101010101" pitchFamily="2" charset="-122"/>
            </a:endParaRPr>
          </a:p>
          <a:p>
            <a:pPr marL="0" indent="0" eaLnBrk="1" latinLnBrk="0" hangingPunct="1">
              <a:lnSpc>
                <a:spcPts val="4000"/>
              </a:lnSpc>
              <a:spcBef>
                <a:spcPct val="0"/>
              </a:spcBef>
              <a:buNone/>
            </a:pPr>
            <a:endParaRPr lang="zh-CN" altLang="en-US">
              <a:latin typeface="宋体" panose="02010600030101010101" pitchFamily="2" charset="-122"/>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标题 1"/>
          <p:cNvSpPr>
            <a:spLocks noGrp="1"/>
          </p:cNvSpPr>
          <p:nvPr>
            <p:ph type="title"/>
          </p:nvPr>
        </p:nvSpPr>
        <p:spPr>
          <a:xfrm>
            <a:off x="2438400" y="404813"/>
            <a:ext cx="8229600" cy="1139825"/>
          </a:xfrm>
        </p:spPr>
        <p:txBody>
          <a:bodyPr anchor="ctr"/>
          <a:lstStyle/>
          <a:p>
            <a:r>
              <a:rPr lang="zh-CN" altLang="en-US" dirty="0">
                <a:latin typeface="微软雅黑" panose="020B0503020204020204" charset="-122"/>
                <a:ea typeface="微软雅黑" panose="020B0503020204020204" charset="-122"/>
              </a:rPr>
              <a:t> </a:t>
            </a:r>
            <a:endParaRPr lang="zh-CN" altLang="en-US" dirty="0">
              <a:latin typeface="微软雅黑" panose="020B0503020204020204" charset="-122"/>
              <a:ea typeface="微软雅黑" panose="020B0503020204020204" charset="-122"/>
            </a:endParaRPr>
          </a:p>
        </p:txBody>
      </p:sp>
      <p:sp>
        <p:nvSpPr>
          <p:cNvPr id="175106" name="内容占位符 2"/>
          <p:cNvSpPr>
            <a:spLocks noGrp="1"/>
          </p:cNvSpPr>
          <p:nvPr>
            <p:ph idx="4294967295"/>
          </p:nvPr>
        </p:nvSpPr>
        <p:spPr>
          <a:xfrm>
            <a:off x="1524000" y="1600200"/>
            <a:ext cx="8229600" cy="4530725"/>
          </a:xfrm>
        </p:spPr>
        <p:txBody>
          <a:bodyPr anchor="t"/>
          <a:lstStyle/>
          <a:p>
            <a:pPr marL="0" indent="0">
              <a:buFont typeface="Wingdings" panose="05000000000000000000" pitchFamily="2" charset="2"/>
              <a:buNone/>
            </a:pPr>
            <a:endParaRPr lang="en-US" altLang="zh-CN"/>
          </a:p>
          <a:p>
            <a:pPr marL="0" indent="0">
              <a:buFont typeface="Wingdings" panose="05000000000000000000" pitchFamily="2" charset="2"/>
              <a:buNone/>
            </a:pPr>
            <a:endParaRPr lang="zh-CN" altLang="en-US"/>
          </a:p>
        </p:txBody>
      </p:sp>
      <p:graphicFrame>
        <p:nvGraphicFramePr>
          <p:cNvPr id="181274" name="Group 26"/>
          <p:cNvGraphicFramePr>
            <a:graphicFrameLocks noGrp="1"/>
          </p:cNvGraphicFramePr>
          <p:nvPr>
            <p:custDataLst>
              <p:tags r:id="rId1"/>
            </p:custDataLst>
          </p:nvPr>
        </p:nvGraphicFramePr>
        <p:xfrm>
          <a:off x="1522730" y="859155"/>
          <a:ext cx="9098915" cy="5945505"/>
        </p:xfrm>
        <a:graphic>
          <a:graphicData uri="http://schemas.openxmlformats.org/drawingml/2006/table">
            <a:tbl>
              <a:tblPr/>
              <a:tblGrid>
                <a:gridCol w="208280"/>
                <a:gridCol w="8890635"/>
              </a:tblGrid>
              <a:tr h="519430">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cap="none" normalizeH="0" baseline="0" dirty="0" smtClean="0">
                          <a:ln>
                            <a:noFill/>
                          </a:ln>
                          <a:solidFill>
                            <a:srgbClr val="FFFFFF"/>
                          </a:solidFill>
                          <a:effectLst/>
                          <a:latin typeface="宋体" panose="02010600030101010101" pitchFamily="2" charset="-122"/>
                          <a:ea typeface="宋体" panose="02010600030101010101" pitchFamily="2" charset="-122"/>
                          <a:cs typeface="宋体" panose="02010600030101010101" pitchFamily="2" charset="-122"/>
                        </a:rPr>
                        <a:t> </a:t>
                      </a:r>
                      <a:endParaRPr kumimoji="0" lang="zh-CN" altLang="en-US" sz="1800" b="1" i="0" u="none" strike="noStrike" cap="none" normalizeH="0" baseline="0" dirty="0">
                        <a:ln>
                          <a:noFill/>
                        </a:ln>
                        <a:solidFill>
                          <a:srgbClr val="FFFFFF"/>
                        </a:solidFill>
                        <a:effectLst/>
                        <a:latin typeface="宋体" panose="02010600030101010101" pitchFamily="2" charset="-122"/>
                        <a:ea typeface="宋体" panose="02010600030101010101" pitchFamily="2" charset="-122"/>
                        <a:cs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《政府采购货物和服务招标投标管理办法》（财政部令第</a:t>
                      </a:r>
                      <a:r>
                        <a:rPr kumimoji="0" lang="en-US" altLang="zh-CN"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87</a:t>
                      </a:r>
                      <a:r>
                        <a:rPr kumimoji="0" lang="zh-CN" altLang="en-US" sz="18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号）</a:t>
                      </a:r>
                      <a:endParaRPr kumimoji="0" lang="zh-CN" altLang="en-US" sz="18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r>
              <a:tr h="5426075">
                <a:tc>
                  <a:txBody>
                    <a:bodyPr/>
                    <a:lstStyle/>
                    <a:p>
                      <a:pPr indent="0" algn="l" fontAlgn="auto">
                        <a:lnSpc>
                          <a:spcPts val="1700"/>
                        </a:lnSpc>
                        <a:spcBef>
                          <a:spcPts val="0"/>
                        </a:spcBef>
                        <a:spcAft>
                          <a:spcPts val="0"/>
                        </a:spcAft>
                      </a:pPr>
                      <a:endParaRPr lang="zh-CN" sz="1400" b="0" kern="100" dirty="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c>
                  <a:txBody>
                    <a:bodyPr/>
                    <a:lstStyle/>
                    <a:p>
                      <a:pPr indent="0" algn="just" fontAlgn="auto">
                        <a:lnSpc>
                          <a:spcPts val="4000"/>
                        </a:lnSpc>
                        <a:spcAft>
                          <a:spcPts val="0"/>
                        </a:spcAft>
                      </a:pP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第七十七条 </a:t>
                      </a:r>
                      <a:r>
                        <a:rPr lang="zh-CN" sz="2400" b="1"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采购人</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有下列情形之一的，由财政部门责令限期改正；情节严重的，给予警告，对直接负责的主管人员和其他直接责任人员由其行政主管部门或者有关机关依法给予处分，并予以通报；涉嫌犯罪的，移送司法机关处理：</a:t>
                      </a:r>
                      <a:endPar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just" fontAlgn="auto">
                        <a:lnSpc>
                          <a:spcPts val="4000"/>
                        </a:lnSpc>
                        <a:spcAft>
                          <a:spcPts val="0"/>
                        </a:spcAft>
                      </a:pP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一</a:t>
                      </a: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sz="2400" b="1"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未按照本办法的规定编制采购需求的</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zh-CN" sz="2400" b="0" kern="100" dirty="0" smtClean="0">
                        <a:latin typeface="宋体" panose="02010600030101010101" pitchFamily="2" charset="-122"/>
                        <a:ea typeface="宋体" panose="02010600030101010101" pitchFamily="2" charset="-122"/>
                        <a:cs typeface="宋体" panose="02010600030101010101" pitchFamily="2" charset="-122"/>
                      </a:endParaRPr>
                    </a:p>
                    <a:p>
                      <a:pPr indent="0" algn="just" fontAlgn="auto">
                        <a:lnSpc>
                          <a:spcPts val="4000"/>
                        </a:lnSpc>
                        <a:spcAft>
                          <a:spcPts val="0"/>
                        </a:spcAft>
                      </a:pP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二</a:t>
                      </a: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违反本办法第六条第二款规定的</a:t>
                      </a: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sz="2400" b="1"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内控</a:t>
                      </a: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just" fontAlgn="auto">
                        <a:lnSpc>
                          <a:spcPts val="4000"/>
                        </a:lnSpc>
                        <a:spcAft>
                          <a:spcPts val="0"/>
                        </a:spcAft>
                      </a:pP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三</a:t>
                      </a: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未在规定时间内确定中标人的；</a:t>
                      </a:r>
                      <a:endParaRPr lang="zh-CN" sz="2400" b="0" kern="100" dirty="0" smtClean="0">
                        <a:latin typeface="宋体" panose="02010600030101010101" pitchFamily="2" charset="-122"/>
                        <a:ea typeface="宋体" panose="02010600030101010101" pitchFamily="2" charset="-122"/>
                        <a:cs typeface="宋体" panose="02010600030101010101" pitchFamily="2" charset="-122"/>
                      </a:endParaRPr>
                    </a:p>
                    <a:p>
                      <a:pPr indent="0" algn="just" fontAlgn="auto">
                        <a:lnSpc>
                          <a:spcPts val="4000"/>
                        </a:lnSpc>
                        <a:spcAft>
                          <a:spcPts val="0"/>
                        </a:spcAft>
                      </a:pP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四</a:t>
                      </a:r>
                      <a:r>
                        <a:rPr lang="en-US" alt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向中标人提出不合理要求作为签订合同条件的。</a:t>
                      </a:r>
                      <a:endParaRPr lang="zh-CN" sz="2400" b="0" kern="0" dirty="0"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just" fontAlgn="auto">
                        <a:lnSpc>
                          <a:spcPts val="4000"/>
                        </a:lnSpc>
                        <a:spcBef>
                          <a:spcPts val="600"/>
                        </a:spcBef>
                        <a:spcAft>
                          <a:spcPts val="0"/>
                        </a:spcAft>
                      </a:pPr>
                      <a:r>
                        <a:rPr lang="zh-CN" sz="2400" b="0" kern="100" dirty="0">
                          <a:latin typeface="宋体" panose="02010600030101010101" pitchFamily="2" charset="-122"/>
                          <a:ea typeface="宋体" panose="02010600030101010101" pitchFamily="2" charset="-122"/>
                          <a:cs typeface="宋体" panose="02010600030101010101" pitchFamily="2" charset="-122"/>
                        </a:rPr>
                        <a:t>  </a:t>
                      </a:r>
                      <a:r>
                        <a:rPr lang="en-US" altLang="zh-CN" sz="2400" b="0" kern="100" dirty="0">
                          <a:latin typeface="宋体" panose="02010600030101010101" pitchFamily="2" charset="-122"/>
                          <a:ea typeface="宋体" panose="02010600030101010101" pitchFamily="2" charset="-122"/>
                          <a:cs typeface="宋体" panose="02010600030101010101" pitchFamily="2" charset="-122"/>
                        </a:rPr>
                        <a:t>(</a:t>
                      </a:r>
                      <a:r>
                        <a:rPr lang="zh-CN" sz="2400" b="0" kern="100" dirty="0">
                          <a:latin typeface="宋体" panose="02010600030101010101" pitchFamily="2" charset="-122"/>
                          <a:ea typeface="宋体" panose="02010600030101010101" pitchFamily="2" charset="-122"/>
                          <a:cs typeface="宋体" panose="02010600030101010101" pitchFamily="2" charset="-122"/>
                        </a:rPr>
                        <a:t>本条新增，专门针对采购人</a:t>
                      </a:r>
                      <a:r>
                        <a:rPr lang="en-US" altLang="zh-CN" sz="2400" b="0" kern="100" dirty="0">
                          <a:latin typeface="宋体" panose="02010600030101010101" pitchFamily="2" charset="-122"/>
                          <a:ea typeface="宋体" panose="02010600030101010101" pitchFamily="2" charset="-122"/>
                          <a:cs typeface="宋体" panose="02010600030101010101" pitchFamily="2" charset="-122"/>
                        </a:rPr>
                        <a:t>) </a:t>
                      </a:r>
                      <a:endParaRPr lang="en-US" altLang="zh-CN" sz="2400" b="0" kern="100" dirty="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r>
            </a:tbl>
          </a:graphicData>
        </a:graphic>
      </p:graphicFrame>
      <p:sp>
        <p:nvSpPr>
          <p:cNvPr id="5" name="标题 1"/>
          <p:cNvSpPr txBox="1"/>
          <p:nvPr/>
        </p:nvSpPr>
        <p:spPr bwMode="auto">
          <a:xfrm>
            <a:off x="1589723" y="-317"/>
            <a:ext cx="9031288" cy="1139825"/>
          </a:xfrm>
          <a:prstGeom prst="rect">
            <a:avLst/>
          </a:prstGeom>
          <a:noFill/>
          <a:ln>
            <a:noFill/>
          </a:ln>
        </p:spPr>
        <p:txBody>
          <a:bodyPr vert="horz" wrap="square" lIns="91440" tIns="45720" rIns="91440" bIns="45720" numCol="1" anchor="ctr" anchorCtr="0" compatLnSpc="1"/>
          <a:lstStyle/>
          <a:p>
            <a:pPr marR="0" algn="l" defTabSz="914400">
              <a:buClrTx/>
              <a:buSzTx/>
              <a:buFontTx/>
              <a:buNone/>
              <a:defRPr/>
            </a:pPr>
            <a:r>
              <a:rPr kumimoji="0" lang="en-US" altLang="zh-CN" sz="2400" b="1" kern="0" cap="none" spc="0" normalizeH="0" baseline="0" noProof="0" dirty="0" smtClean="0">
                <a:effectLst/>
                <a:latin typeface="黑体" panose="02010609060101010101" pitchFamily="2" charset="-122"/>
                <a:ea typeface="黑体" panose="02010609060101010101" pitchFamily="2" charset="-122"/>
                <a:cs typeface="+mj-cs"/>
              </a:rPr>
              <a:t> 6.</a:t>
            </a:r>
            <a:r>
              <a:rPr kumimoji="0" lang="zh-CN" altLang="en-US" sz="2400" b="1" kern="0" cap="none" spc="0" normalizeH="0" baseline="0" noProof="0" dirty="0" smtClean="0">
                <a:effectLst/>
                <a:latin typeface="黑体" panose="02010609060101010101" pitchFamily="2" charset="-122"/>
                <a:ea typeface="黑体" panose="02010609060101010101" pitchFamily="2" charset="-122"/>
                <a:cs typeface="+mj-cs"/>
              </a:rPr>
              <a:t>采购人未按规定编制采购需求的法律责任</a:t>
            </a:r>
            <a:endParaRPr kumimoji="0" lang="zh-CN" altLang="en-US" sz="2400" b="1" kern="0" cap="none" spc="0" normalizeH="0" baseline="0" noProof="0" dirty="0" smtClean="0">
              <a:effectLst/>
              <a:latin typeface="黑体" panose="02010609060101010101" pitchFamily="2" charset="-122"/>
              <a:ea typeface="黑体" panose="02010609060101010101" pitchFamily="2" charset="-122"/>
              <a:cs typeface="+mj-cs"/>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24000" y="310515"/>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六</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dirty="0">
                <a:solidFill>
                  <a:schemeClr val="dk1"/>
                </a:solidFill>
                <a:latin typeface="黑体" panose="02010609060101010101" pitchFamily="2" charset="-122"/>
                <a:ea typeface="黑体" panose="02010609060101010101" pitchFamily="2" charset="-122"/>
                <a:cs typeface="黑体" panose="02010609060101010101" pitchFamily="2" charset="-122"/>
                <a:sym typeface="+mn-ea"/>
              </a:rPr>
              <a:t>《政府采购需求管理办法》</a:t>
            </a:r>
            <a:r>
              <a:rPr lang="en-US" alt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财库</a:t>
            </a:r>
            <a:r>
              <a:rPr lang="en-US" alt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[2021]22</a:t>
            </a:r>
            <a:r>
              <a:rPr lang="zh-CN" altLang="en-US"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号</a:t>
            </a:r>
            <a:r>
              <a:rPr lang="en-US" alt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解读</a:t>
            </a:r>
            <a:br>
              <a:rPr 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861185" y="807720"/>
            <a:ext cx="8323580" cy="5812155"/>
          </a:xfrm>
        </p:spPr>
        <p:txBody>
          <a:bodyPr anchor="t"/>
          <a:p>
            <a:pPr marL="0" indent="0" algn="l">
              <a:lnSpc>
                <a:spcPts val="2900"/>
              </a:lnSpc>
              <a:spcBef>
                <a:spcPts val="0"/>
              </a:spcBef>
              <a:buClrTx/>
              <a:buSzTx/>
              <a:buNone/>
            </a:pPr>
            <a:r>
              <a:rPr lang="en-US" altLang="zh-CN" sz="1800" b="1"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2021</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年</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4</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月</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30</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日，财政部出台《政府采购需求管理办法》</a:t>
            </a:r>
            <a:r>
              <a:rPr lang="en-US" alt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财库</a:t>
            </a:r>
            <a:r>
              <a:rPr lang="en-US" alt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2021</a:t>
            </a:r>
            <a:r>
              <a:rPr lang="en-US" alt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22号</a:t>
            </a:r>
            <a:r>
              <a:rPr lang="en-US" alt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，建立健全采购需求管理制度，对编制采购需求、确定采购实施计划、风险控制等作出明确规定，自7月1日起施行。</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900"/>
              </a:lnSpc>
              <a:spcBef>
                <a:spcPts val="0"/>
              </a:spcBef>
              <a:buClrTx/>
              <a:buSzTx/>
              <a:buNone/>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目的意义</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为加强政府采购需求管理，实现政府采购项目绩效目标</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900"/>
              </a:lnSpc>
              <a:spcBef>
                <a:spcPts val="0"/>
              </a:spcBef>
              <a:buClrTx/>
              <a:buSzTx/>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适用范围</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政府采购货物、工程和服务。</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900"/>
              </a:lnSpc>
              <a:spcBef>
                <a:spcPts val="0"/>
              </a:spcBef>
              <a:buClrTx/>
              <a:buSzTx/>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责任主体</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900"/>
              </a:lnSpc>
              <a:spcBef>
                <a:spcPts val="0"/>
              </a:spcBef>
              <a:buClrTx/>
              <a:buSzTx/>
              <a:buNone/>
            </a:pPr>
            <a:r>
              <a:rPr lang="en-US"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采购人:</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主体责任</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900"/>
              </a:lnSpc>
              <a:spcBef>
                <a:spcPts val="0"/>
              </a:spcBef>
              <a:buClrTx/>
              <a:buSzTx/>
              <a:buNone/>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主管预算单位:</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指导本部门</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900"/>
              </a:lnSpc>
              <a:spcBef>
                <a:spcPts val="0"/>
              </a:spcBef>
              <a:buClrTx/>
              <a:buSzTx/>
              <a:buNone/>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责任范围:</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开展需求管理工作，并对需求和计划的合法性、合规性、合理性负责</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a:latin typeface="宋体" panose="02010600030101010101" pitchFamily="2" charset="-122"/>
              <a:ea typeface="宋体" panose="02010600030101010101" pitchFamily="2" charset="-122"/>
              <a:cs typeface="宋体" panose="02010600030101010101" pitchFamily="2" charset="-122"/>
            </a:endParaRPr>
          </a:p>
          <a:p>
            <a:pPr marL="0" indent="0" algn="l">
              <a:lnSpc>
                <a:spcPts val="29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合法合规要求</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与预算的衔接</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防止不必要采购</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900"/>
              </a:lnSpc>
              <a:spcBef>
                <a:spcPts val="0"/>
              </a:spcBef>
              <a:buClrTx/>
              <a:buSzTx/>
              <a:buNone/>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合法合规</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应当符合法律法规、政府采购政策和国家有关规定，符合国家强制性标准</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900"/>
              </a:lnSpc>
              <a:spcBef>
                <a:spcPts val="0"/>
              </a:spcBef>
              <a:buClrTx/>
              <a:buSzTx/>
              <a:buNone/>
            </a:pP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与预算衔接</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遵循预算、资产和财务等相关管理制度规定，符合采购项目特点和实际需要</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依据部门预算</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工程项目概预算</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确定</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600"/>
              </a:lnSpc>
              <a:spcBef>
                <a:spcPts val="0"/>
              </a:spcBef>
              <a:buClrTx/>
              <a:buSzTx/>
              <a:buNone/>
            </a:pPr>
            <a:r>
              <a:rPr sz="1800"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sz="1800" dirty="0" smtClean="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180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b="1" dirty="0" smtClean="0">
                <a:latin typeface="宋体" panose="02010600030101010101" pitchFamily="2" charset="-122"/>
                <a:ea typeface="宋体" panose="02010600030101010101" pitchFamily="2" charset="-122"/>
                <a:cs typeface="宋体" panose="02010600030101010101" pitchFamily="2" charset="-122"/>
              </a:rPr>
              <a:t> </a:t>
            </a: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endParaRPr lang="zh-CN" altLang="en-US" sz="1800" b="1" dirty="0" smtClean="0">
              <a:latin typeface="华文中宋" panose="02010600040101010101" charset="-122"/>
              <a:ea typeface="华文中宋" panose="02010600040101010101" charset="-122"/>
            </a:endParaRPr>
          </a:p>
          <a:p>
            <a:pPr marL="0" indent="0">
              <a:lnSpc>
                <a:spcPts val="2300"/>
              </a:lnSpc>
              <a:spcBef>
                <a:spcPts val="0"/>
              </a:spcBef>
              <a:buNone/>
            </a:pPr>
            <a:endParaRPr lang="en-US" altLang="zh-CN" sz="1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24000" y="310515"/>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需求设置</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技术、商务要求</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br>
              <a:rPr 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861185" y="807720"/>
            <a:ext cx="8482965" cy="5812155"/>
          </a:xfrm>
        </p:spPr>
        <p:txBody>
          <a:bodyPr anchor="t"/>
          <a:p>
            <a:pPr marL="0" indent="0" algn="l">
              <a:lnSpc>
                <a:spcPts val="3200"/>
              </a:lnSpc>
              <a:spcBef>
                <a:spcPts val="0"/>
              </a:spcBef>
              <a:buClrTx/>
              <a:buSzTx/>
              <a:buNone/>
            </a:pPr>
            <a:r>
              <a:rPr lang="en-US" altLang="zh-CN" sz="1800" b="1"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18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采购需求</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是指采购人为实现项目目标，</a:t>
            </a:r>
            <a:r>
              <a:rPr b="1" dirty="0" smtClean="0">
                <a:latin typeface="宋体" panose="02010600030101010101" pitchFamily="2" charset="-122"/>
                <a:ea typeface="宋体" panose="02010600030101010101" pitchFamily="2" charset="-122"/>
                <a:cs typeface="宋体" panose="02010600030101010101" pitchFamily="2" charset="-122"/>
                <a:sym typeface="+mn-ea"/>
              </a:rPr>
              <a:t>拟采购的标的及其需要满足的技术、商务要求</a:t>
            </a:r>
            <a:r>
              <a:rPr dirty="0" smtClean="0">
                <a:latin typeface="宋体" panose="02010600030101010101" pitchFamily="2" charset="-122"/>
                <a:ea typeface="宋体" panose="02010600030101010101" pitchFamily="2" charset="-122"/>
                <a:cs typeface="宋体" panose="02010600030101010101" pitchFamily="2" charset="-122"/>
                <a:sym typeface="+mn-ea"/>
              </a:rPr>
              <a:t>。</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200"/>
              </a:lnSpc>
              <a:spcBef>
                <a:spcPts val="0"/>
              </a:spcBef>
              <a:buClrTx/>
              <a:buSzTx/>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cs typeface="宋体" panose="02010600030101010101" pitchFamily="2" charset="-122"/>
                <a:sym typeface="+mn-ea"/>
              </a:rPr>
              <a:t>技术要求</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是指对采购标的的功能和质量要求，包括性能、材料、结构、外观、安全，或者服务内容和</a:t>
            </a:r>
            <a:r>
              <a:rPr b="1" dirty="0" smtClean="0">
                <a:latin typeface="宋体" panose="02010600030101010101" pitchFamily="2" charset="-122"/>
                <a:ea typeface="宋体" panose="02010600030101010101" pitchFamily="2" charset="-122"/>
                <a:cs typeface="宋体" panose="02010600030101010101" pitchFamily="2" charset="-122"/>
                <a:sym typeface="+mn-ea"/>
              </a:rPr>
              <a:t>标准</a:t>
            </a:r>
            <a:r>
              <a:rPr dirty="0" smtClean="0">
                <a:latin typeface="宋体" panose="02010600030101010101" pitchFamily="2" charset="-122"/>
                <a:ea typeface="宋体" panose="02010600030101010101" pitchFamily="2" charset="-122"/>
                <a:cs typeface="宋体" panose="02010600030101010101" pitchFamily="2" charset="-122"/>
                <a:sym typeface="+mn-ea"/>
              </a:rPr>
              <a:t>等。</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200"/>
              </a:lnSpc>
              <a:spcBef>
                <a:spcPts val="0"/>
              </a:spcBef>
              <a:buClrTx/>
              <a:buSzTx/>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dirty="0" smtClean="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技术标准</a:t>
            </a:r>
            <a:r>
              <a:rPr 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可以</a:t>
            </a:r>
            <a:r>
              <a:rPr dirty="0" smtClean="0">
                <a:latin typeface="宋体" panose="02010600030101010101" pitchFamily="2" charset="-122"/>
                <a:ea typeface="宋体" panose="02010600030101010101" pitchFamily="2" charset="-122"/>
                <a:cs typeface="宋体" panose="02010600030101010101" pitchFamily="2" charset="-122"/>
                <a:sym typeface="+mn-ea"/>
              </a:rPr>
              <a:t>直接引用相关国家标准、行业标准、地方标准等标准、规范，</a:t>
            </a:r>
            <a:r>
              <a:rPr b="1" dirty="0" smtClean="0">
                <a:latin typeface="宋体" panose="02010600030101010101" pitchFamily="2" charset="-122"/>
                <a:ea typeface="宋体" panose="02010600030101010101" pitchFamily="2" charset="-122"/>
                <a:cs typeface="宋体" panose="02010600030101010101" pitchFamily="2" charset="-122"/>
                <a:sym typeface="+mn-ea"/>
              </a:rPr>
              <a:t>也可以</a:t>
            </a:r>
            <a:r>
              <a:rPr dirty="0" smtClean="0">
                <a:latin typeface="宋体" panose="02010600030101010101" pitchFamily="2" charset="-122"/>
                <a:ea typeface="宋体" panose="02010600030101010101" pitchFamily="2" charset="-122"/>
                <a:cs typeface="宋体" panose="02010600030101010101" pitchFamily="2" charset="-122"/>
                <a:sym typeface="+mn-ea"/>
              </a:rPr>
              <a:t>根据项目目标</a:t>
            </a:r>
            <a:r>
              <a:rPr b="1" dirty="0" smtClean="0">
                <a:latin typeface="宋体" panose="02010600030101010101" pitchFamily="2" charset="-122"/>
                <a:ea typeface="宋体" panose="02010600030101010101" pitchFamily="2" charset="-122"/>
                <a:cs typeface="宋体" panose="02010600030101010101" pitchFamily="2" charset="-122"/>
                <a:sym typeface="+mn-ea"/>
              </a:rPr>
              <a:t>提出更高的技术要求</a:t>
            </a:r>
            <a:r>
              <a:rPr lang="zh-CN" b="1" dirty="0" smtClean="0">
                <a:latin typeface="宋体" panose="02010600030101010101" pitchFamily="2" charset="-122"/>
                <a:ea typeface="宋体" panose="02010600030101010101" pitchFamily="2" charset="-122"/>
                <a:cs typeface="宋体" panose="02010600030101010101" pitchFamily="2" charset="-122"/>
                <a:sym typeface="+mn-ea"/>
              </a:rPr>
              <a:t>。</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200"/>
              </a:lnSpc>
              <a:spcBef>
                <a:spcPts val="0"/>
              </a:spcBef>
              <a:buClrTx/>
              <a:buSzTx/>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商务要求</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是指取得采购标的的时间、地点、财务和服务要求，包括交付</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实施</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的时间</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期限</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和地点</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范围</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，付款条件</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进度和方式</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，包装和运输，售后服务，保险等</a:t>
            </a:r>
            <a:r>
              <a:rPr lang="zh-CN"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200"/>
              </a:lnSpc>
              <a:spcBef>
                <a:spcPts val="0"/>
              </a:spcBef>
              <a:buClrTx/>
              <a:buSzTx/>
              <a:buNone/>
            </a:pP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需求设置</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200"/>
              </a:lnSpc>
              <a:spcBef>
                <a:spcPts val="0"/>
              </a:spcBef>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应设尽设：</a:t>
            </a:r>
            <a:r>
              <a:rPr dirty="0" smtClean="0">
                <a:latin typeface="宋体" panose="02010600030101010101" pitchFamily="2" charset="-122"/>
                <a:ea typeface="宋体" panose="02010600030101010101" pitchFamily="2" charset="-122"/>
                <a:cs typeface="宋体" panose="02010600030101010101" pitchFamily="2" charset="-122"/>
                <a:sym typeface="+mn-ea"/>
              </a:rPr>
              <a:t>实现项目目标的所有技术、商务要求</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200"/>
              </a:lnSpc>
              <a:spcBef>
                <a:spcPts val="0"/>
              </a:spcBef>
              <a:buNone/>
            </a:pP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必要性、经济性：</a:t>
            </a:r>
            <a:r>
              <a:rPr dirty="0" smtClean="0">
                <a:latin typeface="宋体" panose="02010600030101010101" pitchFamily="2" charset="-122"/>
                <a:ea typeface="宋体" panose="02010600030101010101" pitchFamily="2" charset="-122"/>
                <a:cs typeface="宋体" panose="02010600030101010101" pitchFamily="2" charset="-122"/>
                <a:sym typeface="+mn-ea"/>
              </a:rPr>
              <a:t>功能和质量指标的设置要充分考虑可能影响供应商报价和项目实施风险的因素</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2400"/>
              </a:lnSpc>
              <a:spcBef>
                <a:spcPct val="0"/>
              </a:spcBef>
              <a:buClrTx/>
              <a:buSzTx/>
              <a:buNone/>
            </a:pPr>
            <a:r>
              <a:rPr lang="zh-CN" altLang="en-US" sz="1800" b="1" dirty="0" smtClean="0">
                <a:latin typeface="宋体" panose="02010600030101010101" pitchFamily="2" charset="-122"/>
                <a:ea typeface="宋体" panose="02010600030101010101" pitchFamily="2" charset="-122"/>
                <a:cs typeface="宋体" panose="02010600030101010101" pitchFamily="2" charset="-122"/>
              </a:rPr>
              <a:t> </a:t>
            </a:r>
            <a:r>
              <a:rPr lang="zh-CN" altLang="en-US" sz="1800" b="1" dirty="0" smtClean="0">
                <a:latin typeface="华文中宋" panose="02010600040101010101" charset="-122"/>
                <a:ea typeface="华文中宋" panose="02010600040101010101" charset="-122"/>
                <a:sym typeface="+mn-ea"/>
              </a:rPr>
              <a:t> </a:t>
            </a: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endParaRPr lang="zh-CN" altLang="en-US" sz="1800" b="1" dirty="0" smtClean="0">
              <a:latin typeface="华文中宋" panose="02010600040101010101" charset="-122"/>
              <a:ea typeface="华文中宋" panose="02010600040101010101" charset="-122"/>
            </a:endParaRPr>
          </a:p>
          <a:p>
            <a:pPr marL="0" indent="0">
              <a:lnSpc>
                <a:spcPts val="2300"/>
              </a:lnSpc>
              <a:spcBef>
                <a:spcPts val="0"/>
              </a:spcBef>
              <a:buNone/>
            </a:pPr>
            <a:endParaRPr lang="en-US" altLang="zh-CN" sz="1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24000" y="310515"/>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需求调查</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必须调查项目</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调查方法、内容、对象</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免于调查项目</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br>
              <a:rPr 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872615" y="836930"/>
            <a:ext cx="8563610" cy="5686425"/>
          </a:xfrm>
        </p:spPr>
        <p:txBody>
          <a:bodyPr anchor="t"/>
          <a:p>
            <a:pPr marL="0" indent="0" fontAlgn="auto">
              <a:lnSpc>
                <a:spcPts val="3200"/>
              </a:lnSpc>
              <a:spcBef>
                <a:spcPts val="0"/>
              </a:spcBef>
              <a:buNone/>
            </a:pPr>
            <a:r>
              <a:rPr lang="en-US" altLang="zh-CN" b="1" dirty="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必须进行需求调查的项目</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四类</a:t>
            </a:r>
            <a:endParaRPr lang="zh-CN"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200"/>
              </a:lnSpc>
              <a:spcBef>
                <a:spcPts val="0"/>
              </a:spcBef>
              <a:buNone/>
            </a:pPr>
            <a:r>
              <a:rPr lang="en-US" dirty="0" smtClean="0">
                <a:latin typeface="宋体" panose="02010600030101010101" pitchFamily="2" charset="-122"/>
                <a:ea typeface="宋体" panose="02010600030101010101" pitchFamily="2" charset="-122"/>
                <a:cs typeface="宋体" panose="02010600030101010101" pitchFamily="2" charset="-122"/>
                <a:sym typeface="+mn-ea"/>
              </a:rPr>
              <a:t> </a:t>
            </a:r>
            <a:r>
              <a:rPr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一)1000万元以上的货物、服务采购项目，3000万元以上的工程采购项目；</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200"/>
              </a:lnSpc>
              <a:spcBef>
                <a:spcPts val="0"/>
              </a:spcBef>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二</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涉及公共利益、社会关注度较高的采购项目，包括政府向社会公众提供的公共服务项目等；</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200"/>
              </a:lnSpc>
              <a:spcBef>
                <a:spcPts val="0"/>
              </a:spcBef>
              <a:buNone/>
            </a:pPr>
            <a:r>
              <a:rPr lang="en-US" dirty="0" smtClean="0">
                <a:latin typeface="宋体" panose="02010600030101010101" pitchFamily="2" charset="-122"/>
                <a:ea typeface="宋体" panose="02010600030101010101" pitchFamily="2" charset="-122"/>
                <a:cs typeface="宋体" panose="02010600030101010101" pitchFamily="2" charset="-122"/>
                <a:sym typeface="+mn-ea"/>
              </a:rPr>
              <a:t> (</a:t>
            </a:r>
            <a:r>
              <a:rPr dirty="0" smtClean="0">
                <a:latin typeface="宋体" panose="02010600030101010101" pitchFamily="2" charset="-122"/>
                <a:ea typeface="宋体" panose="02010600030101010101" pitchFamily="2" charset="-122"/>
                <a:cs typeface="宋体" panose="02010600030101010101" pitchFamily="2" charset="-122"/>
                <a:sym typeface="+mn-ea"/>
              </a:rPr>
              <a:t>三</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技术复杂、专业性较强的项目，包括需定制开发的信息化建设项目、采购进口产品的项目等；</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200"/>
              </a:lnSpc>
              <a:spcBef>
                <a:spcPts val="0"/>
              </a:spcBef>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四</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主管预算单位或者采购人认为需要开展需求调查的其他采购项目。</a:t>
            </a: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200"/>
              </a:lnSpc>
              <a:spcBef>
                <a:spcPts val="0"/>
              </a:spcBef>
              <a:buNone/>
            </a:pP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调查方法</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咨询、论证、问卷调查等</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200"/>
              </a:lnSpc>
              <a:spcBef>
                <a:spcPts val="0"/>
              </a:spcBef>
              <a:buNone/>
            </a:pP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调查内容</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产业发展、市场供给、同类采购项目历史成交信息，可能涉及的运行维护、升级更新、备品备件、耗材等后续采购，以及其他相关情况</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200"/>
              </a:lnSpc>
              <a:spcBef>
                <a:spcPts val="0"/>
              </a:spcBef>
              <a:buNone/>
            </a:pP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调查对象</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有代表性</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一般不少于3个</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200"/>
              </a:lnSpc>
              <a:spcBef>
                <a:spcPts val="0"/>
              </a:spcBef>
              <a:buNone/>
            </a:pP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免于调查的项目</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前一年内已调查的，已开展可研的。</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200"/>
              </a:lnSpc>
              <a:spcBef>
                <a:spcPts val="0"/>
              </a:spcBef>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实事求是，差异化管理</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2420"/>
              </a:lnSpc>
              <a:spcBef>
                <a:spcPts val="0"/>
              </a:spcBef>
              <a:buNone/>
            </a:pPr>
            <a:endParaRPr lang="zh-CN" sz="1800"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2420"/>
              </a:lnSpc>
              <a:spcBef>
                <a:spcPts val="0"/>
              </a:spcBef>
              <a:buNone/>
            </a:pPr>
            <a:endParaRPr lang="en-US" altLang="zh-CN"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endParaRPr lang="zh-CN" altLang="en-US" sz="1800" b="1" dirty="0" smtClean="0">
              <a:latin typeface="华文中宋" panose="02010600040101010101" charset="-122"/>
              <a:ea typeface="华文中宋" panose="02010600040101010101" charset="-122"/>
            </a:endParaRPr>
          </a:p>
          <a:p>
            <a:pPr marL="0" indent="0">
              <a:lnSpc>
                <a:spcPts val="2300"/>
              </a:lnSpc>
              <a:spcBef>
                <a:spcPts val="0"/>
              </a:spcBef>
              <a:buNone/>
            </a:pPr>
            <a:endParaRPr lang="zh-CN" altLang="en-US" sz="1800" b="1" dirty="0" smtClean="0">
              <a:latin typeface="华文中宋" panose="02010600040101010101" charset="-122"/>
              <a:ea typeface="华文中宋" panose="02010600040101010101" charset="-122"/>
            </a:endParaRPr>
          </a:p>
          <a:p>
            <a:pPr marL="0" indent="0">
              <a:lnSpc>
                <a:spcPts val="2300"/>
              </a:lnSpc>
              <a:spcBef>
                <a:spcPts val="0"/>
              </a:spcBef>
              <a:buNone/>
            </a:pP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24000" y="310515"/>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建立审查工作机制</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审查内容</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一般性审查</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重点审查</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a:t>
            </a:r>
            <a:br>
              <a:rPr 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873885" y="807720"/>
            <a:ext cx="8432800" cy="5781040"/>
          </a:xfrm>
        </p:spPr>
        <p:txBody>
          <a:bodyPr anchor="t"/>
          <a:p>
            <a:pPr marL="0" indent="0" algn="l">
              <a:lnSpc>
                <a:spcPts val="2600"/>
              </a:lnSpc>
              <a:spcBef>
                <a:spcPct val="0"/>
              </a:spcBef>
              <a:buClrTx/>
              <a:buSzTx/>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b="1" dirty="0" smtClean="0">
                <a:latin typeface="宋体" panose="02010600030101010101" pitchFamily="2" charset="-122"/>
                <a:ea typeface="宋体" panose="02010600030101010101" pitchFamily="2" charset="-122"/>
                <a:cs typeface="宋体" panose="02010600030101010101" pitchFamily="2" charset="-122"/>
                <a:sym typeface="+mn-ea"/>
              </a:rPr>
              <a:t>建立</a:t>
            </a:r>
            <a:r>
              <a:rPr b="1" dirty="0" smtClean="0">
                <a:latin typeface="宋体" panose="02010600030101010101" pitchFamily="2" charset="-122"/>
                <a:ea typeface="宋体" panose="02010600030101010101" pitchFamily="2" charset="-122"/>
                <a:cs typeface="宋体" panose="02010600030101010101" pitchFamily="2" charset="-122"/>
                <a:sym typeface="+mn-ea"/>
              </a:rPr>
              <a:t>审查工作机制]对采购需求和采购实施计划进行审查</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在采购活动开始前，针对采购需求管理中重点风险事项，对采购需求和采购实施计划进行审查，分为一般性审查和重点审查。</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600"/>
              </a:lnSpc>
              <a:spcBef>
                <a:spcPct val="0"/>
              </a:spcBef>
              <a:buClrTx/>
              <a:buSzTx/>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审查工作机制成员构成</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应当包括本部门、本单位的</a:t>
            </a:r>
            <a:r>
              <a:rPr b="1" dirty="0" smtClean="0">
                <a:latin typeface="宋体" panose="02010600030101010101" pitchFamily="2" charset="-122"/>
                <a:ea typeface="宋体" panose="02010600030101010101" pitchFamily="2" charset="-122"/>
                <a:cs typeface="宋体" panose="02010600030101010101" pitchFamily="2" charset="-122"/>
                <a:sym typeface="+mn-ea"/>
              </a:rPr>
              <a:t>采购、财务、业务、监督</a:t>
            </a:r>
            <a:r>
              <a:rPr dirty="0" smtClean="0">
                <a:latin typeface="宋体" panose="02010600030101010101" pitchFamily="2" charset="-122"/>
                <a:ea typeface="宋体" panose="02010600030101010101" pitchFamily="2" charset="-122"/>
                <a:cs typeface="宋体" panose="02010600030101010101" pitchFamily="2" charset="-122"/>
                <a:sym typeface="+mn-ea"/>
              </a:rPr>
              <a:t>等内部机构</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采购人可以根据本单位实际情况，建立相关专家和第三方机构参与审查的工作机制。</a:t>
            </a:r>
            <a:r>
              <a:rPr lang="zh-CN" dirty="0" smtClean="0">
                <a:latin typeface="宋体" panose="02010600030101010101" pitchFamily="2" charset="-122"/>
                <a:ea typeface="宋体" panose="02010600030101010101" pitchFamily="2" charset="-122"/>
                <a:cs typeface="宋体" panose="02010600030101010101" pitchFamily="2" charset="-122"/>
                <a:sym typeface="+mn-ea"/>
              </a:rPr>
              <a:t>审查不通过应修改或重审。</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600"/>
              </a:lnSpc>
              <a:spcBef>
                <a:spcPct val="0"/>
              </a:spcBef>
              <a:buClrTx/>
              <a:buSzTx/>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[内控审查内容]</a:t>
            </a:r>
            <a:endParaRPr lang="en-US" altLang="zh-CN" b="1" dirty="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600"/>
              </a:lnSpc>
              <a:spcBef>
                <a:spcPct val="0"/>
              </a:spcBef>
              <a:buClrTx/>
              <a:buSzTx/>
              <a:buNone/>
            </a:pPr>
            <a:r>
              <a:rPr lang="en-US" altLang="zh-CN" b="1" dirty="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一般</a:t>
            </a:r>
            <a:r>
              <a:rPr lang="zh-CN" b="1" dirty="0" smtClean="0">
                <a:latin typeface="宋体" panose="02010600030101010101" pitchFamily="2" charset="-122"/>
                <a:ea typeface="宋体" panose="02010600030101010101" pitchFamily="2" charset="-122"/>
                <a:cs typeface="宋体" panose="02010600030101010101" pitchFamily="2" charset="-122"/>
                <a:sym typeface="+mn-ea"/>
              </a:rPr>
              <a:t>性</a:t>
            </a:r>
            <a:r>
              <a:rPr b="1" dirty="0" smtClean="0">
                <a:latin typeface="宋体" panose="02010600030101010101" pitchFamily="2" charset="-122"/>
                <a:ea typeface="宋体" panose="02010600030101010101" pitchFamily="2" charset="-122"/>
                <a:cs typeface="宋体" panose="02010600030101010101" pitchFamily="2" charset="-122"/>
                <a:sym typeface="+mn-ea"/>
              </a:rPr>
              <a:t>审查</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主要审查是否按照本办法规定的程序和内容确定采购需求、编制采购实施计划。审查内容包括，采购需求是否符合预算、资产、财务等管理制度规定；对采购方式、评审规则、合同类型、定价方式的选择是否说明适用理由；属于按规定需要报相关监管部门批准、核准的事项，是否作出相关安排；采购实施计划是否完整。</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600"/>
              </a:lnSpc>
              <a:spcBef>
                <a:spcPct val="0"/>
              </a:spcBef>
              <a:buClrTx/>
              <a:buSzTx/>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dirty="0" smtClean="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重点审查</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在一般性审查的基础上，进行以下审</a:t>
            </a:r>
            <a:r>
              <a:rPr lang="zh-CN" dirty="0" smtClean="0">
                <a:latin typeface="宋体" panose="02010600030101010101" pitchFamily="2" charset="-122"/>
                <a:ea typeface="宋体" panose="02010600030101010101" pitchFamily="2" charset="-122"/>
                <a:cs typeface="宋体" panose="02010600030101010101" pitchFamily="2" charset="-122"/>
                <a:sym typeface="+mn-ea"/>
              </a:rPr>
              <a:t>查</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2600"/>
              </a:lnSpc>
              <a:spcBef>
                <a:spcPct val="0"/>
              </a:spcBef>
              <a:buClrTx/>
              <a:buSzTx/>
              <a:buNone/>
            </a:pP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一</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非歧视性</a:t>
            </a:r>
            <a:r>
              <a:rPr dirty="0" smtClean="0">
                <a:latin typeface="宋体" panose="02010600030101010101" pitchFamily="2" charset="-122"/>
                <a:ea typeface="宋体" panose="02010600030101010101" pitchFamily="2" charset="-122"/>
                <a:cs typeface="宋体" panose="02010600030101010101" pitchFamily="2" charset="-122"/>
                <a:sym typeface="+mn-ea"/>
              </a:rPr>
              <a:t>。</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二</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竞争性</a:t>
            </a:r>
            <a:r>
              <a:rPr dirty="0" smtClean="0">
                <a:latin typeface="宋体" panose="02010600030101010101" pitchFamily="2" charset="-122"/>
                <a:ea typeface="宋体" panose="02010600030101010101" pitchFamily="2" charset="-122"/>
                <a:cs typeface="宋体" panose="02010600030101010101" pitchFamily="2" charset="-122"/>
                <a:sym typeface="+mn-ea"/>
              </a:rPr>
              <a:t>。</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三</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采购政策</a:t>
            </a:r>
            <a:r>
              <a:rPr dirty="0" smtClean="0">
                <a:latin typeface="宋体" panose="02010600030101010101" pitchFamily="2" charset="-122"/>
                <a:ea typeface="宋体" panose="02010600030101010101" pitchFamily="2" charset="-122"/>
                <a:cs typeface="宋体" panose="02010600030101010101" pitchFamily="2" charset="-122"/>
                <a:sym typeface="+mn-ea"/>
              </a:rPr>
              <a:t>。</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四</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履约风险</a:t>
            </a:r>
            <a:r>
              <a:rPr dirty="0" smtClean="0">
                <a:latin typeface="宋体" panose="02010600030101010101" pitchFamily="2" charset="-122"/>
                <a:ea typeface="宋体" panose="02010600030101010101" pitchFamily="2" charset="-122"/>
                <a:cs typeface="宋体" panose="02010600030101010101" pitchFamily="2" charset="-122"/>
                <a:sym typeface="+mn-ea"/>
              </a:rPr>
              <a:t>。</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五</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其他</a:t>
            </a:r>
            <a:endParaRPr lang="en-US" altLang="zh-CN" dirty="0">
              <a:latin typeface="宋体" panose="02010600030101010101" pitchFamily="2" charset="-122"/>
              <a:ea typeface="宋体" panose="02010600030101010101" pitchFamily="2" charset="-122"/>
              <a:cs typeface="宋体" panose="02010600030101010101" pitchFamily="2" charset="-122"/>
            </a:endParaRPr>
          </a:p>
          <a:p>
            <a:pPr marL="0" indent="0" algn="l">
              <a:lnSpc>
                <a:spcPts val="2600"/>
              </a:lnSpc>
              <a:spcBef>
                <a:spcPct val="0"/>
              </a:spcBef>
              <a:buClrTx/>
              <a:buSzTx/>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内控审查的项目范围</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一般审查和重点审查的具体采购项目范围，由采购人自定</a:t>
            </a:r>
            <a:r>
              <a:rPr dirty="0" smtClean="0">
                <a:latin typeface="宋体" panose="02010600030101010101" pitchFamily="2" charset="-122"/>
                <a:ea typeface="宋体" panose="02010600030101010101" pitchFamily="2" charset="-122"/>
                <a:cs typeface="宋体" panose="02010600030101010101" pitchFamily="2" charset="-122"/>
                <a:sym typeface="+mn-ea"/>
              </a:rPr>
              <a:t>，但须进行需求调查的项目应当进行重点审查。主管预算单位可以自定本部门、本系统由其统一组织重点审查的项目类别或者金额范围</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altLang="en-US" b="1"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2600"/>
              </a:lnSpc>
              <a:spcBef>
                <a:spcPct val="0"/>
              </a:spcBef>
              <a:buClrTx/>
              <a:buSzTx/>
              <a:buNone/>
            </a:pPr>
            <a:r>
              <a:rPr lang="zh-CN" altLang="en-US" sz="1800"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sz="1800" b="1" dirty="0" smtClean="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2400"/>
              </a:lnSpc>
              <a:spcBef>
                <a:spcPct val="0"/>
              </a:spcBef>
              <a:buClrTx/>
              <a:buSzTx/>
              <a:buNone/>
            </a:pPr>
            <a:endParaRPr lang="zh-CN" altLang="en-US" sz="1800" b="1" dirty="0" smtClean="0">
              <a:latin typeface="华文中宋" panose="02010600040101010101" charset="-122"/>
              <a:ea typeface="华文中宋" panose="02010600040101010101" charset="-122"/>
            </a:endParaRPr>
          </a:p>
          <a:p>
            <a:pPr marL="0" indent="0" algn="l">
              <a:lnSpc>
                <a:spcPts val="2400"/>
              </a:lnSpc>
              <a:spcBef>
                <a:spcPct val="0"/>
              </a:spcBef>
              <a:buClrTx/>
              <a:buSzTx/>
              <a:buNone/>
            </a:pP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2400"/>
              </a:lnSpc>
              <a:spcBef>
                <a:spcPct val="0"/>
              </a:spcBef>
              <a:buClrTx/>
              <a:buSzTx/>
              <a:buNone/>
            </a:pPr>
            <a:endParaRPr lang="zh-CN" altLang="en-US" sz="1800" b="1" dirty="0" smtClean="0">
              <a:latin typeface="华文中宋" panose="02010600040101010101" charset="-122"/>
              <a:ea typeface="华文中宋" panose="02010600040101010101" charset="-122"/>
            </a:endParaRPr>
          </a:p>
          <a:p>
            <a:pPr marL="0" indent="0" algn="l">
              <a:lnSpc>
                <a:spcPts val="2400"/>
              </a:lnSpc>
              <a:spcBef>
                <a:spcPct val="0"/>
              </a:spcBef>
              <a:buClrTx/>
              <a:buSzTx/>
              <a:buNone/>
            </a:pP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gn="l">
              <a:lnSpc>
                <a:spcPts val="3400"/>
              </a:lnSpc>
              <a:spcBef>
                <a:spcPct val="0"/>
              </a:spcBef>
              <a:buClrTx/>
              <a:buSzTx/>
              <a:buNone/>
            </a:pPr>
            <a:endParaRPr lang="zh-CN" altLang="en-US" sz="1800" b="1" dirty="0" smtClean="0">
              <a:latin typeface="华文中宋" panose="02010600040101010101" charset="-122"/>
              <a:ea typeface="华文中宋" panose="02010600040101010101" charset="-122"/>
            </a:endParaRPr>
          </a:p>
          <a:p>
            <a:pPr marL="0" indent="0" algn="l">
              <a:lnSpc>
                <a:spcPts val="3400"/>
              </a:lnSpc>
              <a:spcBef>
                <a:spcPct val="0"/>
              </a:spcBef>
              <a:buClrTx/>
              <a:buSzTx/>
              <a:buNone/>
            </a:pPr>
            <a:endParaRPr lang="en-US" altLang="zh-CN" sz="1800"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300"/>
              </a:lnSpc>
              <a:spcBef>
                <a:spcPts val="0"/>
              </a:spcBef>
              <a:buNone/>
            </a:pP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3313"/>
          <p:cNvSpPr>
            <a:spLocks noGrp="1"/>
          </p:cNvSpPr>
          <p:nvPr>
            <p:ph type="title"/>
          </p:nvPr>
        </p:nvSpPr>
        <p:spPr>
          <a:xfrm>
            <a:off x="1524000" y="310515"/>
            <a:ext cx="9046845" cy="550545"/>
          </a:xfrm>
        </p:spPr>
        <p:txBody>
          <a:bodyPr anchor="ctr"/>
          <a:p>
            <a:pPr algn="l"/>
            <a:br>
              <a:rPr lang="en-US" altLang="zh-CN" dirty="0">
                <a:latin typeface="黑体" panose="02010609060101010101" pitchFamily="2" charset="-122"/>
                <a:ea typeface="黑体" panose="02010609060101010101" pitchFamily="2" charset="-122"/>
                <a:cs typeface="黑体" panose="02010609060101010101" pitchFamily="2" charset="-122"/>
                <a:sym typeface="+mn-ea"/>
              </a:rPr>
            </a:b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需求表达</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政策功能</a:t>
            </a:r>
            <a:r>
              <a:rPr lang="en-US" altLang="zh-CN" sz="2400" dirty="0">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dirty="0">
                <a:latin typeface="黑体" panose="02010609060101010101" pitchFamily="2" charset="-122"/>
                <a:ea typeface="黑体" panose="02010609060101010101" pitchFamily="2" charset="-122"/>
                <a:cs typeface="黑体" panose="02010609060101010101" pitchFamily="2" charset="-122"/>
                <a:sym typeface="+mn-ea"/>
              </a:rPr>
              <a:t>紧急情况</a:t>
            </a:r>
            <a:br>
              <a:rPr lang="zh-CN" dirty="0">
                <a:solidFill>
                  <a:schemeClr val="dk1"/>
                </a:solidFill>
                <a:latin typeface="宋体" panose="02010600030101010101" pitchFamily="2" charset="-122"/>
                <a:ea typeface="宋体" panose="02010600030101010101" pitchFamily="2" charset="-122"/>
                <a:cs typeface="宋体" panose="02010600030101010101" pitchFamily="2" charset="-122"/>
                <a:sym typeface="+mn-ea"/>
              </a:rPr>
            </a:br>
            <a:endParaRPr lang="zh-CN" altLang="en-US"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6866" name="文本占位符 13314"/>
          <p:cNvSpPr>
            <a:spLocks noGrp="1"/>
          </p:cNvSpPr>
          <p:nvPr>
            <p:ph idx="1"/>
          </p:nvPr>
        </p:nvSpPr>
        <p:spPr>
          <a:xfrm>
            <a:off x="1752600" y="861060"/>
            <a:ext cx="8660130" cy="5686425"/>
          </a:xfrm>
        </p:spPr>
        <p:txBody>
          <a:bodyPr anchor="t"/>
          <a:p>
            <a:pPr marL="0" indent="0" algn="l">
              <a:lnSpc>
                <a:spcPts val="3500"/>
              </a:lnSpc>
              <a:spcBef>
                <a:spcPts val="0"/>
              </a:spcBef>
              <a:buClrTx/>
              <a:buSzTx/>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需求表达</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清楚明了、表述规范、含义准确</a:t>
            </a:r>
            <a:r>
              <a:rPr dirty="0" smtClean="0">
                <a:latin typeface="宋体" panose="02010600030101010101" pitchFamily="2" charset="-122"/>
                <a:ea typeface="宋体" panose="02010600030101010101" pitchFamily="2" charset="-122"/>
                <a:cs typeface="宋体" panose="02010600030101010101" pitchFamily="2" charset="-122"/>
                <a:sym typeface="+mn-ea"/>
              </a:rPr>
              <a:t>。</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500"/>
              </a:lnSpc>
              <a:spcBef>
                <a:spcPts val="0"/>
              </a:spcBef>
              <a:buClrTx/>
              <a:buSzTx/>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dirty="0" smtClean="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准确性：</a:t>
            </a:r>
            <a:r>
              <a:rPr dirty="0" smtClean="0">
                <a:latin typeface="宋体" panose="02010600030101010101" pitchFamily="2" charset="-122"/>
                <a:ea typeface="宋体" panose="02010600030101010101" pitchFamily="2" charset="-122"/>
                <a:cs typeface="宋体" panose="02010600030101010101" pitchFamily="2" charset="-122"/>
                <a:sym typeface="+mn-ea"/>
              </a:rPr>
              <a:t>清楚明了、表述规范、含义准确</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gn="l">
              <a:lnSpc>
                <a:spcPts val="3500"/>
              </a:lnSpc>
              <a:spcBef>
                <a:spcPts val="0"/>
              </a:spcBef>
              <a:buClrTx/>
              <a:buSzTx/>
              <a:buNone/>
            </a:pP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客观性：</a:t>
            </a:r>
            <a:r>
              <a:rPr dirty="0" smtClean="0">
                <a:latin typeface="宋体" panose="02010600030101010101" pitchFamily="2" charset="-122"/>
                <a:ea typeface="宋体" panose="02010600030101010101" pitchFamily="2" charset="-122"/>
                <a:cs typeface="宋体" panose="02010600030101010101" pitchFamily="2" charset="-122"/>
                <a:sym typeface="+mn-ea"/>
              </a:rPr>
              <a:t>量化要求</a:t>
            </a:r>
            <a:r>
              <a:rPr lang="en-US"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尽可能明确客观、量化指标</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altLang="en-US" dirty="0" smtClean="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500"/>
              </a:lnSpc>
              <a:spcBef>
                <a:spcPts val="600"/>
              </a:spcBef>
              <a:buNone/>
            </a:pPr>
            <a:r>
              <a:rPr lang="en-US" altLang="zh-CN" b="1" dirty="0">
                <a:latin typeface="宋体" panose="02010600030101010101" pitchFamily="2" charset="-122"/>
                <a:ea typeface="宋体" panose="02010600030101010101" pitchFamily="2" charset="-122"/>
                <a:cs typeface="宋体" panose="02010600030101010101" pitchFamily="2" charset="-122"/>
                <a:sym typeface="+mn-ea"/>
              </a:rPr>
              <a:t>  </a:t>
            </a:r>
            <a:r>
              <a:rPr b="1" dirty="0" smtClean="0">
                <a:latin typeface="宋体" panose="02010600030101010101" pitchFamily="2" charset="-122"/>
                <a:ea typeface="宋体" panose="02010600030101010101" pitchFamily="2" charset="-122"/>
                <a:cs typeface="宋体" panose="02010600030101010101" pitchFamily="2" charset="-122"/>
                <a:sym typeface="+mn-ea"/>
              </a:rPr>
              <a:t>[政策功能]</a:t>
            </a:r>
            <a:r>
              <a:rPr dirty="0" smtClean="0">
                <a:latin typeface="宋体" panose="02010600030101010101" pitchFamily="2" charset="-122"/>
                <a:ea typeface="宋体" panose="02010600030101010101" pitchFamily="2" charset="-122"/>
                <a:cs typeface="宋体" panose="02010600030101010101" pitchFamily="2" charset="-122"/>
                <a:sym typeface="+mn-ea"/>
              </a:rPr>
              <a:t>将采购政策嵌入采购需求</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spcBef>
                <a:spcPts val="0"/>
              </a:spcBef>
              <a:buNone/>
            </a:pP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资格条件</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如落实支持创新、绿色发展、面向中小企业采</a:t>
            </a:r>
            <a:r>
              <a:rPr lang="zh-CN" dirty="0" smtClean="0">
                <a:latin typeface="宋体" panose="02010600030101010101" pitchFamily="2" charset="-122"/>
                <a:ea typeface="宋体" panose="02010600030101010101" pitchFamily="2" charset="-122"/>
                <a:cs typeface="宋体" panose="02010600030101010101" pitchFamily="2" charset="-122"/>
                <a:sym typeface="+mn-ea"/>
              </a:rPr>
              <a:t>购等。</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spcBef>
                <a:spcPts val="0"/>
              </a:spcBef>
              <a:buNone/>
            </a:pP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评审规则</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dirty="0" smtClean="0">
                <a:latin typeface="宋体" panose="02010600030101010101" pitchFamily="2" charset="-122"/>
                <a:ea typeface="宋体" panose="02010600030101010101" pitchFamily="2" charset="-122"/>
                <a:cs typeface="宋体" panose="02010600030101010101" pitchFamily="2" charset="-122"/>
                <a:sym typeface="+mn-ea"/>
              </a:rPr>
              <a:t>如对应需求指标、价格优惠、优先采购等</a:t>
            </a:r>
            <a:r>
              <a:rPr lang="zh-CN" dirty="0" smtClean="0">
                <a:latin typeface="宋体" panose="02010600030101010101" pitchFamily="2" charset="-122"/>
                <a:ea typeface="宋体" panose="02010600030101010101" pitchFamily="2" charset="-122"/>
                <a:cs typeface="宋体" panose="02010600030101010101" pitchFamily="2" charset="-122"/>
                <a:sym typeface="+mn-ea"/>
              </a:rPr>
              <a:t>。  </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spcBef>
                <a:spcPts val="600"/>
              </a:spcBef>
              <a:buNone/>
            </a:pP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紧急情况</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a:t>
            </a:r>
            <a:r>
              <a:rPr b="1" dirty="0" smtClean="0">
                <a:latin typeface="宋体" panose="02010600030101010101" pitchFamily="2" charset="-122"/>
                <a:ea typeface="宋体" panose="02010600030101010101" pitchFamily="2" charset="-122"/>
                <a:cs typeface="宋体" panose="02010600030101010101" pitchFamily="2" charset="-122"/>
                <a:sym typeface="+mn-ea"/>
              </a:rPr>
              <a:t>简化管理要求。</a:t>
            </a:r>
            <a:endParaRPr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spcBef>
                <a:spcPts val="0"/>
              </a:spcBef>
              <a:buNone/>
            </a:pPr>
            <a:r>
              <a:rPr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b="1" dirty="0" smtClean="0">
                <a:latin typeface="宋体" panose="02010600030101010101" pitchFamily="2" charset="-122"/>
                <a:ea typeface="宋体" panose="02010600030101010101" pitchFamily="2" charset="-122"/>
                <a:cs typeface="宋体" panose="02010600030101010101" pitchFamily="2" charset="-122"/>
                <a:sym typeface="+mn-ea"/>
              </a:rPr>
              <a:t>  </a:t>
            </a:r>
            <a:r>
              <a:rPr dirty="0" smtClean="0">
                <a:latin typeface="宋体" panose="02010600030101010101" pitchFamily="2" charset="-122"/>
                <a:ea typeface="宋体" panose="02010600030101010101" pitchFamily="2" charset="-122"/>
                <a:cs typeface="宋体" panose="02010600030101010101" pitchFamily="2" charset="-122"/>
                <a:sym typeface="+mn-ea"/>
              </a:rPr>
              <a:t>因采购人不可预见的紧急情况实施采购的，可以适当简化相关管理要求。</a:t>
            </a:r>
            <a:endParaRPr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spcBef>
                <a:spcPts val="0"/>
              </a:spcBef>
              <a:buNone/>
            </a:pPr>
            <a:r>
              <a:rPr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dirty="0" smtClean="0">
                <a:latin typeface="宋体" panose="02010600030101010101" pitchFamily="2" charset="-122"/>
                <a:ea typeface="宋体" panose="02010600030101010101" pitchFamily="2" charset="-122"/>
                <a:cs typeface="宋体" panose="02010600030101010101" pitchFamily="2" charset="-122"/>
                <a:sym typeface="+mn-ea"/>
              </a:rPr>
              <a:t>  </a:t>
            </a:r>
            <a:r>
              <a:rPr dirty="0" smtClean="0">
                <a:latin typeface="宋体" panose="02010600030101010101" pitchFamily="2" charset="-122"/>
                <a:ea typeface="宋体" panose="02010600030101010101" pitchFamily="2" charset="-122"/>
                <a:cs typeface="宋体" panose="02010600030101010101" pitchFamily="2" charset="-122"/>
                <a:sym typeface="+mn-ea"/>
              </a:rPr>
              <a:t>简化≠不适用</a:t>
            </a:r>
            <a:r>
              <a:rPr lang="zh-CN"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2420"/>
              </a:lnSpc>
              <a:spcBef>
                <a:spcPts val="0"/>
              </a:spcBef>
              <a:buNone/>
            </a:pPr>
            <a:endParaRPr lang="en-US" altLang="zh-CN"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endParaRPr lang="zh-CN" altLang="en-US" sz="1800" b="1" dirty="0" smtClean="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endParaRPr lang="zh-CN" altLang="en-US" sz="1800" b="1" dirty="0" smtClean="0">
              <a:latin typeface="华文中宋" panose="02010600040101010101" charset="-122"/>
              <a:ea typeface="华文中宋" panose="02010600040101010101" charset="-122"/>
            </a:endParaRPr>
          </a:p>
          <a:p>
            <a:pPr marL="0" indent="0">
              <a:lnSpc>
                <a:spcPts val="2300"/>
              </a:lnSpc>
              <a:spcBef>
                <a:spcPts val="0"/>
              </a:spcBef>
              <a:buNone/>
            </a:pPr>
            <a:endParaRPr lang="zh-CN" altLang="en-US" sz="1800" b="1" dirty="0" smtClean="0">
              <a:latin typeface="华文中宋" panose="02010600040101010101" charset="-122"/>
              <a:ea typeface="华文中宋" panose="02010600040101010101" charset="-122"/>
            </a:endParaRPr>
          </a:p>
          <a:p>
            <a:pPr marL="0" indent="0">
              <a:lnSpc>
                <a:spcPts val="2300"/>
              </a:lnSpc>
              <a:spcBef>
                <a:spcPts val="0"/>
              </a:spcBef>
              <a:buNone/>
            </a:pPr>
            <a:endParaRPr lang="zh-CN" altLang="en-US" sz="1800" dirty="0">
              <a:latin typeface="宋体" panose="02010600030101010101" pitchFamily="2" charset="-122"/>
              <a:ea typeface="宋体" panose="02010600030101010101" pitchFamily="2" charset="-122"/>
              <a:cs typeface="宋体" panose="02010600030101010101" pitchFamily="2" charset="-122"/>
            </a:endParaRPr>
          </a:p>
          <a:p>
            <a:pPr marL="0" indent="0">
              <a:lnSpc>
                <a:spcPts val="2300"/>
              </a:lnSpc>
              <a:spcBef>
                <a:spcPts val="0"/>
              </a:spcBef>
              <a:buNone/>
            </a:pPr>
            <a:r>
              <a:rPr lang="zh-CN" altLang="en-US" sz="1800"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1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909445" y="815975"/>
            <a:ext cx="8171180" cy="5647055"/>
          </a:xfrm>
        </p:spPr>
        <p:txBody>
          <a:bodyPr/>
          <a:lstStyle/>
          <a:p>
            <a:pPr marL="0" indent="0">
              <a:lnSpc>
                <a:spcPts val="2900"/>
              </a:lnSpc>
              <a:spcBef>
                <a:spcPts val="0"/>
              </a:spcBef>
              <a:buNone/>
            </a:pPr>
            <a:r>
              <a:rPr lang="en-US" altLang="zh-CN"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1.</a:t>
            </a:r>
            <a:r>
              <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采购人负责开展需求调查</a:t>
            </a:r>
            <a:r>
              <a:rPr lang="en-US" altLang="zh-CN"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代理机构发挥专业作用</a:t>
            </a:r>
            <a:endPar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en-US" altLang="zh-CN" b="1">
                <a:latin typeface="宋体" panose="02010600030101010101" pitchFamily="2" charset="-122"/>
                <a:ea typeface="宋体" panose="02010600030101010101" pitchFamily="2" charset="-122"/>
                <a:cs typeface="宋体" panose="02010600030101010101" pitchFamily="2" charset="-122"/>
                <a:sym typeface="+mn-ea"/>
              </a:rPr>
              <a:t>2.</a:t>
            </a:r>
            <a:r>
              <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市场调研，价格测算</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调查方法、途径）</a:t>
            </a:r>
            <a:r>
              <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如何进行需求调查？</a:t>
            </a:r>
            <a:endPar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调查方法：</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咨询、论证、问卷调查等；</a:t>
            </a:r>
            <a:endParaRPr lang="zh-CN" altLang="en-US"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调查范围</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1000</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万元以上的货物服务，</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3000</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万元以上的工程等四类；</a:t>
            </a:r>
            <a:endParaRPr lang="zh-CN" altLang="en-US"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调查内容：</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产业发展、市场供给、同类采购项目历史成交信息，可能涉及的运行维护、升级更新、备品备件、耗材等后续采购，以及其他相关情况。</a:t>
            </a:r>
            <a:endParaRPr lang="zh-CN" altLang="en-US"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调查对象：</a:t>
            </a:r>
            <a:r>
              <a:rPr lang="zh-CN" altLang="en-US" dirty="0" smtClean="0">
                <a:latin typeface="宋体" panose="02010600030101010101" pitchFamily="2" charset="-122"/>
                <a:ea typeface="宋体" panose="02010600030101010101" pitchFamily="2" charset="-122"/>
                <a:cs typeface="宋体" panose="02010600030101010101" pitchFamily="2" charset="-122"/>
                <a:sym typeface="+mn-ea"/>
              </a:rPr>
              <a:t>对供应商的调查要</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有代表性，一般不少于</a:t>
            </a:r>
            <a:r>
              <a:rPr lang="en-US" altLang="zh-CN" b="1" dirty="0" smtClean="0">
                <a:latin typeface="宋体" panose="02010600030101010101" pitchFamily="2" charset="-122"/>
                <a:ea typeface="宋体" panose="02010600030101010101" pitchFamily="2" charset="-122"/>
                <a:cs typeface="宋体" panose="02010600030101010101" pitchFamily="2" charset="-122"/>
                <a:sym typeface="+mn-ea"/>
              </a:rPr>
              <a:t>3</a:t>
            </a:r>
            <a:r>
              <a:rPr lang="zh-CN" altLang="en-US" b="1" dirty="0" smtClean="0">
                <a:latin typeface="宋体" panose="02010600030101010101" pitchFamily="2" charset="-122"/>
                <a:ea typeface="宋体" panose="02010600030101010101" pitchFamily="2" charset="-122"/>
                <a:cs typeface="宋体" panose="02010600030101010101" pitchFamily="2" charset="-122"/>
                <a:sym typeface="+mn-ea"/>
              </a:rPr>
              <a:t>个。</a:t>
            </a:r>
            <a:endPar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en-US" altLang="zh-CN"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3.</a:t>
            </a:r>
            <a:r>
              <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科学合理确定采购需求</a:t>
            </a:r>
            <a:endPar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en-US" altLang="zh-CN"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b="1">
                <a:latin typeface="宋体" panose="02010600030101010101" pitchFamily="2" charset="-122"/>
                <a:ea typeface="宋体" panose="02010600030101010101" pitchFamily="2" charset="-122"/>
                <a:cs typeface="宋体" panose="02010600030101010101" pitchFamily="2" charset="-122"/>
                <a:sym typeface="+mn-ea"/>
              </a:rPr>
              <a:t>合规</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法律法规、标准规范、政策要求</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a:t>
            </a:r>
            <a:endParaRPr lang="en-US" altLang="zh-CN">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b="1">
                <a:latin typeface="宋体" panose="02010600030101010101" pitchFamily="2" charset="-122"/>
                <a:ea typeface="宋体" panose="02010600030101010101" pitchFamily="2" charset="-122"/>
                <a:cs typeface="宋体" panose="02010600030101010101" pitchFamily="2" charset="-122"/>
                <a:sym typeface="+mn-ea"/>
              </a:rPr>
              <a:t>完整</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包括所有技术、服务、安全等要求，量化</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a:t>
            </a:r>
            <a:endParaRPr lang="en-US" altLang="zh-CN">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b="1">
                <a:latin typeface="宋体" panose="02010600030101010101" pitchFamily="2" charset="-122"/>
                <a:ea typeface="宋体" panose="02010600030101010101" pitchFamily="2" charset="-122"/>
                <a:cs typeface="宋体" panose="02010600030101010101" pitchFamily="2" charset="-122"/>
                <a:sym typeface="+mn-ea"/>
              </a:rPr>
              <a:t>明确</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清楚明了、表述规范、含义准确</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a:t>
            </a:r>
            <a:endParaRPr lang="en-US" altLang="zh-CN">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en-US" altLang="zh-CN" b="1">
                <a:latin typeface="宋体" panose="02010600030101010101" pitchFamily="2" charset="-122"/>
                <a:ea typeface="宋体" panose="02010600030101010101" pitchFamily="2" charset="-122"/>
                <a:cs typeface="宋体" panose="02010600030101010101" pitchFamily="2" charset="-122"/>
                <a:sym typeface="+mn-ea"/>
              </a:rPr>
              <a:t>4.</a:t>
            </a:r>
            <a:r>
              <a:rPr lang="zh-CN" altLang="en-US" b="1">
                <a:latin typeface="宋体" panose="02010600030101010101" pitchFamily="2" charset="-122"/>
                <a:ea typeface="宋体" panose="02010600030101010101" pitchFamily="2" charset="-122"/>
                <a:cs typeface="宋体" panose="02010600030101010101" pitchFamily="2" charset="-122"/>
                <a:sym typeface="+mn-ea"/>
              </a:rPr>
              <a:t>建立审查工作机制</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审查机制组成</a:t>
            </a: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a:latin typeface="宋体" panose="02010600030101010101" pitchFamily="2" charset="-122"/>
                <a:ea typeface="宋体" panose="02010600030101010101" pitchFamily="2" charset="-122"/>
                <a:cs typeface="宋体" panose="02010600030101010101" pitchFamily="2" charset="-122"/>
                <a:sym typeface="+mn-ea"/>
              </a:rPr>
              <a:t>一般审查</a:t>
            </a:r>
            <a:r>
              <a:rPr lang="en-US" altLang="zh-CN">
                <a:latin typeface="宋体" panose="02010600030101010101" pitchFamily="2" charset="-122"/>
                <a:ea typeface="宋体" panose="02010600030101010101" pitchFamily="2" charset="-122"/>
                <a:cs typeface="宋体" panose="02010600030101010101" pitchFamily="2" charset="-122"/>
                <a:sym typeface="+mn-ea"/>
              </a:rPr>
              <a:t> </a:t>
            </a:r>
            <a:r>
              <a:rPr lang="zh-CN" altLang="en-US">
                <a:latin typeface="宋体" panose="02010600030101010101" pitchFamily="2" charset="-122"/>
                <a:ea typeface="宋体" panose="02010600030101010101" pitchFamily="2" charset="-122"/>
                <a:cs typeface="宋体" panose="02010600030101010101" pitchFamily="2" charset="-122"/>
                <a:sym typeface="+mn-ea"/>
              </a:rPr>
              <a:t>重点审查</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endParaRPr lang="en-US" altLang="zh-CN">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en-US" altLang="zh-CN"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5.</a:t>
            </a:r>
            <a:r>
              <a:rPr lang="zh-CN" altLang="en-US" b="1">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根据采购需求，编制招标文件</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评审因素设置</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a:t>
            </a:r>
            <a:endPar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2900"/>
              </a:lnSpc>
              <a:spcBef>
                <a:spcPts val="0"/>
              </a:spcBef>
              <a:buNone/>
            </a:pP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 </a:t>
            </a:r>
            <a:r>
              <a:rPr lang="en-US" altLang="zh-CN">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6.</a:t>
            </a:r>
            <a:r>
              <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rPr>
              <a:t>对不合理采购需求，依据法律法规，做好宣传解释，提出意见建议</a:t>
            </a:r>
            <a:endParaRPr lang="zh-CN" altLang="en-US">
              <a:solidFill>
                <a:schemeClr val="accent4"/>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ts val="3200"/>
              </a:lnSpc>
              <a:spcBef>
                <a:spcPts val="0"/>
              </a:spcBef>
              <a:buNone/>
            </a:pPr>
            <a:r>
              <a:rPr lang="zh-CN" altLang="en-US"/>
              <a:t> </a:t>
            </a:r>
            <a:endParaRPr lang="zh-CN" altLang="en-US"/>
          </a:p>
        </p:txBody>
      </p:sp>
      <p:sp>
        <p:nvSpPr>
          <p:cNvPr id="4" name="标题 3"/>
          <p:cNvSpPr>
            <a:spLocks noGrp="1"/>
          </p:cNvSpPr>
          <p:nvPr>
            <p:ph type="title"/>
          </p:nvPr>
        </p:nvSpPr>
        <p:spPr>
          <a:xfrm>
            <a:off x="1775460" y="325438"/>
            <a:ext cx="8229600" cy="490537"/>
          </a:xfrm>
        </p:spPr>
        <p:txBody>
          <a:bodyPr/>
          <a:lstStyle/>
          <a:p>
            <a:r>
              <a:rPr lang="en-US" altLang="zh-CN" sz="2400">
                <a:solidFill>
                  <a:schemeClr val="accent4"/>
                </a:solidFill>
                <a:effectLst/>
                <a:latin typeface="宋体" panose="02010600030101010101" pitchFamily="2" charset="-122"/>
                <a:ea typeface="宋体" panose="02010600030101010101" pitchFamily="2" charset="-122"/>
                <a:sym typeface="+mn-ea"/>
              </a:rPr>
              <a:t> </a:t>
            </a:r>
            <a:br>
              <a:rPr lang="en-US" altLang="zh-CN" sz="2400">
                <a:solidFill>
                  <a:schemeClr val="accent4"/>
                </a:solidFill>
                <a:effectLst/>
                <a:latin typeface="宋体" panose="02010600030101010101" pitchFamily="2" charset="-122"/>
                <a:ea typeface="宋体" panose="02010600030101010101" pitchFamily="2" charset="-122"/>
                <a:sym typeface="+mn-ea"/>
              </a:rPr>
            </a:br>
            <a:r>
              <a:rPr lang="en-US" altLang="zh-CN" sz="2400">
                <a:solidFill>
                  <a:schemeClr val="accent4"/>
                </a:solidFill>
                <a:effectLst/>
                <a:latin typeface="宋体" panose="02010600030101010101" pitchFamily="2" charset="-122"/>
                <a:ea typeface="宋体" panose="02010600030101010101" pitchFamily="2" charset="-122"/>
                <a:sym typeface="+mn-ea"/>
              </a:rPr>
              <a:t> </a:t>
            </a:r>
            <a:r>
              <a:rPr lang="en-US" altLang="zh-CN" sz="2400">
                <a:solidFill>
                  <a:schemeClr val="accent4"/>
                </a:solidFill>
                <a:effectLst/>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a:solidFill>
                  <a:schemeClr val="accent4"/>
                </a:solidFill>
                <a:effectLst/>
                <a:latin typeface="黑体" panose="02010609060101010101" pitchFamily="2" charset="-122"/>
                <a:ea typeface="黑体" panose="02010609060101010101" pitchFamily="2" charset="-122"/>
                <a:cs typeface="黑体" panose="02010609060101010101" pitchFamily="2" charset="-122"/>
                <a:sym typeface="+mn-ea"/>
              </a:rPr>
              <a:t>七</a:t>
            </a:r>
            <a:r>
              <a:rPr lang="en-US" altLang="zh-CN" sz="2400">
                <a:solidFill>
                  <a:schemeClr val="accent4"/>
                </a:solidFill>
                <a:effectLst/>
                <a:latin typeface="黑体" panose="02010609060101010101" pitchFamily="2" charset="-122"/>
                <a:ea typeface="黑体" panose="02010609060101010101" pitchFamily="2" charset="-122"/>
                <a:cs typeface="黑体" panose="02010609060101010101" pitchFamily="2" charset="-122"/>
                <a:sym typeface="+mn-ea"/>
              </a:rPr>
              <a:t>)</a:t>
            </a:r>
            <a:r>
              <a:rPr lang="zh-CN" altLang="en-US" sz="2400">
                <a:solidFill>
                  <a:schemeClr val="accent4"/>
                </a:solidFill>
                <a:effectLst/>
                <a:latin typeface="黑体" panose="02010609060101010101" pitchFamily="2" charset="-122"/>
                <a:ea typeface="黑体" panose="02010609060101010101" pitchFamily="2" charset="-122"/>
                <a:cs typeface="黑体" panose="02010609060101010101" pitchFamily="2" charset="-122"/>
                <a:sym typeface="+mn-ea"/>
              </a:rPr>
              <a:t>依法依规</a:t>
            </a:r>
            <a:r>
              <a:rPr lang="en-US" altLang="zh-CN" sz="2400">
                <a:solidFill>
                  <a:schemeClr val="accent4"/>
                </a:solidFill>
                <a:effectLst/>
                <a:latin typeface="黑体" panose="02010609060101010101" pitchFamily="2" charset="-122"/>
                <a:ea typeface="黑体" panose="02010609060101010101" pitchFamily="2" charset="-122"/>
                <a:cs typeface="黑体" panose="02010609060101010101" pitchFamily="2" charset="-122"/>
                <a:sym typeface="+mn-ea"/>
              </a:rPr>
              <a:t> </a:t>
            </a:r>
            <a:r>
              <a:rPr lang="zh-CN" altLang="en-US" sz="2400">
                <a:solidFill>
                  <a:schemeClr val="accent4"/>
                </a:solidFill>
                <a:effectLst/>
                <a:latin typeface="黑体" panose="02010609060101010101" pitchFamily="2" charset="-122"/>
                <a:ea typeface="黑体" panose="02010609060101010101" pitchFamily="2" charset="-122"/>
                <a:cs typeface="黑体" panose="02010609060101010101" pitchFamily="2" charset="-122"/>
                <a:sym typeface="+mn-ea"/>
              </a:rPr>
              <a:t>确定采购需求</a:t>
            </a:r>
            <a:br>
              <a:rPr lang="zh-CN" altLang="en-US" sz="2400">
                <a:solidFill>
                  <a:schemeClr val="accent4"/>
                </a:solidFill>
                <a:effectLst/>
                <a:latin typeface="宋体" panose="02010600030101010101" pitchFamily="2" charset="-122"/>
                <a:ea typeface="宋体" panose="02010600030101010101" pitchFamily="2" charset="-122"/>
                <a:sym typeface="+mn-ea"/>
              </a:rPr>
            </a:br>
            <a:endParaRPr lang="zh-CN" altLang="en-US" sz="2400">
              <a:latin typeface="黑体" panose="02010609060101010101" pitchFamily="2" charset="-122"/>
              <a:ea typeface="黑体" panose="0201060906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Rectangle 2"/>
          <p:cNvSpPr>
            <a:spLocks noGrp="1"/>
          </p:cNvSpPr>
          <p:nvPr>
            <p:ph type="title"/>
          </p:nvPr>
        </p:nvSpPr>
        <p:spPr>
          <a:xfrm>
            <a:off x="1928813" y="215900"/>
            <a:ext cx="8229600" cy="1139825"/>
          </a:xfrm>
        </p:spPr>
        <p:txBody>
          <a:bodyPr anchor="ctr"/>
          <a:p>
            <a:pPr algn="ctr"/>
            <a:r>
              <a:rPr lang="zh-CN" altLang="en-US" sz="2800">
                <a:solidFill>
                  <a:schemeClr val="tx1"/>
                </a:solidFill>
                <a:effectLst/>
                <a:latin typeface="黑体" panose="02010609060101010101" pitchFamily="2" charset="-122"/>
                <a:ea typeface="黑体" panose="02010609060101010101" pitchFamily="2" charset="-122"/>
                <a:sym typeface="宋体" panose="02010600030101010101" pitchFamily="2" charset="-122"/>
              </a:rPr>
              <a:t>政府采购工程的法律适用</a:t>
            </a:r>
            <a:br>
              <a:rPr lang="zh-CN" altLang="en-US" sz="2800">
                <a:latin typeface="微软雅黑" panose="020B0503020204020204" charset="-122"/>
                <a:ea typeface="微软雅黑" panose="020B0503020204020204" charset="-122"/>
              </a:rPr>
            </a:br>
            <a:endParaRPr lang="zh-CN" altLang="en-US" sz="2800">
              <a:latin typeface="微软雅黑" panose="020B0503020204020204" charset="-122"/>
              <a:ea typeface="微软雅黑" panose="020B0503020204020204" charset="-122"/>
            </a:endParaRPr>
          </a:p>
        </p:txBody>
      </p:sp>
      <p:sp>
        <p:nvSpPr>
          <p:cNvPr id="50179" name="Rectangle 3"/>
          <p:cNvSpPr>
            <a:spLocks noGrp="1" noChangeArrowheads="1"/>
          </p:cNvSpPr>
          <p:nvPr>
            <p:ph type="body" idx="4294967295"/>
          </p:nvPr>
        </p:nvSpPr>
        <p:spPr>
          <a:xfrm>
            <a:off x="1929130" y="1096645"/>
            <a:ext cx="8229600" cy="4530725"/>
          </a:xfrm>
        </p:spPr>
        <p:txBody>
          <a:bodyPr/>
          <a:lstStyle/>
          <a:p>
            <a:pPr marL="0" indent="0" fontAlgn="base">
              <a:lnSpc>
                <a:spcPts val="3880"/>
              </a:lnSpc>
              <a:spcBef>
                <a:spcPts val="0"/>
              </a:spcBef>
              <a:buNone/>
            </a:pPr>
            <a:r>
              <a:rPr lang="en-US" altLang="zh-CN" sz="2400" strike="noStrike" noProof="1">
                <a:latin typeface="宋体" panose="02010600030101010101" pitchFamily="2" charset="-122"/>
                <a:ea typeface="宋体" panose="02010600030101010101" pitchFamily="2" charset="-122"/>
              </a:rPr>
              <a:t>  </a:t>
            </a:r>
            <a:r>
              <a:rPr lang="zh-CN" altLang="en-US" sz="2400" strike="noStrike" noProof="1">
                <a:latin typeface="宋体" panose="02010600030101010101" pitchFamily="2" charset="-122"/>
                <a:ea typeface="宋体" panose="02010600030101010101" pitchFamily="2" charset="-122"/>
              </a:rPr>
              <a:t>“工程”的概念。建筑物和构筑物</a:t>
            </a:r>
            <a:endParaRPr lang="zh-CN" altLang="en-US" sz="2400" strike="noStrike" noProof="1">
              <a:latin typeface="宋体" panose="02010600030101010101" pitchFamily="2" charset="-122"/>
              <a:ea typeface="宋体" panose="02010600030101010101" pitchFamily="2" charset="-122"/>
            </a:endParaRPr>
          </a:p>
          <a:p>
            <a:pPr marL="0" indent="0" fontAlgn="base">
              <a:lnSpc>
                <a:spcPts val="3880"/>
              </a:lnSpc>
              <a:spcBef>
                <a:spcPts val="0"/>
              </a:spcBef>
              <a:buNone/>
            </a:pPr>
            <a:r>
              <a:rPr lang="zh-CN" altLang="en-US" sz="2400" strike="noStrike" noProof="1">
                <a:latin typeface="宋体" panose="02010600030101010101" pitchFamily="2" charset="-122"/>
                <a:ea typeface="宋体" panose="02010600030101010101" pitchFamily="2" charset="-122"/>
              </a:rPr>
              <a:t>  “建设”的概念。建设过程中</a:t>
            </a:r>
            <a:endParaRPr lang="zh-CN" altLang="en-US" sz="2400" strike="noStrike" noProof="1">
              <a:latin typeface="宋体" panose="02010600030101010101" pitchFamily="2" charset="-122"/>
              <a:ea typeface="宋体" panose="02010600030101010101" pitchFamily="2" charset="-122"/>
            </a:endParaRPr>
          </a:p>
          <a:p>
            <a:pPr marL="0" indent="0" fontAlgn="base">
              <a:lnSpc>
                <a:spcPts val="3880"/>
              </a:lnSpc>
              <a:spcBef>
                <a:spcPts val="0"/>
              </a:spcBef>
              <a:buNone/>
            </a:pPr>
            <a:r>
              <a:rPr lang="zh-CN" altLang="en-US" sz="2400" strike="noStrike" noProof="1">
                <a:latin typeface="宋体" panose="02010600030101010101" pitchFamily="2" charset="-122"/>
                <a:ea typeface="宋体" panose="02010600030101010101" pitchFamily="2" charset="-122"/>
              </a:rPr>
              <a:t>  “不可分割”的概念。</a:t>
            </a:r>
            <a:endParaRPr lang="zh-CN" altLang="en-US" sz="2400" strike="noStrike" noProof="1">
              <a:latin typeface="宋体" panose="02010600030101010101" pitchFamily="2" charset="-122"/>
              <a:ea typeface="宋体" panose="02010600030101010101" pitchFamily="2" charset="-122"/>
            </a:endParaRPr>
          </a:p>
          <a:p>
            <a:pPr marL="0" indent="0" fontAlgn="base">
              <a:lnSpc>
                <a:spcPts val="3880"/>
              </a:lnSpc>
              <a:spcBef>
                <a:spcPts val="0"/>
              </a:spcBef>
              <a:buNone/>
            </a:pPr>
            <a:r>
              <a:rPr lang="zh-CN" altLang="en-US" sz="2400" strike="noStrike" noProof="1">
                <a:latin typeface="宋体" panose="02010600030101010101" pitchFamily="2" charset="-122"/>
                <a:ea typeface="宋体" panose="02010600030101010101" pitchFamily="2" charset="-122"/>
              </a:rPr>
              <a:t>  “基本功能”的概念。不包括附加功能</a:t>
            </a:r>
            <a:endParaRPr lang="zh-CN" altLang="en-US" sz="2400" strike="noStrike" noProof="1">
              <a:latin typeface="宋体" panose="02010600030101010101" pitchFamily="2" charset="-122"/>
              <a:ea typeface="宋体" panose="02010600030101010101" pitchFamily="2" charset="-122"/>
            </a:endParaRPr>
          </a:p>
          <a:p>
            <a:pPr marL="0" indent="0" fontAlgn="base">
              <a:lnSpc>
                <a:spcPts val="3880"/>
              </a:lnSpc>
              <a:spcBef>
                <a:spcPts val="0"/>
              </a:spcBef>
              <a:buNone/>
            </a:pPr>
            <a:r>
              <a:rPr lang="zh-CN" altLang="en-US" sz="2400" strike="noStrike" noProof="1">
                <a:latin typeface="宋体" panose="02010600030101010101" pitchFamily="2" charset="-122"/>
                <a:ea typeface="宋体" panose="02010600030101010101" pitchFamily="2" charset="-122"/>
              </a:rPr>
              <a:t>  与执行政府采购政策的关系</a:t>
            </a:r>
            <a:endParaRPr lang="zh-CN" altLang="en-US" sz="2400" strike="noStrike" noProof="1">
              <a:latin typeface="宋体" panose="02010600030101010101" pitchFamily="2" charset="-122"/>
              <a:ea typeface="宋体" panose="02010600030101010101" pitchFamily="2" charset="-122"/>
            </a:endParaRPr>
          </a:p>
          <a:p>
            <a:pPr fontAlgn="base">
              <a:spcBef>
                <a:spcPct val="50000"/>
              </a:spcBef>
              <a:buFont typeface="Wingdings" panose="05000000000000000000" pitchFamily="2" charset="2"/>
              <a:buNone/>
            </a:pPr>
            <a:r>
              <a:rPr lang="zh-CN" altLang="en-US" sz="2800" strike="noStrike" noProof="1">
                <a:latin typeface="宋体" panose="02010600030101010101" pitchFamily="2" charset="-122"/>
                <a:ea typeface="宋体" panose="02010600030101010101" pitchFamily="2" charset="-122"/>
              </a:rPr>
              <a:t>  </a:t>
            </a:r>
            <a:endParaRPr lang="zh-CN" altLang="en-US" sz="2800" strike="noStrike" noProof="1">
              <a:latin typeface="宋体" panose="02010600030101010101" pitchFamily="2" charset="-122"/>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标题 1"/>
          <p:cNvSpPr>
            <a:spLocks noGrp="1"/>
          </p:cNvSpPr>
          <p:nvPr>
            <p:ph type="title"/>
          </p:nvPr>
        </p:nvSpPr>
        <p:spPr>
          <a:xfrm>
            <a:off x="1882775" y="-11112"/>
            <a:ext cx="8229600" cy="1139825"/>
          </a:xfrm>
        </p:spPr>
        <p:txBody>
          <a:bodyPr anchor="ctr"/>
          <a:p>
            <a:pPr algn="ctr" fontAlgn="base"/>
            <a:r>
              <a:rPr lang="zh-CN" altLang="en-US" sz="2800" strike="noStrike" noProof="1" dirty="0">
                <a:solidFill>
                  <a:schemeClr val="tx1"/>
                </a:solidFill>
                <a:effectLst/>
                <a:latin typeface="黑体" panose="02010609060101010101" pitchFamily="2" charset="-122"/>
                <a:ea typeface="黑体" panose="02010609060101010101" pitchFamily="2" charset="-122"/>
              </a:rPr>
              <a:t>确定项目属性</a:t>
            </a:r>
            <a:endParaRPr lang="zh-CN" altLang="en-US" sz="2800" strike="noStrike" noProof="1" dirty="0">
              <a:solidFill>
                <a:schemeClr val="tx1"/>
              </a:solidFill>
              <a:effectLst/>
              <a:latin typeface="黑体" panose="02010609060101010101" pitchFamily="2" charset="-122"/>
              <a:ea typeface="黑体" panose="02010609060101010101" pitchFamily="2" charset="-122"/>
            </a:endParaRPr>
          </a:p>
        </p:txBody>
      </p:sp>
      <p:sp>
        <p:nvSpPr>
          <p:cNvPr id="68610" name="内容占位符 2"/>
          <p:cNvSpPr>
            <a:spLocks noGrp="1"/>
          </p:cNvSpPr>
          <p:nvPr>
            <p:ph idx="4294967295"/>
          </p:nvPr>
        </p:nvSpPr>
        <p:spPr>
          <a:xfrm>
            <a:off x="1524000" y="1600200"/>
            <a:ext cx="8229600" cy="4530725"/>
          </a:xfrm>
        </p:spPr>
        <p:txBody>
          <a:bodyPr anchor="t"/>
          <a:p>
            <a:pPr marL="0" indent="0">
              <a:buFont typeface="Wingdings" panose="05000000000000000000" pitchFamily="2" charset="2"/>
              <a:buNone/>
            </a:pPr>
            <a:endParaRPr lang="en-US" altLang="zh-CN"/>
          </a:p>
          <a:p>
            <a:pPr marL="0" indent="0">
              <a:buFont typeface="Wingdings" panose="05000000000000000000" pitchFamily="2" charset="2"/>
              <a:buNone/>
            </a:pPr>
            <a:endParaRPr lang="zh-CN" altLang="en-US"/>
          </a:p>
        </p:txBody>
      </p:sp>
      <p:graphicFrame>
        <p:nvGraphicFramePr>
          <p:cNvPr id="181274" name="Group 26"/>
          <p:cNvGraphicFramePr>
            <a:graphicFrameLocks noGrp="1"/>
          </p:cNvGraphicFramePr>
          <p:nvPr>
            <p:custDataLst>
              <p:tags r:id="rId1"/>
            </p:custDataLst>
          </p:nvPr>
        </p:nvGraphicFramePr>
        <p:xfrm>
          <a:off x="1543050" y="836930"/>
          <a:ext cx="9121775" cy="5983605"/>
        </p:xfrm>
        <a:graphic>
          <a:graphicData uri="http://schemas.openxmlformats.org/drawingml/2006/table">
            <a:tbl>
              <a:tblPr/>
              <a:tblGrid>
                <a:gridCol w="9121775"/>
              </a:tblGrid>
              <a:tr h="466725">
                <a:tc>
                  <a:txBody>
                    <a:bodyPr/>
                    <a:lstStyle>
                      <a:lvl1pPr eaLnBrk="0" hangingPunct="0">
                        <a:spcBef>
                          <a:spcPct val="20000"/>
                        </a:spcBef>
                        <a:buClr>
                          <a:schemeClr val="hlink"/>
                        </a:buClr>
                        <a:buSzPct val="6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1"/>
                        </a:buClr>
                        <a:defRPr sz="2400">
                          <a:solidFill>
                            <a:schemeClr val="tx1"/>
                          </a:solidFill>
                          <a:latin typeface="Arial" panose="020B0604020202020204" pitchFamily="34" charset="0"/>
                        </a:defRPr>
                      </a:lvl2pPr>
                      <a:lvl3pPr marL="1143000" indent="-228600" eaLnBrk="0" hangingPunct="0">
                        <a:spcBef>
                          <a:spcPct val="20000"/>
                        </a:spcBef>
                        <a:buClr>
                          <a:schemeClr val="accent2"/>
                        </a:buClr>
                        <a:buSzPct val="6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tx2"/>
                        </a:buClr>
                        <a:defRPr>
                          <a:solidFill>
                            <a:schemeClr val="tx1"/>
                          </a:solidFill>
                          <a:latin typeface="Arial" panose="020B0604020202020204" pitchFamily="34" charset="0"/>
                        </a:defRPr>
                      </a:lvl4pPr>
                      <a:lvl5pPr marL="2057400" indent="-228600" eaLnBrk="0" hangingPunct="0">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87</a:t>
                      </a:r>
                      <a:r>
                        <a:rPr kumimoji="0" lang="zh-CN" altLang="en-US" sz="2000" b="1" i="0" u="none" strike="noStrike" cap="none" normalizeH="0" baseline="0" dirty="0" smtClean="0">
                          <a:ln>
                            <a:noFill/>
                          </a:ln>
                          <a:solidFill>
                            <a:srgbClr val="FFFFFF"/>
                          </a:solidFill>
                          <a:effectLst/>
                          <a:latin typeface="Arial" panose="020B0604020202020204" pitchFamily="34" charset="0"/>
                          <a:ea typeface="宋体" panose="02010600030101010101" pitchFamily="2" charset="-122"/>
                        </a:rPr>
                        <a:t>号令</a:t>
                      </a:r>
                      <a:endParaRPr kumimoji="0" lang="zh-CN" altLang="en-US" sz="20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B440"/>
                    </a:solidFill>
                  </a:tcPr>
                </a:tc>
              </a:tr>
              <a:tr h="5516880">
                <a:tc>
                  <a:txBody>
                    <a:bodyPr/>
                    <a:lstStyle/>
                    <a:p>
                      <a:pPr fontAlgn="auto">
                        <a:lnSpc>
                          <a:spcPts val="4000"/>
                        </a:lnSpc>
                      </a:pPr>
                      <a:r>
                        <a:rPr lang="en-US" altLang="zh-CN" sz="18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en-US"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 </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第七条 采购人应当按照财政部制定的《政府采购品目分类目录》</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确定采购项目属性</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。按照《政府采购品目分类目录》无法确定的，</a:t>
                      </a:r>
                      <a:r>
                        <a:rPr lang="zh-CN" altLang="zh-CN" sz="2400" b="1"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按照有利于采购项目实施的原则</a:t>
                      </a:r>
                      <a:r>
                        <a:rPr lang="zh-CN" altLang="zh-CN" sz="2400" b="0" kern="12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rPr>
                        <a:t>确定。</a:t>
                      </a:r>
                      <a:endParaRPr lang="en-US" altLang="zh-CN" sz="2000" b="0" kern="1200" dirty="0">
                        <a:solidFill>
                          <a:schemeClr val="accent4">
                            <a:lumMod val="10000"/>
                          </a:schemeClr>
                        </a:solidFill>
                        <a:latin typeface="+mn-lt"/>
                        <a:ea typeface="仿宋_GB2312" panose="02010609030101010101" charset="-122"/>
                        <a:cs typeface="+mn-cs"/>
                      </a:endParaRPr>
                    </a:p>
                    <a:p>
                      <a:endParaRPr lang="en-US" altLang="zh-CN" sz="1800" b="0" kern="1200" dirty="0">
                        <a:solidFill>
                          <a:schemeClr val="accent4">
                            <a:lumMod val="10000"/>
                          </a:schemeClr>
                        </a:solidFill>
                        <a:latin typeface="+mn-lt"/>
                        <a:ea typeface="仿宋_GB2312" panose="02010609030101010101" charset="-122"/>
                        <a:cs typeface="+mn-cs"/>
                      </a:endParaRPr>
                    </a:p>
                    <a:p>
                      <a:pPr fontAlgn="auto">
                        <a:lnSpc>
                          <a:spcPts val="2600"/>
                        </a:lnSpc>
                      </a:pPr>
                      <a:r>
                        <a:rPr lang="zh-CN" altLang="en-US" sz="1800" b="1" kern="1200"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en-US"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新增</a:t>
                      </a:r>
                      <a:endParaRPr lang="zh-CN" altLang="en-US"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endParaRPr>
                    </a:p>
                    <a:p>
                      <a:pPr fontAlgn="auto">
                        <a:lnSpc>
                          <a:spcPts val="2600"/>
                        </a:lnSpc>
                      </a:pPr>
                      <a:r>
                        <a:rPr lang="zh-CN" altLang="en-US" sz="2000" b="1" kern="12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  对采购项目货物或服务属性的区分</a:t>
                      </a:r>
                      <a:endParaRPr lang="zh-CN" altLang="zh-CN" sz="16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ts val="2500"/>
                        </a:lnSpc>
                        <a:spcBef>
                          <a:spcPts val="1200"/>
                        </a:spcBef>
                      </a:pPr>
                      <a:r>
                        <a:rPr lang="zh-CN" altLang="zh-CN" sz="1600" dirty="0">
                          <a:solidFill>
                            <a:schemeClr val="accent4">
                              <a:lumMod val="10000"/>
                            </a:schemeClr>
                          </a:solidFill>
                          <a:ea typeface="仿宋_GB2312" panose="02010609030101010101" charset="-122"/>
                          <a:sym typeface="+mn-ea"/>
                        </a:rPr>
                        <a:t>  </a:t>
                      </a:r>
                      <a:r>
                        <a:rPr lang="zh-CN" altLang="zh-CN" sz="18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rPr>
                        <a:t> 价格权重不同。</a:t>
                      </a:r>
                      <a:endParaRPr lang="zh-CN" altLang="zh-CN" sz="18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ts val="2500"/>
                        </a:lnSpc>
                        <a:spcBef>
                          <a:spcPts val="0"/>
                        </a:spcBef>
                      </a:pPr>
                      <a:r>
                        <a:rPr lang="zh-CN" altLang="zh-CN" sz="18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rPr>
                        <a:t>  如何确定？按资金占比？反复权衡后按品目、按有利于项目实施的原则。</a:t>
                      </a:r>
                      <a:endParaRPr lang="zh-CN" altLang="zh-CN" sz="18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ts val="2500"/>
                        </a:lnSpc>
                        <a:spcBef>
                          <a:spcPts val="0"/>
                        </a:spcBef>
                      </a:pPr>
                      <a:r>
                        <a:rPr lang="zh-CN" altLang="zh-CN" sz="18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rPr>
                        <a:t>  按照</a:t>
                      </a:r>
                      <a:r>
                        <a:rPr lang="en-US" altLang="zh-CN" sz="18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rPr>
                        <a:t>放管服</a:t>
                      </a:r>
                      <a:r>
                        <a:rPr lang="en-US" altLang="zh-CN" sz="18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1800" dirty="0">
                          <a:solidFill>
                            <a:schemeClr val="accent4">
                              <a:lumMod val="10000"/>
                            </a:schemeClr>
                          </a:solidFill>
                          <a:latin typeface="宋体" panose="02010600030101010101" pitchFamily="2" charset="-122"/>
                          <a:ea typeface="宋体" panose="02010600030101010101" pitchFamily="2" charset="-122"/>
                          <a:cs typeface="宋体" panose="02010600030101010101" pitchFamily="2" charset="-122"/>
                          <a:sym typeface="+mn-ea"/>
                        </a:rPr>
                        <a:t>，由采购人自己确定，后续通过监督检查、信息公开制约</a:t>
                      </a:r>
                      <a:endParaRPr lang="zh-CN" sz="1800" kern="100"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5CE"/>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标题 1"/>
          <p:cNvSpPr>
            <a:spLocks noGrp="1"/>
          </p:cNvSpPr>
          <p:nvPr>
            <p:ph type="title"/>
          </p:nvPr>
        </p:nvSpPr>
        <p:spPr>
          <a:xfrm>
            <a:off x="1844675" y="315913"/>
            <a:ext cx="8366125" cy="490537"/>
          </a:xfrm>
        </p:spPr>
        <p:txBody>
          <a:bodyPr anchor="ctr"/>
          <a:p>
            <a:pPr algn="ctr"/>
            <a:r>
              <a:rPr lang="zh-CN" altLang="en-US" sz="2800" dirty="0">
                <a:solidFill>
                  <a:schemeClr val="tx1"/>
                </a:solidFill>
                <a:effectLst/>
                <a:latin typeface="黑体" panose="02010609060101010101" pitchFamily="2" charset="-122"/>
                <a:ea typeface="黑体" panose="02010609060101010101" pitchFamily="2" charset="-122"/>
                <a:sym typeface="Arial" panose="020B0604020202020204" pitchFamily="34" charset="0"/>
              </a:rPr>
              <a:t>政府采购应当优先购买国货</a:t>
            </a:r>
            <a:endParaRPr lang="zh-CN" altLang="en-US" sz="2800" dirty="0">
              <a:solidFill>
                <a:schemeClr val="tx1"/>
              </a:solidFill>
              <a:effectLst/>
              <a:latin typeface="黑体" panose="02010609060101010101" pitchFamily="2" charset="-122"/>
              <a:ea typeface="黑体" panose="02010609060101010101" pitchFamily="2" charset="-122"/>
              <a:sym typeface="Arial" panose="020B0604020202020204" pitchFamily="34" charset="0"/>
            </a:endParaRPr>
          </a:p>
        </p:txBody>
      </p:sp>
      <p:sp>
        <p:nvSpPr>
          <p:cNvPr id="31746" name="内容占位符 2"/>
          <p:cNvSpPr>
            <a:spLocks noGrp="1"/>
          </p:cNvSpPr>
          <p:nvPr>
            <p:ph idx="4294967295"/>
          </p:nvPr>
        </p:nvSpPr>
        <p:spPr>
          <a:xfrm>
            <a:off x="1981200" y="901065"/>
            <a:ext cx="8229600" cy="5598160"/>
          </a:xfrm>
        </p:spPr>
        <p:txBody>
          <a:bodyPr anchor="t"/>
          <a:p>
            <a:pPr marL="0" indent="0">
              <a:lnSpc>
                <a:spcPts val="3300"/>
              </a:lnSpc>
              <a:spcBef>
                <a:spcPct val="0"/>
              </a:spcBef>
              <a:buNone/>
            </a:pPr>
            <a:r>
              <a:rPr lang="en-US" altLang="zh-CN" sz="2400" dirty="0">
                <a:latin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《政府采购法》第十条 </a:t>
            </a:r>
            <a:r>
              <a:rPr lang="zh-CN" altLang="en-US" b="1" dirty="0">
                <a:latin typeface="宋体" panose="02010600030101010101" pitchFamily="2" charset="-122"/>
                <a:ea typeface="宋体" panose="02010600030101010101" pitchFamily="2" charset="-122"/>
                <a:cs typeface="宋体" panose="02010600030101010101" pitchFamily="2" charset="-122"/>
              </a:rPr>
              <a:t>政府采购应当采购本国货物、工程和服务</a:t>
            </a:r>
            <a:r>
              <a:rPr lang="zh-CN" altLang="en-US" dirty="0">
                <a:latin typeface="宋体" panose="02010600030101010101" pitchFamily="2" charset="-122"/>
                <a:ea typeface="宋体" panose="02010600030101010101" pitchFamily="2" charset="-122"/>
                <a:cs typeface="宋体" panose="02010600030101010101" pitchFamily="2" charset="-122"/>
              </a:rPr>
              <a:t>。但有下列情形之一的除外：</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ct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一</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需要采购的货物、工程或者服务在中国境内无法获取或者无法以合理的商业条件获取的；</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ct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二</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为在中国境外使用而进行采购的；</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ct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三</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其他法律、行政法规另有规定的。</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ct val="0"/>
              </a:spcBef>
              <a:buNone/>
            </a:pPr>
            <a:r>
              <a:rPr lang="zh-CN" altLang="en-US" dirty="0">
                <a:latin typeface="宋体" panose="02010600030101010101" pitchFamily="2" charset="-122"/>
                <a:ea typeface="宋体" panose="02010600030101010101" pitchFamily="2" charset="-122"/>
                <a:cs typeface="宋体" panose="02010600030101010101" pitchFamily="2" charset="-122"/>
              </a:rPr>
              <a:t>  前款所称本国货物、工程和服务的界定，依照国务院有关规定执行。</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300"/>
              </a:lnSpc>
              <a:spcBef>
                <a:spcPts val="600"/>
              </a:spcBef>
              <a:buNone/>
            </a:pPr>
            <a:r>
              <a:rPr lang="zh-CN" altLang="en-US">
                <a:latin typeface="宋体" panose="02010600030101010101" pitchFamily="2" charset="-122"/>
                <a:ea typeface="宋体" panose="02010600030101010101" pitchFamily="2" charset="-122"/>
                <a:cs typeface="宋体" panose="02010600030101010101" pitchFamily="2" charset="-122"/>
              </a:rPr>
              <a:t>  </a:t>
            </a:r>
            <a:r>
              <a:rPr lang="en-US" altLang="zh-CN" dirty="0">
                <a:latin typeface="宋体" panose="02010600030101010101" pitchFamily="2" charset="-122"/>
                <a:ea typeface="宋体" panose="02010600030101010101" pitchFamily="2" charset="-122"/>
                <a:cs typeface="宋体" panose="02010600030101010101" pitchFamily="2" charset="-122"/>
              </a:rPr>
              <a:t>2007</a:t>
            </a:r>
            <a:r>
              <a:rPr lang="zh-CN" altLang="en-US" dirty="0">
                <a:latin typeface="宋体" panose="02010600030101010101" pitchFamily="2" charset="-122"/>
                <a:ea typeface="宋体" panose="02010600030101010101" pitchFamily="2" charset="-122"/>
                <a:cs typeface="宋体" panose="02010600030101010101" pitchFamily="2" charset="-122"/>
              </a:rPr>
              <a:t>年</a:t>
            </a:r>
            <a:r>
              <a:rPr lang="en-US" altLang="zh-CN" dirty="0">
                <a:latin typeface="宋体" panose="02010600030101010101" pitchFamily="2" charset="-122"/>
                <a:ea typeface="宋体" panose="02010600030101010101" pitchFamily="2" charset="-122"/>
                <a:cs typeface="宋体" panose="02010600030101010101" pitchFamily="2" charset="-122"/>
              </a:rPr>
              <a:t>12</a:t>
            </a:r>
            <a:r>
              <a:rPr lang="zh-CN" altLang="en-US" dirty="0">
                <a:latin typeface="宋体" panose="02010600030101010101" pitchFamily="2" charset="-122"/>
                <a:ea typeface="宋体" panose="02010600030101010101" pitchFamily="2" charset="-122"/>
                <a:cs typeface="宋体" panose="02010600030101010101" pitchFamily="2" charset="-122"/>
              </a:rPr>
              <a:t>月</a:t>
            </a:r>
            <a:r>
              <a:rPr lang="en-US" altLang="zh-CN" dirty="0">
                <a:latin typeface="宋体" panose="02010600030101010101" pitchFamily="2" charset="-122"/>
                <a:ea typeface="宋体" panose="02010600030101010101" pitchFamily="2" charset="-122"/>
                <a:cs typeface="宋体" panose="02010600030101010101" pitchFamily="2" charset="-122"/>
              </a:rPr>
              <a:t>27</a:t>
            </a:r>
            <a:r>
              <a:rPr lang="zh-CN" altLang="en-US" dirty="0">
                <a:latin typeface="宋体" panose="02010600030101010101" pitchFamily="2" charset="-122"/>
                <a:ea typeface="宋体" panose="02010600030101010101" pitchFamily="2" charset="-122"/>
                <a:cs typeface="宋体" panose="02010600030101010101" pitchFamily="2" charset="-122"/>
              </a:rPr>
              <a:t>日，财政部关于印发《关于政府采购进口产品管理办法》的通知</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财库[2007]119号</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第四条 政府采购</a:t>
            </a:r>
            <a:r>
              <a:rPr lang="zh-CN" altLang="en-US" b="1" dirty="0">
                <a:latin typeface="宋体" panose="02010600030101010101" pitchFamily="2" charset="-122"/>
                <a:ea typeface="宋体" panose="02010600030101010101" pitchFamily="2" charset="-122"/>
                <a:cs typeface="宋体" panose="02010600030101010101" pitchFamily="2" charset="-122"/>
              </a:rPr>
              <a:t>应当</a:t>
            </a:r>
            <a:r>
              <a:rPr lang="zh-CN" altLang="en-US" dirty="0">
                <a:latin typeface="宋体" panose="02010600030101010101" pitchFamily="2" charset="-122"/>
                <a:ea typeface="宋体" panose="02010600030101010101" pitchFamily="2" charset="-122"/>
                <a:cs typeface="宋体" panose="02010600030101010101" pitchFamily="2" charset="-122"/>
              </a:rPr>
              <a:t>采购本国产品，确需采购进口产品的，实行</a:t>
            </a:r>
            <a:r>
              <a:rPr lang="zh-CN" altLang="en-US" b="1" dirty="0">
                <a:latin typeface="宋体" panose="02010600030101010101" pitchFamily="2" charset="-122"/>
                <a:ea typeface="宋体" panose="02010600030101010101" pitchFamily="2" charset="-122"/>
                <a:cs typeface="宋体" panose="02010600030101010101" pitchFamily="2" charset="-122"/>
              </a:rPr>
              <a:t>审核</a:t>
            </a:r>
            <a:r>
              <a:rPr lang="zh-CN" altLang="en-US" dirty="0">
                <a:latin typeface="宋体" panose="02010600030101010101" pitchFamily="2" charset="-122"/>
                <a:ea typeface="宋体" panose="02010600030101010101" pitchFamily="2" charset="-122"/>
                <a:cs typeface="宋体" panose="02010600030101010101" pitchFamily="2" charset="-122"/>
              </a:rPr>
              <a:t>管理。</a:t>
            </a:r>
            <a:endParaRPr lang="zh-CN" altLang="en-US" dirty="0">
              <a:latin typeface="宋体" panose="02010600030101010101" pitchFamily="2" charset="-122"/>
              <a:ea typeface="宋体" panose="02010600030101010101" pitchFamily="2" charset="-122"/>
              <a:cs typeface="宋体" panose="02010600030101010101" pitchFamily="2" charset="-122"/>
            </a:endParaRPr>
          </a:p>
          <a:p>
            <a:pPr marL="0" indent="0">
              <a:lnSpc>
                <a:spcPts val="3500"/>
              </a:lnSpc>
              <a:spcBef>
                <a:spcPts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dirty="0">
                <a:latin typeface="宋体" panose="02010600030101010101" pitchFamily="2" charset="-122"/>
                <a:ea typeface="宋体" panose="02010600030101010101" pitchFamily="2" charset="-122"/>
                <a:cs typeface="宋体" panose="02010600030101010101" pitchFamily="2" charset="-122"/>
              </a:rPr>
              <a:t>(</a:t>
            </a:r>
            <a:r>
              <a:rPr lang="zh-CN" altLang="en-US" dirty="0">
                <a:latin typeface="宋体" panose="02010600030101010101" pitchFamily="2" charset="-122"/>
                <a:ea typeface="宋体" panose="02010600030101010101" pitchFamily="2" charset="-122"/>
                <a:cs typeface="宋体" panose="02010600030101010101" pitchFamily="2" charset="-122"/>
              </a:rPr>
              <a:t>采购人提出</a:t>
            </a: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专家论证</a:t>
            </a: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业务主管部门批准</a:t>
            </a: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dirty="0">
                <a:latin typeface="宋体" panose="02010600030101010101" pitchFamily="2" charset="-122"/>
                <a:ea typeface="宋体" panose="02010600030101010101" pitchFamily="2" charset="-122"/>
                <a:cs typeface="宋体" panose="02010600030101010101" pitchFamily="2" charset="-122"/>
              </a:rPr>
              <a:t>财政部门核准</a:t>
            </a:r>
            <a:r>
              <a:rPr lang="en-US" altLang="zh-CN" dirty="0">
                <a:latin typeface="宋体" panose="02010600030101010101" pitchFamily="2" charset="-122"/>
                <a:ea typeface="宋体" panose="02010600030101010101" pitchFamily="2" charset="-122"/>
                <a:cs typeface="宋体" panose="02010600030101010101" pitchFamily="2" charset="-122"/>
              </a:rPr>
              <a:t>)</a:t>
            </a:r>
            <a:endParaRPr lang="en-US" altLang="zh-CN"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xml><?xml version="1.0" encoding="utf-8"?>
<p:tagLst xmlns:p="http://schemas.openxmlformats.org/presentationml/2006/main">
  <p:tag name="KSO_WM_UNIT_TABLE_BEAUTIFY" val="smartTable{4429f8c8-25f2-4310-9e2a-0578b756b545}"/>
</p:tagLst>
</file>

<file path=ppt/tags/tag14.xml><?xml version="1.0" encoding="utf-8"?>
<p:tagLst xmlns:p="http://schemas.openxmlformats.org/presentationml/2006/main">
  <p:tag name="KSO_WM_UNIT_TABLE_BEAUTIFY" val="smartTable{87286606-b828-41b8-81cc-32d06d61ad96}"/>
  <p:tag name="TABLE_ENDDRAG_ORIGIN_RECT" val="718*471"/>
  <p:tag name="TABLE_ENDDRAG_RECT" val="1*69*718*471"/>
</p:tagLst>
</file>

<file path=ppt/tags/tag15.xml><?xml version="1.0" encoding="utf-8"?>
<p:tagLst xmlns:p="http://schemas.openxmlformats.org/presentationml/2006/main">
  <p:tag name="KSO_WM_UNIT_TABLE_BEAUTIFY" val="smartTable{44c810e9-3d0b-437c-843f-06a273a6d40e}"/>
</p:tagLst>
</file>

<file path=ppt/tags/tag16.xml><?xml version="1.0" encoding="utf-8"?>
<p:tagLst xmlns:p="http://schemas.openxmlformats.org/presentationml/2006/main">
  <p:tag name="KSO_WM_UNIT_TABLE_BEAUTIFY" val="smartTable{b944465a-3c25-4f8f-8249-a033cc83fafc}"/>
</p:tagLst>
</file>

<file path=ppt/tags/tag17.xml><?xml version="1.0" encoding="utf-8"?>
<p:tagLst xmlns:p="http://schemas.openxmlformats.org/presentationml/2006/main">
  <p:tag name="KSO_WM_UNIT_TABLE_BEAUTIFY" val="smartTable{6b2d13cf-960e-4084-a077-ab46f58bb05b}"/>
</p:tagLst>
</file>

<file path=ppt/tags/tag18.xml><?xml version="1.0" encoding="utf-8"?>
<p:tagLst xmlns:p="http://schemas.openxmlformats.org/presentationml/2006/main">
  <p:tag name="KSO_WM_UNIT_TABLE_BEAUTIFY" val="smartTable{14b09e25-2d76-4a5d-8ad0-70775fb7c5f1}"/>
</p:tagLst>
</file>

<file path=ppt/tags/tag19.xml><?xml version="1.0" encoding="utf-8"?>
<p:tagLst xmlns:p="http://schemas.openxmlformats.org/presentationml/2006/main">
  <p:tag name="KSO_WM_UNIT_TABLE_BEAUTIFY" val="smartTable{4dbabbc0-2f89-4e97-88ff-38c3963c136d}"/>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0.xml><?xml version="1.0" encoding="utf-8"?>
<p:tagLst xmlns:p="http://schemas.openxmlformats.org/presentationml/2006/main">
  <p:tag name="KSO_WM_UNIT_TABLE_BEAUTIFY" val="smartTable{e37d56b7-2f7a-477b-98f2-ad7259244dfe}"/>
</p:tagLst>
</file>

<file path=ppt/tags/tag21.xml><?xml version="1.0" encoding="utf-8"?>
<p:tagLst xmlns:p="http://schemas.openxmlformats.org/presentationml/2006/main">
  <p:tag name="KSO_WM_UNIT_TABLE_BEAUTIFY" val="smartTable{f53189d0-3cb6-4541-a7b4-79a0f8ae83a8}"/>
</p:tagLst>
</file>

<file path=ppt/tags/tag22.xml><?xml version="1.0" encoding="utf-8"?>
<p:tagLst xmlns:p="http://schemas.openxmlformats.org/presentationml/2006/main">
  <p:tag name="KSO_WM_UNIT_TABLE_BEAUTIFY" val="smartTable{894e3c17-f763-45ff-b74e-358cca6ea598}"/>
</p:tagLst>
</file>

<file path=ppt/tags/tag23.xml><?xml version="1.0" encoding="utf-8"?>
<p:tagLst xmlns:p="http://schemas.openxmlformats.org/presentationml/2006/main">
  <p:tag name="KSO_WM_UNIT_TABLE_BEAUTIFY" val="smartTable{5fc5ef7b-a4b9-4cbe-962b-5dd73319149f}"/>
</p:tagLst>
</file>

<file path=ppt/tags/tag24.xml><?xml version="1.0" encoding="utf-8"?>
<p:tagLst xmlns:p="http://schemas.openxmlformats.org/presentationml/2006/main">
  <p:tag name="KSO_WM_UNIT_TABLE_BEAUTIFY" val="smartTable{c83dc801-ed30-44a5-9f2b-afcf04fddbe2}"/>
</p:tagLst>
</file>

<file path=ppt/tags/tag25.xml><?xml version="1.0" encoding="utf-8"?>
<p:tagLst xmlns:p="http://schemas.openxmlformats.org/presentationml/2006/main">
  <p:tag name="KSO_WM_UNIT_TABLE_BEAUTIFY" val="smartTable{14b09e25-2d76-4a5d-8ad0-70775fb7c5f1}"/>
</p:tagLst>
</file>

<file path=ppt/tags/tag26.xml><?xml version="1.0" encoding="utf-8"?>
<p:tagLst xmlns:p="http://schemas.openxmlformats.org/presentationml/2006/main">
  <p:tag name="KSO_WM_UNIT_TABLE_BEAUTIFY" val="smartTable{98a9d16c-ee2d-475c-a4cb-208449002017}"/>
</p:tagLst>
</file>

<file path=ppt/tags/tag27.xml><?xml version="1.0" encoding="utf-8"?>
<p:tagLst xmlns:p="http://schemas.openxmlformats.org/presentationml/2006/main">
  <p:tag name="KSO_WM_UNIT_TABLE_BEAUTIFY" val="smartTable{4874d000-3554-430b-bee4-6e49bdcfcda5}"/>
</p:tagLst>
</file>

<file path=ppt/tags/tag28.xml><?xml version="1.0" encoding="utf-8"?>
<p:tagLst xmlns:p="http://schemas.openxmlformats.org/presentationml/2006/main">
  <p:tag name="KSO_WM_DOC_GUID" val="{490e2c37-1ea4-4628-b1f3-6d22f0a4d748}"/>
  <p:tag name="COMMONDATA" val="eyJoZGlkIjoiYzQ4ZTMzNjNmYjVlMjgxNGU5NzNlNjg4YTE2OTg1MTIifQ=="/>
  <p:tag name="KSO_WPP_MARK_KEY" val="f5f74e5b-a92d-4429-abd7-0c28b3a43f5f"/>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6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10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1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2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3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14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15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16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17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19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18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0.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9_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24601</Words>
  <Application>WPS 演示</Application>
  <PresentationFormat>在屏幕上显示</PresentationFormat>
  <Paragraphs>833</Paragraphs>
  <Slides>69</Slides>
  <Notes>0</Notes>
  <HiddenSlides>0</HiddenSlides>
  <MMClips>0</MMClips>
  <ScaleCrop>false</ScaleCrop>
  <HeadingPairs>
    <vt:vector size="6" baseType="variant">
      <vt:variant>
        <vt:lpstr>已用的字体</vt:lpstr>
      </vt:variant>
      <vt:variant>
        <vt:i4>20</vt:i4>
      </vt:variant>
      <vt:variant>
        <vt:lpstr>主题</vt:lpstr>
      </vt:variant>
      <vt:variant>
        <vt:i4>19</vt:i4>
      </vt:variant>
      <vt:variant>
        <vt:lpstr>幻灯片标题</vt:lpstr>
      </vt:variant>
      <vt:variant>
        <vt:i4>69</vt:i4>
      </vt:variant>
    </vt:vector>
  </HeadingPairs>
  <TitlesOfParts>
    <vt:vector size="108" baseType="lpstr">
      <vt:lpstr>Arial</vt:lpstr>
      <vt:lpstr>宋体</vt:lpstr>
      <vt:lpstr>Wingdings</vt:lpstr>
      <vt:lpstr>微软雅黑</vt:lpstr>
      <vt:lpstr>黑体</vt:lpstr>
      <vt:lpstr>华文中宋</vt:lpstr>
      <vt:lpstr>华文楷体</vt:lpstr>
      <vt:lpstr>仿宋_GB2312</vt:lpstr>
      <vt:lpstr>仿宋</vt:lpstr>
      <vt:lpstr>Arial Unicode MS</vt:lpstr>
      <vt:lpstr>Calibri</vt:lpstr>
      <vt:lpstr>Franklin Gothic Medium</vt:lpstr>
      <vt:lpstr>Franklin Gothic Book</vt:lpstr>
      <vt:lpstr>Wingdings 2</vt:lpstr>
      <vt:lpstr>楷体_GB2312</vt:lpstr>
      <vt:lpstr>新宋体</vt:lpstr>
      <vt:lpstr>等线</vt:lpstr>
      <vt:lpstr>Times New Roman</vt:lpstr>
      <vt:lpstr>Calibri</vt:lpstr>
      <vt:lpstr>Wingdings</vt:lpstr>
      <vt:lpstr>6_自定义设计方案</vt:lpstr>
      <vt:lpstr>4_自定义设计方案</vt:lpstr>
      <vt:lpstr>8_自定义设计方案</vt:lpstr>
      <vt:lpstr>3_自定义设计方案</vt:lpstr>
      <vt:lpstr>1_自定义设计方案</vt:lpstr>
      <vt:lpstr>2_自定义设计方案</vt:lpstr>
      <vt:lpstr>5_自定义设计方案</vt:lpstr>
      <vt:lpstr>7_自定义设计方案</vt:lpstr>
      <vt:lpstr>9_自定义设计方案</vt:lpstr>
      <vt:lpstr>10_自定义设计方案</vt:lpstr>
      <vt:lpstr>11_自定义设计方案</vt:lpstr>
      <vt:lpstr>12_自定义设计方案</vt:lpstr>
      <vt:lpstr>13_自定义设计方案</vt:lpstr>
      <vt:lpstr>14_自定义设计方案</vt:lpstr>
      <vt:lpstr>15_自定义设计方案</vt:lpstr>
      <vt:lpstr>16_自定义设计方案</vt:lpstr>
      <vt:lpstr>17_自定义设计方案</vt:lpstr>
      <vt:lpstr>19_自定义设计方案</vt:lpstr>
      <vt:lpstr>18_自定义设计方案</vt:lpstr>
      <vt:lpstr> 政府采购最新制度规定 实务操作与案例分析       2023年5月 </vt:lpstr>
      <vt:lpstr>PowerPoint 演示文稿</vt:lpstr>
      <vt:lpstr>PowerPoint 演示文稿</vt:lpstr>
      <vt:lpstr>PowerPoint 演示文稿</vt:lpstr>
      <vt:lpstr>政府采购</vt:lpstr>
      <vt:lpstr>              政府采购工程的法律适用</vt:lpstr>
      <vt:lpstr>政府采购工程的法律适用 </vt:lpstr>
      <vt:lpstr>确定项目属性</vt:lpstr>
      <vt:lpstr>政府采购应当优先购买国货</vt:lpstr>
      <vt:lpstr>政府采购政策功能</vt:lpstr>
      <vt:lpstr>政府采购政策措施（关注变化）</vt:lpstr>
      <vt:lpstr>政府采购原则 三公一诚  </vt:lpstr>
      <vt:lpstr>公平竞争 自由进入</vt:lpstr>
      <vt:lpstr>供应商参加政府采购活动的条件（六条）</vt:lpstr>
      <vt:lpstr>条例对《政府采购法》第二十二条的细化</vt:lpstr>
      <vt:lpstr>作出禁止参加政府采购活动处罚 当事人有听证的权利 </vt:lpstr>
      <vt:lpstr>关于较大数额罚款的认定标准(财库[2022]3号) </vt:lpstr>
      <vt:lpstr>深化政府采购制度改革-深改方案</vt:lpstr>
      <vt:lpstr> 二、政府采购最新制度规定</vt:lpstr>
      <vt:lpstr>  (一)促进公平竞争 优化营商环境（财库[2019]38号) </vt:lpstr>
      <vt:lpstr>  重点清理和纠正十大问题</vt:lpstr>
      <vt:lpstr>(二)《关于开展政府采购意向公开工作的通知》(财库[2020]10号)</vt:lpstr>
      <vt:lpstr>   (三)《政府采购公告和公示信息格式规范(2020年版)》 </vt:lpstr>
      <vt:lpstr>  (四)《政府采购促进中小企业发展管理办法》(财库[2020]46号)(财库[2022]19号) </vt:lpstr>
      <vt:lpstr>   可不专门面向中小企业预留采购份额的情形（五种） </vt:lpstr>
      <vt:lpstr>    中小企业参与政府采购活动、享受扶持政策 需提供什么材料？ </vt:lpstr>
      <vt:lpstr>   《中小企业声明函》有明显错误的，可否要求供应商澄清修改？ </vt:lpstr>
      <vt:lpstr>三、政府采购实务操作与案例分析</vt:lpstr>
      <vt:lpstr>PowerPoint 演示文稿</vt:lpstr>
      <vt:lpstr>(一)政府采购基本程序</vt:lpstr>
      <vt:lpstr>(一)政府采购基本程序</vt:lpstr>
      <vt:lpstr> </vt:lpstr>
      <vt:lpstr>不得组织重新评审（除外情形） 不得通过检测、考察等方式改变评标结果                </vt:lpstr>
      <vt:lpstr>(二)依法选用合适的采购方式</vt:lpstr>
      <vt:lpstr>不得化整为零规避公开招标</vt:lpstr>
      <vt:lpstr> 《政府采购框架协议采购方式管理暂行办法》(财政部令第110号)</vt:lpstr>
      <vt:lpstr>   严格管控-实行事前审核备案管理 严格界定适用范围 </vt:lpstr>
      <vt:lpstr>         《政府采购框架协议采购方式管理暂行办法》(财政部令第110号)简析   </vt:lpstr>
      <vt:lpstr>            </vt:lpstr>
      <vt:lpstr> (三)加强履约验收 合同管理</vt:lpstr>
      <vt:lpstr> 供应商拒签合同，采购人是否有权顺延? </vt:lpstr>
      <vt:lpstr> 因质疑影响中标、成交成果的如何处理？ </vt:lpstr>
      <vt:lpstr> 供应商履约验收不合格、双方解除合同的能否顺延？ </vt:lpstr>
      <vt:lpstr>  四、加强采购需求管理及注意事项</vt:lpstr>
      <vt:lpstr> (一)加强采购需求管理的重要性</vt:lpstr>
      <vt:lpstr>(二)采购需求与政府采购需求管理</vt:lpstr>
      <vt:lpstr>(三)确定采购需求是采购人的职责</vt:lpstr>
      <vt:lpstr>(四)确定采购需求是采购人加强内控管理的重点环节</vt:lpstr>
      <vt:lpstr>  (五)如何确定采购需求及注意事项</vt:lpstr>
      <vt:lpstr>  1.采购需求由谁确定-采购人的职责</vt:lpstr>
      <vt:lpstr>   2.采购需求如何确定-市场调研 价格测算 科学合理确定</vt:lpstr>
      <vt:lpstr>设定最高限价</vt:lpstr>
      <vt:lpstr> </vt:lpstr>
      <vt:lpstr>3.采购人可否提出特殊需求-可以，但不得以不合理条件限制</vt:lpstr>
      <vt:lpstr>4.确定采购需求的要求－合规、完整、明确</vt:lpstr>
      <vt:lpstr> 5.确定采购需求应当注意的事项</vt:lpstr>
      <vt:lpstr>不得以不合理的条件对供应商实行差别待遇或歧视待遇              </vt:lpstr>
      <vt:lpstr>   业绩能否作为资格条件或评分项？-财政部答复  </vt:lpstr>
      <vt:lpstr>业绩能否作为资格条件或评分项？-部指导性案例、信息公告</vt:lpstr>
      <vt:lpstr>      业绩能否作为资格条件或评分项？-特殊行业的案例 </vt:lpstr>
      <vt:lpstr>  业绩能否作为资格条件或评分项？-部指导性案例  </vt:lpstr>
      <vt:lpstr>业绩能否作为资格条件或评分项？-注意事项</vt:lpstr>
      <vt:lpstr> </vt:lpstr>
      <vt:lpstr>   (六)《政府采购需求管理办法》(财库[2021]22号)解读 </vt:lpstr>
      <vt:lpstr>   需求设置(技术、商务要求) </vt:lpstr>
      <vt:lpstr>   需求调查(必须调查项目 调查方法、内容、对象 免于调查项目) </vt:lpstr>
      <vt:lpstr>   建立审查工作机制(审查内容 一般性审查 重点审查) </vt:lpstr>
      <vt:lpstr>   需求表达 政策功能 紧急情况 </vt:lpstr>
      <vt:lpstr>   (七)依法依规 确定采购需求 </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第二部分 典型案例分析及启示</dc:title>
  <dc:creator>微软用户</dc:creator>
  <cp:lastModifiedBy>小明</cp:lastModifiedBy>
  <cp:revision>1164</cp:revision>
  <dcterms:created xsi:type="dcterms:W3CDTF">2012-04-11T13:11:00Z</dcterms:created>
  <dcterms:modified xsi:type="dcterms:W3CDTF">2023-05-29T13:21:16Z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05EDC5DBBEE747B28B25D3F628A08A1E_13</vt:lpwstr>
  </property>
</Properties>
</file>