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sldIdLst>
    <p:sldId id="256" r:id="rId4"/>
    <p:sldId id="257" r:id="rId5"/>
    <p:sldId id="296" r:id="rId6"/>
    <p:sldId id="305" r:id="rId7"/>
    <p:sldId id="298" r:id="rId8"/>
    <p:sldId id="297" r:id="rId9"/>
    <p:sldId id="299" r:id="rId10"/>
    <p:sldId id="300" r:id="rId11"/>
    <p:sldId id="301" r:id="rId12"/>
    <p:sldId id="302" r:id="rId13"/>
    <p:sldId id="315" r:id="rId14"/>
    <p:sldId id="317" r:id="rId15"/>
    <p:sldId id="318" r:id="rId16"/>
  </p:sldIdLst>
  <p:sldSz cx="12192000" cy="6858000"/>
  <p:notesSz cx="6858000" cy="9144000"/>
  <p:embeddedFontLst>
    <p:embeddedFont>
      <p:font typeface="OPPOSans R" panose="00020600040101010101" pitchFamily="18" charset="-122"/>
      <p:regular r:id="rId20"/>
    </p:embeddedFont>
    <p:embeddedFont>
      <p:font typeface="OPPOSans H" panose="00020600040101010101" pitchFamily="18" charset="-122"/>
      <p:regular r:id="rId21"/>
    </p:embeddedFont>
    <p:embeddedFont>
      <p:font typeface="等线" panose="02010600030101010101" charset="-122"/>
      <p:regular r:id="rId22"/>
    </p:embeddedFont>
    <p:embeddedFont>
      <p:font typeface="微软雅黑" panose="020B0503020204020204" charset="-122"/>
      <p:regular r:id="rId23"/>
    </p:embeddedFont>
    <p:embeddedFont>
      <p:font typeface="等线 Light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3EB"/>
    <a:srgbClr val="4B43C1"/>
    <a:srgbClr val="0B5FD1"/>
    <a:srgbClr val="EBEBEB"/>
    <a:srgbClr val="52B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95" y="10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695325" y="2407920"/>
            <a:ext cx="4844415" cy="3013708"/>
          </a:xfrm>
          <a:custGeom>
            <a:avLst/>
            <a:gdLst>
              <a:gd name="connsiteX0" fmla="*/ 0 w 4844415"/>
              <a:gd name="connsiteY0" fmla="*/ 0 h 3013708"/>
              <a:gd name="connsiteX1" fmla="*/ 4844415 w 4844415"/>
              <a:gd name="connsiteY1" fmla="*/ 0 h 3013708"/>
              <a:gd name="connsiteX2" fmla="*/ 4844415 w 4844415"/>
              <a:gd name="connsiteY2" fmla="*/ 3013708 h 3013708"/>
              <a:gd name="connsiteX3" fmla="*/ 0 w 4844415"/>
              <a:gd name="connsiteY3" fmla="*/ 3013708 h 30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4415" h="3013708">
                <a:moveTo>
                  <a:pt x="0" y="0"/>
                </a:moveTo>
                <a:lnTo>
                  <a:pt x="4844415" y="0"/>
                </a:lnTo>
                <a:lnTo>
                  <a:pt x="4844415" y="3013708"/>
                </a:lnTo>
                <a:lnTo>
                  <a:pt x="0" y="30137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695325" y="2407920"/>
            <a:ext cx="4844415" cy="3013708"/>
          </a:xfrm>
          <a:custGeom>
            <a:avLst/>
            <a:gdLst>
              <a:gd name="connsiteX0" fmla="*/ 0 w 4844415"/>
              <a:gd name="connsiteY0" fmla="*/ 0 h 3013708"/>
              <a:gd name="connsiteX1" fmla="*/ 4844415 w 4844415"/>
              <a:gd name="connsiteY1" fmla="*/ 0 h 3013708"/>
              <a:gd name="connsiteX2" fmla="*/ 4844415 w 4844415"/>
              <a:gd name="connsiteY2" fmla="*/ 3013708 h 3013708"/>
              <a:gd name="connsiteX3" fmla="*/ 0 w 4844415"/>
              <a:gd name="connsiteY3" fmla="*/ 3013708 h 301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4415" h="3013708">
                <a:moveTo>
                  <a:pt x="0" y="0"/>
                </a:moveTo>
                <a:lnTo>
                  <a:pt x="4844415" y="0"/>
                </a:lnTo>
                <a:lnTo>
                  <a:pt x="4844415" y="3013708"/>
                </a:lnTo>
                <a:lnTo>
                  <a:pt x="0" y="30137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1487560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0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5502349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9" name="稻壳儿春秋广告/盗版必究        原创来源：http://chn.docer.com/works?userid=199329941#!/work_time"/>
          <p:cNvSpPr>
            <a:spLocks noGrp="1"/>
          </p:cNvSpPr>
          <p:nvPr>
            <p:ph type="pic" sz="quarter" idx="12"/>
          </p:nvPr>
        </p:nvSpPr>
        <p:spPr>
          <a:xfrm>
            <a:off x="9517137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3243075" y="3591652"/>
            <a:ext cx="5705853" cy="2501172"/>
          </a:xfrm>
          <a:custGeom>
            <a:avLst/>
            <a:gdLst>
              <a:gd name="connsiteX0" fmla="*/ 0 w 5705853"/>
              <a:gd name="connsiteY0" fmla="*/ 0 h 2501172"/>
              <a:gd name="connsiteX1" fmla="*/ 5705853 w 5705853"/>
              <a:gd name="connsiteY1" fmla="*/ 0 h 2501172"/>
              <a:gd name="connsiteX2" fmla="*/ 5705853 w 5705853"/>
              <a:gd name="connsiteY2" fmla="*/ 2501172 h 2501172"/>
              <a:gd name="connsiteX3" fmla="*/ 0 w 5705853"/>
              <a:gd name="connsiteY3" fmla="*/ 2501172 h 25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853" h="2501172">
                <a:moveTo>
                  <a:pt x="0" y="0"/>
                </a:moveTo>
                <a:lnTo>
                  <a:pt x="5705853" y="0"/>
                </a:lnTo>
                <a:lnTo>
                  <a:pt x="5705853" y="2501172"/>
                </a:lnTo>
                <a:lnTo>
                  <a:pt x="0" y="2501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2850326" y="1875809"/>
            <a:ext cx="1922929" cy="1922929"/>
          </a:xfrm>
          <a:custGeom>
            <a:avLst/>
            <a:gdLst>
              <a:gd name="connsiteX0" fmla="*/ 0 w 1922929"/>
              <a:gd name="connsiteY0" fmla="*/ 0 h 1922929"/>
              <a:gd name="connsiteX1" fmla="*/ 1922929 w 1922929"/>
              <a:gd name="connsiteY1" fmla="*/ 0 h 1922929"/>
              <a:gd name="connsiteX2" fmla="*/ 1922929 w 1922929"/>
              <a:gd name="connsiteY2" fmla="*/ 1922929 h 1922929"/>
              <a:gd name="connsiteX3" fmla="*/ 0 w 1922929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929" h="1922929">
                <a:moveTo>
                  <a:pt x="0" y="0"/>
                </a:moveTo>
                <a:lnTo>
                  <a:pt x="1922929" y="0"/>
                </a:lnTo>
                <a:lnTo>
                  <a:pt x="1922929" y="1922929"/>
                </a:lnTo>
                <a:lnTo>
                  <a:pt x="0" y="1922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695325" y="4030810"/>
            <a:ext cx="1922929" cy="1922929"/>
          </a:xfrm>
          <a:custGeom>
            <a:avLst/>
            <a:gdLst>
              <a:gd name="connsiteX0" fmla="*/ 0 w 1922929"/>
              <a:gd name="connsiteY0" fmla="*/ 0 h 1922929"/>
              <a:gd name="connsiteX1" fmla="*/ 1922929 w 1922929"/>
              <a:gd name="connsiteY1" fmla="*/ 0 h 1922929"/>
              <a:gd name="connsiteX2" fmla="*/ 1922929 w 1922929"/>
              <a:gd name="connsiteY2" fmla="*/ 1922929 h 1922929"/>
              <a:gd name="connsiteX3" fmla="*/ 0 w 1922929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929" h="1922929">
                <a:moveTo>
                  <a:pt x="0" y="0"/>
                </a:moveTo>
                <a:lnTo>
                  <a:pt x="1922929" y="0"/>
                </a:lnTo>
                <a:lnTo>
                  <a:pt x="1922929" y="1922929"/>
                </a:lnTo>
                <a:lnTo>
                  <a:pt x="0" y="1922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2149986" y="2108300"/>
            <a:ext cx="1213160" cy="1213158"/>
          </a:xfrm>
          <a:custGeom>
            <a:avLst/>
            <a:gdLst>
              <a:gd name="connsiteX0" fmla="*/ 606580 w 1213160"/>
              <a:gd name="connsiteY0" fmla="*/ 0 h 1213158"/>
              <a:gd name="connsiteX1" fmla="*/ 1213160 w 1213160"/>
              <a:gd name="connsiteY1" fmla="*/ 606579 h 1213158"/>
              <a:gd name="connsiteX2" fmla="*/ 606580 w 1213160"/>
              <a:gd name="connsiteY2" fmla="*/ 1213158 h 1213158"/>
              <a:gd name="connsiteX3" fmla="*/ 0 w 1213160"/>
              <a:gd name="connsiteY3" fmla="*/ 606579 h 1213158"/>
              <a:gd name="connsiteX4" fmla="*/ 606580 w 1213160"/>
              <a:gd name="connsiteY4" fmla="*/ 0 h 121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60" h="1213158">
                <a:moveTo>
                  <a:pt x="606580" y="0"/>
                </a:moveTo>
                <a:cubicBezTo>
                  <a:pt x="941585" y="0"/>
                  <a:pt x="1213160" y="271575"/>
                  <a:pt x="1213160" y="606579"/>
                </a:cubicBezTo>
                <a:cubicBezTo>
                  <a:pt x="1213160" y="941583"/>
                  <a:pt x="941585" y="1213158"/>
                  <a:pt x="606580" y="1213158"/>
                </a:cubicBezTo>
                <a:cubicBezTo>
                  <a:pt x="271575" y="1213158"/>
                  <a:pt x="0" y="941583"/>
                  <a:pt x="0" y="606579"/>
                </a:cubicBezTo>
                <a:cubicBezTo>
                  <a:pt x="0" y="271575"/>
                  <a:pt x="271575" y="0"/>
                  <a:pt x="606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8828854" y="2108300"/>
            <a:ext cx="1213160" cy="1213158"/>
          </a:xfrm>
          <a:custGeom>
            <a:avLst/>
            <a:gdLst>
              <a:gd name="connsiteX0" fmla="*/ 606580 w 1213160"/>
              <a:gd name="connsiteY0" fmla="*/ 0 h 1213158"/>
              <a:gd name="connsiteX1" fmla="*/ 1213160 w 1213160"/>
              <a:gd name="connsiteY1" fmla="*/ 606579 h 1213158"/>
              <a:gd name="connsiteX2" fmla="*/ 606580 w 1213160"/>
              <a:gd name="connsiteY2" fmla="*/ 1213158 h 1213158"/>
              <a:gd name="connsiteX3" fmla="*/ 0 w 1213160"/>
              <a:gd name="connsiteY3" fmla="*/ 606579 h 1213158"/>
              <a:gd name="connsiteX4" fmla="*/ 606580 w 1213160"/>
              <a:gd name="connsiteY4" fmla="*/ 0 h 121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60" h="1213158">
                <a:moveTo>
                  <a:pt x="606580" y="0"/>
                </a:moveTo>
                <a:cubicBezTo>
                  <a:pt x="941585" y="0"/>
                  <a:pt x="1213160" y="271575"/>
                  <a:pt x="1213160" y="606579"/>
                </a:cubicBezTo>
                <a:cubicBezTo>
                  <a:pt x="1213160" y="941583"/>
                  <a:pt x="941585" y="1213158"/>
                  <a:pt x="606580" y="1213158"/>
                </a:cubicBezTo>
                <a:cubicBezTo>
                  <a:pt x="271575" y="1213158"/>
                  <a:pt x="0" y="941583"/>
                  <a:pt x="0" y="606579"/>
                </a:cubicBezTo>
                <a:cubicBezTo>
                  <a:pt x="0" y="271575"/>
                  <a:pt x="271575" y="0"/>
                  <a:pt x="606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1487560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0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5502349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9" name="稻壳儿春秋广告/盗版必究        原创来源：http://chn.docer.com/works?userid=199329941#!/work_time"/>
          <p:cNvSpPr>
            <a:spLocks noGrp="1"/>
          </p:cNvSpPr>
          <p:nvPr>
            <p:ph type="pic" sz="quarter" idx="12"/>
          </p:nvPr>
        </p:nvSpPr>
        <p:spPr>
          <a:xfrm>
            <a:off x="9517137" y="2345053"/>
            <a:ext cx="1187302" cy="1187302"/>
          </a:xfrm>
          <a:custGeom>
            <a:avLst/>
            <a:gdLst>
              <a:gd name="connsiteX0" fmla="*/ 593651 w 1187302"/>
              <a:gd name="connsiteY0" fmla="*/ 0 h 1187302"/>
              <a:gd name="connsiteX1" fmla="*/ 1187302 w 1187302"/>
              <a:gd name="connsiteY1" fmla="*/ 593651 h 1187302"/>
              <a:gd name="connsiteX2" fmla="*/ 593651 w 1187302"/>
              <a:gd name="connsiteY2" fmla="*/ 1187302 h 1187302"/>
              <a:gd name="connsiteX3" fmla="*/ 0 w 1187302"/>
              <a:gd name="connsiteY3" fmla="*/ 593651 h 1187302"/>
              <a:gd name="connsiteX4" fmla="*/ 593651 w 1187302"/>
              <a:gd name="connsiteY4" fmla="*/ 0 h 11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302" h="1187302">
                <a:moveTo>
                  <a:pt x="593651" y="0"/>
                </a:moveTo>
                <a:cubicBezTo>
                  <a:pt x="921515" y="0"/>
                  <a:pt x="1187302" y="265787"/>
                  <a:pt x="1187302" y="593651"/>
                </a:cubicBezTo>
                <a:cubicBezTo>
                  <a:pt x="1187302" y="921515"/>
                  <a:pt x="921515" y="1187302"/>
                  <a:pt x="593651" y="1187302"/>
                </a:cubicBezTo>
                <a:cubicBezTo>
                  <a:pt x="265787" y="1187302"/>
                  <a:pt x="0" y="921515"/>
                  <a:pt x="0" y="593651"/>
                </a:cubicBezTo>
                <a:cubicBezTo>
                  <a:pt x="0" y="265787"/>
                  <a:pt x="265787" y="0"/>
                  <a:pt x="5936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3243075" y="3591652"/>
            <a:ext cx="5705853" cy="2501172"/>
          </a:xfrm>
          <a:custGeom>
            <a:avLst/>
            <a:gdLst>
              <a:gd name="connsiteX0" fmla="*/ 0 w 5705853"/>
              <a:gd name="connsiteY0" fmla="*/ 0 h 2501172"/>
              <a:gd name="connsiteX1" fmla="*/ 5705853 w 5705853"/>
              <a:gd name="connsiteY1" fmla="*/ 0 h 2501172"/>
              <a:gd name="connsiteX2" fmla="*/ 5705853 w 5705853"/>
              <a:gd name="connsiteY2" fmla="*/ 2501172 h 2501172"/>
              <a:gd name="connsiteX3" fmla="*/ 0 w 5705853"/>
              <a:gd name="connsiteY3" fmla="*/ 2501172 h 250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853" h="2501172">
                <a:moveTo>
                  <a:pt x="0" y="0"/>
                </a:moveTo>
                <a:lnTo>
                  <a:pt x="5705853" y="0"/>
                </a:lnTo>
                <a:lnTo>
                  <a:pt x="5705853" y="2501172"/>
                </a:lnTo>
                <a:lnTo>
                  <a:pt x="0" y="2501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2850326" y="1875809"/>
            <a:ext cx="1922929" cy="1922929"/>
          </a:xfrm>
          <a:custGeom>
            <a:avLst/>
            <a:gdLst>
              <a:gd name="connsiteX0" fmla="*/ 0 w 1922929"/>
              <a:gd name="connsiteY0" fmla="*/ 0 h 1922929"/>
              <a:gd name="connsiteX1" fmla="*/ 1922929 w 1922929"/>
              <a:gd name="connsiteY1" fmla="*/ 0 h 1922929"/>
              <a:gd name="connsiteX2" fmla="*/ 1922929 w 1922929"/>
              <a:gd name="connsiteY2" fmla="*/ 1922929 h 1922929"/>
              <a:gd name="connsiteX3" fmla="*/ 0 w 1922929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929" h="1922929">
                <a:moveTo>
                  <a:pt x="0" y="0"/>
                </a:moveTo>
                <a:lnTo>
                  <a:pt x="1922929" y="0"/>
                </a:lnTo>
                <a:lnTo>
                  <a:pt x="1922929" y="1922929"/>
                </a:lnTo>
                <a:lnTo>
                  <a:pt x="0" y="1922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695325" y="4030810"/>
            <a:ext cx="1922929" cy="1922929"/>
          </a:xfrm>
          <a:custGeom>
            <a:avLst/>
            <a:gdLst>
              <a:gd name="connsiteX0" fmla="*/ 0 w 1922929"/>
              <a:gd name="connsiteY0" fmla="*/ 0 h 1922929"/>
              <a:gd name="connsiteX1" fmla="*/ 1922929 w 1922929"/>
              <a:gd name="connsiteY1" fmla="*/ 0 h 1922929"/>
              <a:gd name="connsiteX2" fmla="*/ 1922929 w 1922929"/>
              <a:gd name="connsiteY2" fmla="*/ 1922929 h 1922929"/>
              <a:gd name="connsiteX3" fmla="*/ 0 w 1922929"/>
              <a:gd name="connsiteY3" fmla="*/ 1922929 h 192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2929" h="1922929">
                <a:moveTo>
                  <a:pt x="0" y="0"/>
                </a:moveTo>
                <a:lnTo>
                  <a:pt x="1922929" y="0"/>
                </a:lnTo>
                <a:lnTo>
                  <a:pt x="1922929" y="1922929"/>
                </a:lnTo>
                <a:lnTo>
                  <a:pt x="0" y="1922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稻壳儿春秋广告/盗版必究        原创来源：http://chn.docer.com/works?userid=199329941#!/work_time"/>
          <p:cNvSpPr>
            <a:spLocks noGrp="1"/>
          </p:cNvSpPr>
          <p:nvPr>
            <p:ph type="pic" sz="quarter" idx="10"/>
          </p:nvPr>
        </p:nvSpPr>
        <p:spPr>
          <a:xfrm>
            <a:off x="2149986" y="2108300"/>
            <a:ext cx="1213160" cy="1213158"/>
          </a:xfrm>
          <a:custGeom>
            <a:avLst/>
            <a:gdLst>
              <a:gd name="connsiteX0" fmla="*/ 606580 w 1213160"/>
              <a:gd name="connsiteY0" fmla="*/ 0 h 1213158"/>
              <a:gd name="connsiteX1" fmla="*/ 1213160 w 1213160"/>
              <a:gd name="connsiteY1" fmla="*/ 606579 h 1213158"/>
              <a:gd name="connsiteX2" fmla="*/ 606580 w 1213160"/>
              <a:gd name="connsiteY2" fmla="*/ 1213158 h 1213158"/>
              <a:gd name="connsiteX3" fmla="*/ 0 w 1213160"/>
              <a:gd name="connsiteY3" fmla="*/ 606579 h 1213158"/>
              <a:gd name="connsiteX4" fmla="*/ 606580 w 1213160"/>
              <a:gd name="connsiteY4" fmla="*/ 0 h 121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60" h="1213158">
                <a:moveTo>
                  <a:pt x="606580" y="0"/>
                </a:moveTo>
                <a:cubicBezTo>
                  <a:pt x="941585" y="0"/>
                  <a:pt x="1213160" y="271575"/>
                  <a:pt x="1213160" y="606579"/>
                </a:cubicBezTo>
                <a:cubicBezTo>
                  <a:pt x="1213160" y="941583"/>
                  <a:pt x="941585" y="1213158"/>
                  <a:pt x="606580" y="1213158"/>
                </a:cubicBezTo>
                <a:cubicBezTo>
                  <a:pt x="271575" y="1213158"/>
                  <a:pt x="0" y="941583"/>
                  <a:pt x="0" y="606579"/>
                </a:cubicBezTo>
                <a:cubicBezTo>
                  <a:pt x="0" y="271575"/>
                  <a:pt x="271575" y="0"/>
                  <a:pt x="606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稻壳儿春秋广告/盗版必究        原创来源：http://chn.docer.com/works?userid=199329941#!/work_time"/>
          <p:cNvSpPr>
            <a:spLocks noGrp="1"/>
          </p:cNvSpPr>
          <p:nvPr>
            <p:ph type="pic" sz="quarter" idx="11"/>
          </p:nvPr>
        </p:nvSpPr>
        <p:spPr>
          <a:xfrm>
            <a:off x="8828854" y="2108300"/>
            <a:ext cx="1213160" cy="1213158"/>
          </a:xfrm>
          <a:custGeom>
            <a:avLst/>
            <a:gdLst>
              <a:gd name="connsiteX0" fmla="*/ 606580 w 1213160"/>
              <a:gd name="connsiteY0" fmla="*/ 0 h 1213158"/>
              <a:gd name="connsiteX1" fmla="*/ 1213160 w 1213160"/>
              <a:gd name="connsiteY1" fmla="*/ 606579 h 1213158"/>
              <a:gd name="connsiteX2" fmla="*/ 606580 w 1213160"/>
              <a:gd name="connsiteY2" fmla="*/ 1213158 h 1213158"/>
              <a:gd name="connsiteX3" fmla="*/ 0 w 1213160"/>
              <a:gd name="connsiteY3" fmla="*/ 606579 h 1213158"/>
              <a:gd name="connsiteX4" fmla="*/ 606580 w 1213160"/>
              <a:gd name="connsiteY4" fmla="*/ 0 h 121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60" h="1213158">
                <a:moveTo>
                  <a:pt x="606580" y="0"/>
                </a:moveTo>
                <a:cubicBezTo>
                  <a:pt x="941585" y="0"/>
                  <a:pt x="1213160" y="271575"/>
                  <a:pt x="1213160" y="606579"/>
                </a:cubicBezTo>
                <a:cubicBezTo>
                  <a:pt x="1213160" y="941583"/>
                  <a:pt x="941585" y="1213158"/>
                  <a:pt x="606580" y="1213158"/>
                </a:cubicBezTo>
                <a:cubicBezTo>
                  <a:pt x="271575" y="1213158"/>
                  <a:pt x="0" y="941583"/>
                  <a:pt x="0" y="606579"/>
                </a:cubicBezTo>
                <a:cubicBezTo>
                  <a:pt x="0" y="271575"/>
                  <a:pt x="271575" y="0"/>
                  <a:pt x="6065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CEE0-1DB3-4E76-BFB7-0EDC3EAF3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02BE-3A57-40D9-9B00-5E6717460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CEE0-1DB3-4E76-BFB7-0EDC3EAF30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02BE-3A57-40D9-9B00-5E6717460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970" b="19813"/>
          <a:stretch>
            <a:fillRect/>
          </a:stretch>
        </p:blipFill>
        <p:spPr>
          <a:xfrm>
            <a:off x="0" y="-1"/>
            <a:ext cx="7038528" cy="6858001"/>
          </a:xfrm>
          <a:prstGeom prst="rect">
            <a:avLst/>
          </a:prstGeom>
        </p:spPr>
      </p:pic>
      <p:sp>
        <p:nvSpPr>
          <p:cNvPr id="10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5358130" y="2176145"/>
            <a:ext cx="639699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在线延期操作指南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</p:txBody>
      </p:sp>
      <p:sp>
        <p:nvSpPr>
          <p:cNvPr id="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943090" y="4530090"/>
            <a:ext cx="442023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r">
              <a:spcBef>
                <a:spcPct val="0"/>
              </a:spcBef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江苏智慧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CA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481455" y="2172970"/>
            <a:ext cx="10014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●提示延期成功，代表延期操作完成。（延期默认延长一年有效期）</a:t>
            </a:r>
            <a:endParaRPr lang="zh-CN" sz="2400">
              <a:sym typeface="+mn-ea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331595" y="252095"/>
            <a:ext cx="881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2400">
                <a:sym typeface="+mn-ea"/>
              </a:rPr>
              <a:t>点击【延期】按钮</a:t>
            </a:r>
            <a:endParaRPr lang="zh-CN" sz="2400">
              <a:sym typeface="+mn-ea"/>
            </a:endParaRPr>
          </a:p>
        </p:txBody>
      </p:sp>
      <p:pic>
        <p:nvPicPr>
          <p:cNvPr id="18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712470"/>
            <a:ext cx="5859954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2769870"/>
            <a:ext cx="6497453" cy="2988000"/>
          </a:xfrm>
          <a:prstGeom prst="rect">
            <a:avLst/>
          </a:prstGeom>
        </p:spPr>
      </p:pic>
      <p:sp>
        <p:nvSpPr>
          <p:cNvPr id="5" name="稻壳儿春秋广告/盗版必究        原创来源：http://chn.docer.com/works?userid=199329941#!/work_time"/>
          <p:cNvSpPr txBox="1"/>
          <p:nvPr/>
        </p:nvSpPr>
        <p:spPr>
          <a:xfrm>
            <a:off x="1331595" y="5894705"/>
            <a:ext cx="10014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●延期完成后，点击【我的订单】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【交易中】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【确认收货】。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331595" y="252095"/>
            <a:ext cx="8816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sym typeface="+mn-ea"/>
              </a:rPr>
              <a:t>6</a:t>
            </a:r>
            <a:r>
              <a:rPr lang="zh-CN" altLang="en-US" sz="2800">
                <a:sym typeface="+mn-ea"/>
              </a:rPr>
              <a:t>、签章延期</a:t>
            </a:r>
            <a:endParaRPr lang="zh-CN" altLang="en-US" sz="2800">
              <a:sym typeface="+mn-ea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1250315" y="868680"/>
            <a:ext cx="932497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●</a:t>
            </a:r>
            <a:r>
              <a:rPr lang="zh-CN" altLang="en-US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点击我的订单</a:t>
            </a:r>
            <a:r>
              <a:rPr lang="en-US" altLang="zh-CN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历史记录</a:t>
            </a:r>
            <a:r>
              <a:rPr lang="en-US" altLang="zh-CN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【后续操作】</a:t>
            </a:r>
            <a:r>
              <a:rPr lang="en-US" altLang="zh-CN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</a:t>
            </a:r>
            <a:r>
              <a:rPr lang="zh-CN" altLang="en-US"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印章延期进行签章延期！</a:t>
            </a:r>
            <a:endParaRPr lang="zh-CN" sz="2000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r>
              <a:rPr lang="zh-CN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●先点击读取</a:t>
            </a:r>
            <a:r>
              <a:rPr lang="en-US" altLang="zh-CN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CA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锁，再点击电子印章续期，提示成功即可。</a:t>
            </a:r>
            <a:endParaRPr lang="zh-CN" altLang="en-US" sz="20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sz="1600">
              <a:solidFill>
                <a:srgbClr val="1923EB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r>
              <a:rPr 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注意：</a:t>
            </a:r>
            <a:r>
              <a:rPr lang="en-US" alt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</a:t>
            </a:r>
            <a:r>
              <a:rPr lang="zh-CN" altLang="en-US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、</a:t>
            </a:r>
            <a:r>
              <a:rPr 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操作前先点击右上角下载驱动并安装；（安装时需要退出</a:t>
            </a:r>
            <a:r>
              <a:rPr lang="en-US" alt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360</a:t>
            </a:r>
            <a:r>
              <a:rPr lang="zh-CN" altLang="en-US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安全卫士、杀毒软件等；</a:t>
            </a:r>
            <a:r>
              <a:rPr 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电脑上只插需要延期的证书。）</a:t>
            </a:r>
            <a:endParaRPr lang="zh-CN" sz="1600">
              <a:solidFill>
                <a:srgbClr val="1923EB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r>
              <a:rPr lang="en-US" altLang="zh-CN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</a:t>
            </a:r>
            <a:r>
              <a:rPr lang="zh-CN" altLang="en-US" sz="1600">
                <a:solidFill>
                  <a:srgbClr val="1923EB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、若延期时未显示需要延期的印章，将电脑日期向前调整（调整至证书到期日期之前）</a:t>
            </a:r>
            <a:endParaRPr lang="zh-CN" altLang="en-US" sz="1600">
              <a:solidFill>
                <a:srgbClr val="1923EB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9" name="图片 8" descr="E8EF58A5-660F-4e3e-BC6B-132B756CE8B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98880" y="2790825"/>
            <a:ext cx="7788169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1181100" y="774065"/>
            <a:ext cx="93249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 sz="20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altLang="en-US" sz="2000" b="1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endParaRPr lang="zh-CN" altLang="en-US" sz="20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延期完成后，点击计算机桌面的多</a:t>
            </a:r>
            <a:r>
              <a:rPr lang="en-US" altLang="zh-CN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CA</a:t>
            </a:r>
            <a:r>
              <a:rPr lang="zh-CN" altLang="en-US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管理工具</a:t>
            </a:r>
            <a:r>
              <a:rPr lang="en-US" altLang="zh-CN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               </a:t>
            </a:r>
            <a:r>
              <a:rPr lang="zh-CN" altLang="en-US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，点击</a:t>
            </a:r>
            <a:r>
              <a:rPr lang="en-US" altLang="zh-CN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</a:t>
            </a:r>
            <a:r>
              <a:rPr lang="zh-CN" altLang="en-US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文件签章</a:t>
            </a:r>
            <a:r>
              <a:rPr lang="en-US" altLang="zh-CN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—</a:t>
            </a:r>
            <a:r>
              <a:rPr lang="zh-CN" altLang="en-US" sz="2000" b="1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测试成功代表签章延期成功。</a:t>
            </a:r>
            <a:endParaRPr lang="zh-CN" altLang="en-US" sz="2000" b="1">
              <a:solidFill>
                <a:schemeClr val="tx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70" y="2599690"/>
            <a:ext cx="809244" cy="9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58580" r="1285"/>
          <a:stretch>
            <a:fillRect/>
          </a:stretch>
        </p:blipFill>
        <p:spPr>
          <a:xfrm>
            <a:off x="1181100" y="3717925"/>
            <a:ext cx="6096635" cy="1819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774065"/>
            <a:ext cx="9729783" cy="165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14970" b="19813"/>
          <a:stretch>
            <a:fillRect/>
          </a:stretch>
        </p:blipFill>
        <p:spPr>
          <a:xfrm>
            <a:off x="0" y="-1"/>
            <a:ext cx="7038528" cy="6858001"/>
          </a:xfrm>
          <a:prstGeom prst="rect">
            <a:avLst/>
          </a:prstGeom>
        </p:spPr>
      </p:pic>
      <p:sp>
        <p:nvSpPr>
          <p:cNvPr id="11" name="稻壳儿春秋广告/盗版必究        原创来源：http://chn.docer.com/works?userid=199329941#!/work_time"/>
          <p:cNvSpPr txBox="1"/>
          <p:nvPr/>
        </p:nvSpPr>
        <p:spPr>
          <a:xfrm>
            <a:off x="5705475" y="4238625"/>
            <a:ext cx="6145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若有疑问，可以联系智慧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CA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  <a:p>
            <a:pPr lvl="0" algn="l">
              <a:defRPr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客服热线：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400-823-8788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（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工作日：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9:00-17:30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）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  <a:p>
            <a:pPr lvl="0" algn="l">
              <a:defRPr/>
            </a:pP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  <a:p>
            <a:pPr lvl="0" algn="l">
              <a:defRPr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技术支持：19961895596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7*24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OPPOSans R" panose="00020600040101010101" pitchFamily="18" charset="-122"/>
              </a:rPr>
              <a:t>小时）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689100" y="785495"/>
            <a:ext cx="10014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、确认电脑中已安装智慧</a:t>
            </a:r>
            <a:r>
              <a:rPr lang="en-US" altLang="zh-CN" sz="2400">
                <a:sym typeface="+mn-ea"/>
              </a:rPr>
              <a:t>CA</a:t>
            </a:r>
            <a:r>
              <a:rPr lang="zh-CN" altLang="en-US" sz="2400">
                <a:sym typeface="+mn-ea"/>
              </a:rPr>
              <a:t>助手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000">
                <a:sym typeface="+mn-ea"/>
              </a:rPr>
              <a:t>下载地址：https://www.smartcert.cn/?list_28/61.html</a:t>
            </a:r>
            <a:endParaRPr lang="zh-CN" altLang="en-US" sz="2000">
              <a:sym typeface="+mn-ea"/>
            </a:endParaRPr>
          </a:p>
        </p:txBody>
      </p:sp>
      <p:sp>
        <p:nvSpPr>
          <p:cNvPr id="8" name="稻壳儿春秋广告/盗版必究        原创来源：http://chn.docer.com/works?userid=199329941#!/work_time"/>
          <p:cNvSpPr txBox="1"/>
          <p:nvPr/>
        </p:nvSpPr>
        <p:spPr>
          <a:xfrm>
            <a:off x="1689100" y="1579245"/>
            <a:ext cx="92792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</a:t>
            </a:r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、打开智慧</a:t>
            </a:r>
            <a:r>
              <a:rPr lang="en-US" altLang="zh-CN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CA</a:t>
            </a:r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证书助手软件，点击【证书】按钮，确认检测到</a:t>
            </a:r>
            <a:r>
              <a:rPr lang="en-US" altLang="zh-CN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CA</a:t>
            </a:r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证书，证书到期前</a:t>
            </a:r>
            <a:r>
              <a:rPr lang="en-US" altLang="zh-CN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</a:t>
            </a:r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个月可以操作延期。</a:t>
            </a:r>
            <a:r>
              <a:rPr lang="zh-CN" altLang="en-US">
                <a:solidFill>
                  <a:srgbClr val="4B43C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（过期也可以操作延期）</a:t>
            </a:r>
            <a:endParaRPr lang="zh-CN" altLang="en-US">
              <a:solidFill>
                <a:srgbClr val="4B43C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algn="l"/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注意：若未检测到</a:t>
            </a:r>
            <a:r>
              <a:rPr lang="en-US" altLang="zh-CN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CA</a:t>
            </a:r>
            <a:r>
              <a:rPr lang="zh-CN" altLang="en-US" sz="24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证书，点击【检测】按钮，重新检测后再操作</a:t>
            </a:r>
            <a:endParaRPr lang="zh-CN" altLang="en-US" sz="2400"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085" y="2849880"/>
            <a:ext cx="5106977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1145540" y="1011555"/>
            <a:ext cx="3878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sym typeface="+mn-ea"/>
              </a:rPr>
              <a:t>3</a:t>
            </a:r>
            <a:r>
              <a:rPr lang="zh-CN" altLang="en-US" sz="2800">
                <a:sym typeface="+mn-ea"/>
              </a:rPr>
              <a:t>、平台注册</a:t>
            </a:r>
            <a:endParaRPr lang="zh-CN" altLang="en-US" sz="2800" i="1" dirty="0">
              <a:gradFill>
                <a:gsLst>
                  <a:gs pos="37000">
                    <a:srgbClr val="4D68CD"/>
                  </a:gs>
                  <a:gs pos="0">
                    <a:srgbClr val="52BFE9"/>
                  </a:gs>
                  <a:gs pos="100000">
                    <a:srgbClr val="4B43C1"/>
                  </a:gs>
                </a:gsLst>
                <a:lin ang="2700000" scaled="0"/>
              </a:gra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 txBox="1"/>
          <p:nvPr/>
        </p:nvSpPr>
        <p:spPr>
          <a:xfrm>
            <a:off x="6235065" y="3249946"/>
            <a:ext cx="52616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请在此添加文字说明，稻壳儿春秋广告模板。请在此添加字说明，稻壳儿春秋广告模板。请在此添加文字说明，稻壳儿春秋广告模板。请在此添加文字说明，稻壳儿春秋广告模板。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请在此添加文字说明，稻壳儿春秋广告模板。请在此添加文字说明，稻壳儿春秋广告模板。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 txBox="1"/>
          <p:nvPr/>
        </p:nvSpPr>
        <p:spPr>
          <a:xfrm>
            <a:off x="1094105" y="1659890"/>
            <a:ext cx="43154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>
                <a:sym typeface="+mn-ea"/>
              </a:rPr>
              <a:t>请先打开在线平台网站，点击“没有账号，立即注册”完成注册</a:t>
            </a:r>
            <a:r>
              <a:rPr lang="zh-CN" sz="2800">
                <a:sym typeface="+mn-ea"/>
              </a:rPr>
              <a:t>。</a:t>
            </a:r>
            <a:endParaRPr lang="zh-CN" sz="2800"/>
          </a:p>
          <a:p>
            <a:pPr algn="l"/>
            <a:endParaRPr lang="zh-CN" sz="2800"/>
          </a:p>
          <a:p>
            <a:pPr algn="l"/>
            <a:r>
              <a:rPr sz="2800" b="1">
                <a:solidFill>
                  <a:srgbClr val="4B43C1"/>
                </a:solidFill>
                <a:sym typeface="+mn-ea"/>
              </a:rPr>
              <a:t>网址：</a:t>
            </a:r>
            <a:endParaRPr sz="2800" b="1">
              <a:solidFill>
                <a:srgbClr val="4B43C1"/>
              </a:solidFill>
            </a:endParaRPr>
          </a:p>
          <a:p>
            <a:pPr algn="l"/>
            <a:r>
              <a:rPr sz="2800" b="1">
                <a:solidFill>
                  <a:srgbClr val="4B43C1"/>
                </a:solidFill>
                <a:sym typeface="+mn-ea"/>
              </a:rPr>
              <a:t>http://online.smartcert.cn/user/login</a:t>
            </a:r>
            <a:endParaRPr sz="2800" b="1">
              <a:solidFill>
                <a:srgbClr val="4B43C1"/>
              </a:solidFill>
              <a:sym typeface="+mn-ea"/>
            </a:endParaRPr>
          </a:p>
          <a:p>
            <a:pPr algn="l"/>
            <a:r>
              <a:rPr lang="zh-CN" sz="2000" b="1">
                <a:solidFill>
                  <a:srgbClr val="4B43C1"/>
                </a:solidFill>
                <a:sym typeface="+mn-ea"/>
              </a:rPr>
              <a:t>（不支持</a:t>
            </a:r>
            <a:r>
              <a:rPr lang="en-US" altLang="zh-CN" sz="2000" b="1">
                <a:solidFill>
                  <a:srgbClr val="4B43C1"/>
                </a:solidFill>
                <a:sym typeface="+mn-ea"/>
              </a:rPr>
              <a:t>IE</a:t>
            </a:r>
            <a:r>
              <a:rPr lang="zh-CN" altLang="en-US" sz="2000" b="1">
                <a:solidFill>
                  <a:srgbClr val="4B43C1"/>
                </a:solidFill>
                <a:sym typeface="+mn-ea"/>
              </a:rPr>
              <a:t>浏览器，请使用</a:t>
            </a:r>
            <a:r>
              <a:rPr lang="en-US" altLang="zh-CN" sz="2000" b="1">
                <a:solidFill>
                  <a:srgbClr val="4B43C1"/>
                </a:solidFill>
                <a:sym typeface="+mn-ea"/>
              </a:rPr>
              <a:t>360</a:t>
            </a:r>
            <a:r>
              <a:rPr lang="zh-CN" altLang="en-US" sz="2000" b="1">
                <a:solidFill>
                  <a:srgbClr val="4B43C1"/>
                </a:solidFill>
                <a:sym typeface="+mn-ea"/>
              </a:rPr>
              <a:t>浏览器或搜狗浏览器极速模式）</a:t>
            </a:r>
            <a:endParaRPr sz="2000" b="1">
              <a:solidFill>
                <a:srgbClr val="4B43C1"/>
              </a:solidFill>
            </a:endParaRPr>
          </a:p>
          <a:p>
            <a:pPr algn="l"/>
            <a:endParaRPr lang="zh-CN" altLang="en-US" sz="2000" b="1" i="1" dirty="0">
              <a:solidFill>
                <a:srgbClr val="4B43C1"/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39740" y="1659890"/>
            <a:ext cx="6136005" cy="29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稻壳儿春秋广告/盗版必究        原创来源：http://chn.docer.com/works?userid=199329941#!/work_time"/>
          <p:cNvSpPr txBox="1"/>
          <p:nvPr/>
        </p:nvSpPr>
        <p:spPr>
          <a:xfrm>
            <a:off x="1145540" y="5402580"/>
            <a:ext cx="9895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rgbClr val="4B43C1"/>
                </a:solidFill>
                <a:latin typeface="宋体" panose="02010600030101010101" pitchFamily="2" charset="-122"/>
                <a:ea typeface="宋体" panose="02010600030101010101" pitchFamily="2" charset="-122"/>
                <a:cs typeface="OPPOSans H" panose="00020600040101010101" pitchFamily="18" charset="-122"/>
                <a:sym typeface="OPPOSans R" panose="00020600040101010101" pitchFamily="18" charset="-122"/>
              </a:rPr>
              <a:t>注意：若忘记平台密码，可以点击【忘记密码】，按照提示重新设置平台密码。</a:t>
            </a:r>
            <a:endParaRPr lang="zh-CN" altLang="en-US" sz="2000" dirty="0">
              <a:solidFill>
                <a:srgbClr val="4B43C1"/>
              </a:solidFill>
              <a:latin typeface="宋体" panose="02010600030101010101" pitchFamily="2" charset="-122"/>
              <a:ea typeface="宋体" panose="02010600030101010101" pitchFamily="2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1764030" y="359410"/>
            <a:ext cx="100145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ym typeface="+mn-ea"/>
              </a:rPr>
              <a:t>4</a:t>
            </a:r>
            <a:r>
              <a:rPr sz="2800">
                <a:sym typeface="+mn-ea"/>
              </a:rPr>
              <a:t>、登录系统</a:t>
            </a:r>
            <a:endParaRPr sz="2800">
              <a:sym typeface="+mn-ea"/>
            </a:endParaRPr>
          </a:p>
          <a:p>
            <a:pPr algn="l"/>
            <a:r>
              <a:rPr sz="2800">
                <a:sym typeface="+mn-ea"/>
              </a:rPr>
              <a:t>注册完成后输入用户名、</a:t>
            </a:r>
            <a:endParaRPr sz="2800">
              <a:sym typeface="+mn-ea"/>
            </a:endParaRPr>
          </a:p>
          <a:p>
            <a:pPr algn="l"/>
            <a:r>
              <a:rPr sz="2800">
                <a:sym typeface="+mn-ea"/>
              </a:rPr>
              <a:t>密码登录在线平台。</a:t>
            </a:r>
            <a:endParaRPr sz="2800">
              <a:sym typeface="+mn-ea"/>
            </a:endParaRPr>
          </a:p>
          <a:p>
            <a:pPr algn="l"/>
            <a:endParaRPr sz="2800">
              <a:sym typeface="+mn-ea"/>
            </a:endParaRPr>
          </a:p>
          <a:p>
            <a:pPr algn="l"/>
            <a:endParaRPr sz="2800">
              <a:sym typeface="+mn-ea"/>
            </a:endParaRPr>
          </a:p>
          <a:p>
            <a:pPr algn="l"/>
            <a:endParaRPr sz="2800">
              <a:sym typeface="+mn-ea"/>
            </a:endParaRPr>
          </a:p>
          <a:p>
            <a:pPr algn="l"/>
            <a:endParaRPr sz="2800">
              <a:sym typeface="+mn-ea"/>
            </a:endParaRPr>
          </a:p>
        </p:txBody>
      </p:sp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175385" y="4020185"/>
            <a:ext cx="1001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>
                <a:sym typeface="+mn-ea"/>
              </a:rPr>
              <a:t>5</a:t>
            </a:r>
            <a:r>
              <a:rPr sz="2800">
                <a:sym typeface="+mn-ea"/>
              </a:rPr>
              <a:t>、</a:t>
            </a:r>
            <a:r>
              <a:rPr lang="zh-CN" sz="2800">
                <a:sym typeface="+mn-ea"/>
              </a:rPr>
              <a:t>证书延期</a:t>
            </a:r>
            <a:endParaRPr lang="zh-CN" sz="2800">
              <a:sym typeface="+mn-ea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727835" y="4434205"/>
            <a:ext cx="6899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●在首页，点击【证书续期】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1160" y="5095875"/>
            <a:ext cx="6965950" cy="17621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77720" y="1691640"/>
            <a:ext cx="3456305" cy="2270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4355" y="573405"/>
            <a:ext cx="67119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2800">
                <a:sym typeface="+mn-ea"/>
              </a:rPr>
              <a:t>首先进行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sz="2800">
                <a:sym typeface="+mn-ea"/>
              </a:rPr>
              <a:t>个人认证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en-US" sz="2800"/>
          </a:p>
        </p:txBody>
      </p:sp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30" y="1429385"/>
            <a:ext cx="7511415" cy="1820545"/>
          </a:xfrm>
          <a:prstGeom prst="rect">
            <a:avLst/>
          </a:prstGeom>
        </p:spPr>
      </p:pic>
      <p:sp>
        <p:nvSpPr>
          <p:cNvPr id="7" name="稻壳儿春秋广告/盗版必究        原创来源：http://chn.docer.com/works?userid=199329941#!/work_time"/>
          <p:cNvSpPr txBox="1"/>
          <p:nvPr/>
        </p:nvSpPr>
        <p:spPr>
          <a:xfrm>
            <a:off x="1637030" y="3343910"/>
            <a:ext cx="6899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●返回首页，点击【证书续期】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0310" y="4032885"/>
            <a:ext cx="9116060" cy="2306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稻壳儿春秋广告/盗版必究        原创来源：http://chn.docer.com/works?userid=199329941#!/work_time"/>
          <p:cNvSpPr txBox="1"/>
          <p:nvPr/>
        </p:nvSpPr>
        <p:spPr>
          <a:xfrm>
            <a:off x="1088390" y="204470"/>
            <a:ext cx="1001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sz="2800">
                <a:sym typeface="+mn-ea"/>
              </a:rPr>
              <a:t>点击刷新设备后，选中设备，输入口令校验口令</a:t>
            </a:r>
            <a:endParaRPr sz="280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45" y="726440"/>
            <a:ext cx="7017385" cy="228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稻壳儿春秋广告/盗版必究        原创来源：http://chn.docer.com/works?userid=199329941#!/work_time"/>
          <p:cNvSpPr txBox="1"/>
          <p:nvPr/>
        </p:nvSpPr>
        <p:spPr>
          <a:xfrm>
            <a:off x="1089025" y="3168015"/>
            <a:ext cx="1001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●返回首页，点击订单列表</a:t>
            </a:r>
            <a:endParaRPr sz="2800">
              <a:sym typeface="+mn-ea"/>
            </a:endParaRPr>
          </a:p>
        </p:txBody>
      </p:sp>
      <p:pic>
        <p:nvPicPr>
          <p:cNvPr id="5" name="图片 4" descr="04C7789C458B4ABC0A6993C0DBC8531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" y="3847465"/>
            <a:ext cx="10054590" cy="1789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703705" y="3470275"/>
            <a:ext cx="1001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sz="2800">
                <a:sym typeface="+mn-ea"/>
              </a:rPr>
              <a:t>选择</a:t>
            </a:r>
            <a:r>
              <a:rPr sz="2800">
                <a:sym typeface="+mn-ea"/>
              </a:rPr>
              <a:t>支付宝扫码（或企业转账方式付款）、点击【提交订单】</a:t>
            </a:r>
            <a:endParaRPr sz="2800">
              <a:sym typeface="+mn-ea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620520" y="263525"/>
            <a:ext cx="8816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sz="2400">
                <a:sym typeface="+mn-ea"/>
              </a:rPr>
              <a:t>填写经办人</a:t>
            </a:r>
            <a:r>
              <a:rPr lang="zh-CN" sz="2400">
                <a:sym typeface="+mn-ea"/>
              </a:rPr>
              <a:t>联系</a:t>
            </a:r>
            <a:r>
              <a:rPr sz="2400">
                <a:sym typeface="+mn-ea"/>
              </a:rPr>
              <a:t>地址，选择快递</a:t>
            </a:r>
            <a:endParaRPr sz="2400">
              <a:sym typeface="+mn-ea"/>
            </a:endParaRPr>
          </a:p>
          <a:p>
            <a:pPr algn="l"/>
            <a:r>
              <a:rPr sz="2000" b="1">
                <a:solidFill>
                  <a:srgbClr val="FF0000"/>
                </a:solidFill>
                <a:sym typeface="+mn-ea"/>
              </a:rPr>
              <a:t>（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无需邮寄证书，</a:t>
            </a:r>
            <a:r>
              <a:rPr sz="2000" b="1">
                <a:solidFill>
                  <a:srgbClr val="FF0000"/>
                </a:solidFill>
                <a:sym typeface="+mn-ea"/>
              </a:rPr>
              <a:t>实际在线</a:t>
            </a:r>
            <a:r>
              <a:rPr lang="zh-CN" sz="2000" b="1">
                <a:solidFill>
                  <a:srgbClr val="FF0000"/>
                </a:solidFill>
                <a:sym typeface="+mn-ea"/>
              </a:rPr>
              <a:t>即可</a:t>
            </a:r>
            <a:r>
              <a:rPr sz="2000" b="1">
                <a:solidFill>
                  <a:srgbClr val="FF0000"/>
                </a:solidFill>
                <a:sym typeface="+mn-ea"/>
              </a:rPr>
              <a:t>完成延期流程）</a:t>
            </a:r>
            <a:endParaRPr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1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03" y="1120458"/>
            <a:ext cx="6499649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05" y="4037965"/>
            <a:ext cx="5266690" cy="1954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831340" y="282575"/>
            <a:ext cx="88169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sz="2400">
                <a:sym typeface="+mn-ea"/>
              </a:rPr>
              <a:t>返回</a:t>
            </a:r>
            <a:r>
              <a:rPr lang="zh-CN" sz="2400">
                <a:sym typeface="+mn-ea"/>
              </a:rPr>
              <a:t>【</a:t>
            </a:r>
            <a:r>
              <a:rPr sz="2400">
                <a:sym typeface="+mn-ea"/>
              </a:rPr>
              <a:t>我的订单</a:t>
            </a:r>
            <a:r>
              <a:rPr lang="zh-CN" sz="2400">
                <a:sym typeface="+mn-ea"/>
              </a:rPr>
              <a:t>】</a:t>
            </a:r>
            <a:r>
              <a:rPr sz="2400">
                <a:sym typeface="+mn-ea"/>
              </a:rPr>
              <a:t>，点击支付</a:t>
            </a:r>
            <a:endParaRPr sz="2400">
              <a:sym typeface="+mn-ea"/>
            </a:endParaRPr>
          </a:p>
          <a:p>
            <a:pPr algn="l"/>
            <a:r>
              <a:rPr sz="2000">
                <a:solidFill>
                  <a:srgbClr val="4B43C1"/>
                </a:solidFill>
                <a:sym typeface="+mn-ea"/>
              </a:rPr>
              <a:t>（注意：不论免费或自费订单均要点击支付按钮，自费订单完成支付后订单提交成功，免费订单点击支付按钮后订单即提交成功）</a:t>
            </a:r>
            <a:endParaRPr sz="2000">
              <a:solidFill>
                <a:srgbClr val="4B43C1"/>
              </a:solidFill>
              <a:sym typeface="+mn-ea"/>
            </a:endParaRPr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43" y="1358583"/>
            <a:ext cx="9024021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43" y="2788603"/>
            <a:ext cx="8247382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43" y="4542473"/>
            <a:ext cx="2726405" cy="2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991"/>
          <a:stretch>
            <a:fillRect/>
          </a:stretch>
        </p:blipFill>
        <p:spPr>
          <a:xfrm>
            <a:off x="10326076" y="5537200"/>
            <a:ext cx="1865924" cy="1320800"/>
          </a:xfrm>
          <a:prstGeom prst="rect">
            <a:avLst/>
          </a:prstGeom>
        </p:spPr>
      </p:pic>
      <p:pic>
        <p:nvPicPr>
          <p:cNvPr id="14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85"/>
          <a:stretch>
            <a:fillRect/>
          </a:stretch>
        </p:blipFill>
        <p:spPr>
          <a:xfrm>
            <a:off x="0" y="0"/>
            <a:ext cx="1991360" cy="1956309"/>
          </a:xfrm>
          <a:prstGeom prst="rect">
            <a:avLst/>
          </a:prstGeom>
        </p:spPr>
      </p:pic>
      <p:sp>
        <p:nvSpPr>
          <p:cNvPr id="21" name="稻壳儿春秋广告/盗版必究        原创来源：http://chn.docer.com/works?userid=199329941#!/work_time"/>
          <p:cNvSpPr txBox="1"/>
          <p:nvPr/>
        </p:nvSpPr>
        <p:spPr>
          <a:xfrm>
            <a:off x="6235065" y="2849836"/>
            <a:ext cx="14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  <a:sym typeface="OPPOSans R" panose="00020600040101010101" pitchFamily="18" charset="-122"/>
              </a:rPr>
              <a:t>工作概述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稻壳儿春秋广告/盗版必究        原创来源：http://chn.docer.com/works?userid=199329941#!/work_time"/>
          <p:cNvSpPr txBox="1"/>
          <p:nvPr/>
        </p:nvSpPr>
        <p:spPr>
          <a:xfrm>
            <a:off x="1334135" y="2073910"/>
            <a:ext cx="10014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●刷新设备后选中设备，验证证书口令</a:t>
            </a:r>
            <a:endParaRPr lang="zh-CN" sz="2800">
              <a:sym typeface="+mn-ea"/>
            </a:endParaRPr>
          </a:p>
        </p:txBody>
      </p:sp>
      <p:sp>
        <p:nvSpPr>
          <p:cNvPr id="10" name="稻壳儿春秋广告/盗版必究        原创来源：http://chn.docer.com/works?userid=199329941#!/work_time"/>
          <p:cNvSpPr txBox="1"/>
          <p:nvPr/>
        </p:nvSpPr>
        <p:spPr>
          <a:xfrm>
            <a:off x="1331595" y="252095"/>
            <a:ext cx="881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●</a:t>
            </a:r>
            <a:r>
              <a:rPr lang="zh-CN" sz="2400">
                <a:sym typeface="+mn-ea"/>
              </a:rPr>
              <a:t>点击【延期】按钮</a:t>
            </a:r>
            <a:endParaRPr lang="zh-CN" sz="2400">
              <a:sym typeface="+mn-ea"/>
            </a:endParaRPr>
          </a:p>
        </p:txBody>
      </p:sp>
      <p:pic>
        <p:nvPicPr>
          <p:cNvPr id="2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43" y="798513"/>
            <a:ext cx="9673051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43" y="2683193"/>
            <a:ext cx="7500698" cy="38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080,&quot;width&quot;:2938.4629921259843}"/>
</p:tagLst>
</file>

<file path=ppt/tags/tag10.xml><?xml version="1.0" encoding="utf-8"?>
<p:tagLst xmlns:p="http://schemas.openxmlformats.org/presentationml/2006/main">
  <p:tag name="KSO_WM_UNIT_PLACING_PICTURE_USER_VIEWPORT" val="{&quot;height&quot;:8875,&quot;width&quot;:19200}"/>
</p:tagLst>
</file>

<file path=ppt/tags/tag2.xml><?xml version="1.0" encoding="utf-8"?>
<p:tagLst xmlns:p="http://schemas.openxmlformats.org/presentationml/2006/main">
  <p:tag name="KSO_WM_UNIT_PLACING_PICTURE_USER_VIEWPORT" val="{&quot;height&quot;:3080.8015748031494,&quot;width&quot;:3136}"/>
</p:tagLst>
</file>

<file path=ppt/tags/tag3.xml><?xml version="1.0" encoding="utf-8"?>
<p:tagLst xmlns:p="http://schemas.openxmlformats.org/presentationml/2006/main">
  <p:tag name="KSO_WM_UNIT_PLACING_PICTURE_USER_VIEWPORT" val="{&quot;height&quot;:4690,&quot;width&quot;:9663}"/>
</p:tagLst>
</file>

<file path=ppt/tags/tag4.xml><?xml version="1.0" encoding="utf-8"?>
<p:tagLst xmlns:p="http://schemas.openxmlformats.org/presentationml/2006/main">
  <p:tag name="KSO_WM_UNIT_PLACING_PICTURE_USER_VIEWPORT" val="{&quot;height&quot;:2080,&quot;width&quot;:2938.4629921259843}"/>
</p:tagLst>
</file>

<file path=ppt/tags/tag5.xml><?xml version="1.0" encoding="utf-8"?>
<p:tagLst xmlns:p="http://schemas.openxmlformats.org/presentationml/2006/main">
  <p:tag name="KSO_WM_UNIT_PLACING_PICTURE_USER_VIEWPORT" val="{&quot;height&quot;:3080.8015748031494,&quot;width&quot;:3136}"/>
</p:tagLst>
</file>

<file path=ppt/tags/tag6.xml><?xml version="1.0" encoding="utf-8"?>
<p:tagLst xmlns:p="http://schemas.openxmlformats.org/presentationml/2006/main">
  <p:tag name="KSO_WM_UNIT_PLACING_PICTURE_USER_VIEWPORT" val="{&quot;height&quot;:2775,&quot;width&quot;:10970}"/>
</p:tagLst>
</file>

<file path=ppt/tags/tag7.xml><?xml version="1.0" encoding="utf-8"?>
<p:tagLst xmlns:p="http://schemas.openxmlformats.org/presentationml/2006/main">
  <p:tag name="KSO_WM_UNIT_PLACING_PICTURE_USER_VIEWPORT" val="{&quot;height&quot;:5475,&quot;width&quot;:6945}"/>
</p:tagLst>
</file>

<file path=ppt/tags/tag8.xml><?xml version="1.0" encoding="utf-8"?>
<p:tagLst xmlns:p="http://schemas.openxmlformats.org/presentationml/2006/main">
  <p:tag name="KSO_WM_UNIT_PLACING_PICTURE_USER_VIEWPORT" val="{&quot;height&quot;:2775,&quot;width&quot;:10970}"/>
</p:tagLst>
</file>

<file path=ppt/tags/tag9.xml><?xml version="1.0" encoding="utf-8"?>
<p:tagLst xmlns:p="http://schemas.openxmlformats.org/presentationml/2006/main">
  <p:tag name="KSO_WM_UNIT_PLACING_PICTURE_USER_VIEWPORT" val="{&quot;height&quot;:2080,&quot;width&quot;:2938.462992125984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WPS 演示</Application>
  <PresentationFormat>宽屏</PresentationFormat>
  <Paragraphs>105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OPPOSans R</vt:lpstr>
      <vt:lpstr>OPPOSans H</vt:lpstr>
      <vt:lpstr>等线</vt:lpstr>
      <vt:lpstr>微软雅黑</vt:lpstr>
      <vt:lpstr>Arial Unicode MS</vt:lpstr>
      <vt:lpstr>等线 Light</vt:lpstr>
      <vt:lpstr>Calibri</vt:lpstr>
      <vt:lpstr>Segoe UI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 春波</dc:creator>
  <cp:lastModifiedBy>Administrator</cp:lastModifiedBy>
  <cp:revision>21</cp:revision>
  <dcterms:created xsi:type="dcterms:W3CDTF">2021-07-01T08:19:00Z</dcterms:created>
  <dcterms:modified xsi:type="dcterms:W3CDTF">2022-04-28T08:28:14Z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v1.0_mb_REMBOHNkG8zqr0tpqIn1hg==</vt:lpwstr>
  </property>
  <property fmtid="{D5CDD505-2E9C-101B-9397-08002B2CF9AE}" pid="4" name="ICV">
    <vt:lpwstr>3F0DEF70E2984E10B3AEF8B1904B2583</vt:lpwstr>
  </property>
</Properties>
</file>